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07" r:id="rId2"/>
    <p:sldMasterId id="2147483822" r:id="rId3"/>
  </p:sldMasterIdLst>
  <p:notesMasterIdLst>
    <p:notesMasterId r:id="rId13"/>
  </p:notesMasterIdLst>
  <p:handoutMasterIdLst>
    <p:handoutMasterId r:id="rId14"/>
  </p:handoutMasterIdLst>
  <p:sldIdLst>
    <p:sldId id="372" r:id="rId4"/>
    <p:sldId id="275" r:id="rId5"/>
    <p:sldId id="346" r:id="rId6"/>
    <p:sldId id="373" r:id="rId7"/>
    <p:sldId id="363" r:id="rId8"/>
    <p:sldId id="365" r:id="rId9"/>
    <p:sldId id="367" r:id="rId10"/>
    <p:sldId id="368" r:id="rId11"/>
    <p:sldId id="371" r:id="rId1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990099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9B4D5-60CD-4750-9977-5F9718456E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B3087-2F97-4050-8B32-B4B7A88E4D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0C61D-0680-4D05-B637-59E15AD457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5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36B98-F3F8-4236-8071-259960BE12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5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2100-5E9B-46BF-A94F-DD6328861A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6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7AD15-D8D3-4118-93B9-CA0909B80C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52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8E1C-D03E-40F5-A6D0-63EF8429B5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1B3F1-6A86-4525-B9B3-FB6E564A59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FB67E-E6AF-4AD9-8D8E-23B79CB2FA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8F99-DF66-4C8C-9129-AA37CAB6AE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1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8E5A0-7064-4D17-90B4-461E3253B8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6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77524A-9122-4848-8E9C-E8410A096C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74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1BCFE9-07E0-4B0E-863C-0BC3575874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58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0AAE5C-6645-4274-818E-C4588B205D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63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E964B-33D6-4AE4-A84A-6B0184F084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4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419B-0B02-4FF9-8734-B178F08285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31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CC36D-9F46-47C1-BFE1-705B0990BA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9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7417B-3D82-4660-BF1A-9CD0F5C257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52D30-EF60-4B58-80A0-E4A1CFF496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1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A6008-4FFB-4529-980D-4A0C910E94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3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D79BE-5F71-4B1F-99CE-3270EB469D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31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2543D-7E41-4EAA-9B65-8F101F6AD2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63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7BCE-2C91-41FA-A9D8-6D6FC31DB7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2253-BE1F-4923-B36D-F77F71D1CB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52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EDFD9-8560-46DE-868D-C7F5B44E1D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13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ECB476-7D76-4C11-AF5B-0C81B7DE7A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6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D88DA0-055E-4D7B-BF19-4CD5B622D7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78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57A74F-ED17-40A6-BF64-92AC316441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2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EE0982E7-DA2D-40CA-B817-19B310B3484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45BC7212-3809-4DA0-9709-D8E9544E5B4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7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PLANS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85800"/>
            <a:ext cx="4533900" cy="6172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Pass out handout for Warm-up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Take Attendance on Roll Sheet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After 5 </a:t>
            </a:r>
            <a:r>
              <a:rPr lang="en-US" sz="2400" dirty="0" err="1" smtClean="0"/>
              <a:t>mins</a:t>
            </a:r>
            <a:r>
              <a:rPr lang="en-US" sz="2400" dirty="0" smtClean="0"/>
              <a:t>, discuss Warm-up </a:t>
            </a:r>
            <a:r>
              <a:rPr lang="en-US" sz="2400" dirty="0" smtClean="0"/>
              <a:t>questions.  Use the popsicle sticks to call on students randomly to answer the questions 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Collect the handouts, then Watch </a:t>
            </a:r>
            <a:r>
              <a:rPr lang="en-US" sz="2400" dirty="0" smtClean="0"/>
              <a:t>YouTube video clip (9 min)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Next, </a:t>
            </a:r>
            <a:r>
              <a:rPr lang="en-US" sz="2400" dirty="0" smtClean="0"/>
              <a:t>Read </a:t>
            </a:r>
            <a:r>
              <a:rPr lang="en-US" sz="2400" dirty="0" smtClean="0"/>
              <a:t>Oligopoly slide  </a:t>
            </a:r>
            <a:r>
              <a:rPr lang="en-US" sz="2400" dirty="0" smtClean="0"/>
              <a:t>                (&amp; </a:t>
            </a:r>
            <a:r>
              <a:rPr lang="en-US" sz="2400" dirty="0" smtClean="0"/>
              <a:t>Monopolistic Competition slide to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period ONLY)</a:t>
            </a:r>
          </a:p>
          <a:p>
            <a:pPr marL="514350" lvl="0" indent="-514350">
              <a:buFont typeface="+mj-lt"/>
              <a:buAutoNum type="arabicPeriod" startAt="6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n-US" sz="2400" dirty="0" smtClean="0">
                <a:solidFill>
                  <a:prstClr val="black"/>
                </a:solidFill>
              </a:rPr>
              <a:t>Pass </a:t>
            </a:r>
            <a:r>
              <a:rPr lang="en-US" sz="2400" dirty="0">
                <a:solidFill>
                  <a:prstClr val="black"/>
                </a:solidFill>
              </a:rPr>
              <a:t>out Market Structures Chart worksheet to students who need it </a:t>
            </a:r>
            <a:r>
              <a:rPr lang="en-US" sz="2400" dirty="0" smtClean="0">
                <a:solidFill>
                  <a:prstClr val="black"/>
                </a:solidFill>
              </a:rPr>
              <a:t>                    (</a:t>
            </a:r>
            <a:r>
              <a:rPr lang="en-US" sz="2400" dirty="0">
                <a:solidFill>
                  <a:prstClr val="black"/>
                </a:solidFill>
              </a:rPr>
              <a:t>some have it from yesterday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6600" y="723900"/>
            <a:ext cx="4597400" cy="61341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400" dirty="0" smtClean="0"/>
              <a:t>Have the students fill-in the chart worksheet based off the Market Structures slide</a:t>
            </a:r>
          </a:p>
          <a:p>
            <a:pPr marL="514350" indent="-514350">
              <a:buFont typeface="+mj-lt"/>
              <a:buAutoNum type="arabicPeriod" startAt="7"/>
            </a:pPr>
            <a:endParaRPr lang="en-US" sz="24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/>
              <a:t>Have students complete Workbook P. 39 &amp; turn into the basket before they leave.</a:t>
            </a:r>
          </a:p>
          <a:p>
            <a:pPr marL="514350" indent="-514350">
              <a:buFont typeface="+mj-lt"/>
              <a:buAutoNum type="arabicPeriod" startAt="7"/>
            </a:pPr>
            <a:endParaRPr lang="en-US" sz="24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400" dirty="0" smtClean="0"/>
              <a:t>As they are working on Workbook P. 39, please display the Unit II Study Guide for those students who want to write it down 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***I do allow them to use 	their phones to take a 	picture of the Study </a:t>
            </a:r>
            <a:r>
              <a:rPr lang="en-US" sz="2400" b="1" dirty="0" smtClean="0"/>
              <a:t>Guide </a:t>
            </a:r>
            <a:r>
              <a:rPr lang="en-US" sz="2400" b="1" dirty="0" smtClean="0"/>
              <a:t>	instead of writing it 	down***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33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Wednesday October 29,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</a:t>
            </a:r>
            <a:r>
              <a:rPr lang="en-US" sz="2000" dirty="0"/>
              <a:t>I</a:t>
            </a:r>
            <a:r>
              <a:rPr lang="en-US" sz="2000" dirty="0" smtClean="0"/>
              <a:t>dentify the 4 different market structures; including monopolistic competition and oligopoly.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</a:t>
            </a:r>
            <a:r>
              <a:rPr lang="en-US" sz="2200" dirty="0" err="1" smtClean="0"/>
              <a:t>Ch</a:t>
            </a:r>
            <a:r>
              <a:rPr lang="en-US" sz="2200" dirty="0" smtClean="0"/>
              <a:t> 7 Sec 3 Summary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>
                <a:solidFill>
                  <a:prstClr val="black"/>
                </a:solidFill>
              </a:rPr>
              <a:t>VIDEO CLIP: Khan Academy: Monopolistic &amp; Oligopoly (9 min)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CONCEPT: Market Structures</a:t>
            </a:r>
            <a:endParaRPr lang="en-US" sz="22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INDEPENDENT PRACTICE: Workbook P. 39 – DUE TODAY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REVIEW: Unit II Study Guide</a:t>
            </a:r>
            <a:endParaRPr lang="en-US" sz="2200" dirty="0"/>
          </a:p>
          <a:p>
            <a:pPr marL="0" indent="0">
              <a:spcBef>
                <a:spcPct val="0"/>
              </a:spcBef>
              <a:buNone/>
              <a:defRPr/>
            </a:pPr>
            <a:endParaRPr lang="en-US" sz="13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200" dirty="0" smtClean="0">
                <a:solidFill>
                  <a:srgbClr val="FF0000"/>
                </a:solidFill>
              </a:rPr>
              <a:t>*****Unit 2 (Chapters 4 – 7) Test TOMORROW*****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err="1" smtClean="0">
                <a:solidFill>
                  <a:srgbClr val="1F497D"/>
                </a:solidFill>
              </a:rPr>
              <a:t>Ch</a:t>
            </a:r>
            <a:r>
              <a:rPr lang="en-US" sz="2400" b="1" dirty="0" smtClean="0">
                <a:solidFill>
                  <a:srgbClr val="1F497D"/>
                </a:solidFill>
              </a:rPr>
              <a:t> 7 Sec 3 Summary</a:t>
            </a:r>
            <a:r>
              <a:rPr lang="en-US" sz="2400" b="1" dirty="0" smtClean="0">
                <a:solidFill>
                  <a:srgbClr val="1F497D"/>
                </a:solidFill>
              </a:rPr>
              <a:t> </a:t>
            </a:r>
            <a:r>
              <a:rPr lang="en-US" sz="2400" b="1" dirty="0" smtClean="0">
                <a:solidFill>
                  <a:srgbClr val="1F497D"/>
                </a:solidFill>
              </a:rPr>
              <a:t>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 the handout. Answer the questions below.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In a monopolistic competition marketplace, how do firms compete against one another?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In an oligopoly marketplace, what is price fixing?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What is the difference between monopolistic competition and oligopoly?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0" y="609600"/>
          <a:ext cx="9144000" cy="599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lip" r:id="rId3" imgW="1775520" imgH="1163880" progId="MS_ClipArt_Gallery.5">
                  <p:embed/>
                </p:oleObj>
              </mc:Choice>
              <mc:Fallback>
                <p:oleObj name="Clip" r:id="rId3" imgW="1775520" imgH="1163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9144000" cy="599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/>
          <a:p>
            <a:r>
              <a:rPr lang="en-US" altLang="en-US"/>
              <a:t>CH. 7 Market Structures</a:t>
            </a:r>
          </a:p>
        </p:txBody>
      </p:sp>
    </p:spTree>
    <p:extLst>
      <p:ext uri="{BB962C8B-B14F-4D97-AF65-F5344CB8AC3E}">
        <p14:creationId xmlns:p14="http://schemas.microsoft.com/office/powerpoint/2010/main" val="657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 sz="5400" b="1" i="1"/>
              <a:t>Market Structures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9144000" cy="5553075"/>
          </a:xfrm>
        </p:spPr>
      </p:pic>
    </p:spTree>
    <p:extLst>
      <p:ext uri="{BB962C8B-B14F-4D97-AF65-F5344CB8AC3E}">
        <p14:creationId xmlns:p14="http://schemas.microsoft.com/office/powerpoint/2010/main" val="10259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altLang="en-US" sz="5400"/>
              <a:t>Monopolistic Competition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87337" y="1616365"/>
            <a:ext cx="3810000" cy="4343400"/>
          </a:xfrm>
        </p:spPr>
        <p:txBody>
          <a:bodyPr/>
          <a:lstStyle/>
          <a:p>
            <a:r>
              <a:rPr lang="en-US" altLang="en-US" sz="4000" dirty="0"/>
              <a:t>Many companies compete in an open market to sell similar products 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09" y="1348510"/>
            <a:ext cx="28575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09" y="3278910"/>
            <a:ext cx="2857500" cy="220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8" y="5486400"/>
            <a:ext cx="510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3988379"/>
            <a:ext cx="2857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5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00"/>
            </a:gs>
            <a:gs pos="100000">
              <a:srgbClr val="66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173"/>
            <a:ext cx="7400041" cy="990600"/>
          </a:xfrm>
        </p:spPr>
        <p:txBody>
          <a:bodyPr/>
          <a:lstStyle/>
          <a:p>
            <a:r>
              <a:rPr lang="en-US" altLang="en-US" sz="5400"/>
              <a:t>Non-Price Competition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90436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en-US" sz="4800" dirty="0"/>
              <a:t>Physical characteristics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4800" dirty="0"/>
              <a:t>Location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4800" dirty="0"/>
              <a:t>Service level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4800" dirty="0"/>
              <a:t>Advertising, image, or status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1" y="5333715"/>
            <a:ext cx="2171012" cy="143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22" y="2383657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" y="5330515"/>
            <a:ext cx="2857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72" y="15750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7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altLang="en-US" sz="5400" b="1"/>
              <a:t>Oligopoly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3346"/>
            <a:ext cx="6400800" cy="4648200"/>
          </a:xfrm>
        </p:spPr>
        <p:txBody>
          <a:bodyPr/>
          <a:lstStyle/>
          <a:p>
            <a:r>
              <a:rPr lang="en-US" altLang="en-US" sz="2800" dirty="0"/>
              <a:t>A few large firms dominate the market </a:t>
            </a:r>
          </a:p>
          <a:p>
            <a:r>
              <a:rPr lang="en-US" altLang="en-US" sz="2800" dirty="0"/>
              <a:t>High barriers to entry</a:t>
            </a:r>
          </a:p>
          <a:p>
            <a:r>
              <a:rPr lang="en-US" altLang="en-US" sz="2800" dirty="0"/>
              <a:t>Cooperation and collusion</a:t>
            </a:r>
          </a:p>
          <a:p>
            <a:pPr lvl="1"/>
            <a:r>
              <a:rPr lang="en-US" altLang="en-US" sz="2400" dirty="0"/>
              <a:t>avoid price competition—if one firm lowers prices, others tend to follow</a:t>
            </a:r>
          </a:p>
          <a:p>
            <a:pPr lvl="1"/>
            <a:r>
              <a:rPr lang="en-US" altLang="en-US" sz="2400" dirty="0"/>
              <a:t>price fixing</a:t>
            </a:r>
          </a:p>
          <a:p>
            <a:r>
              <a:rPr lang="en-US" altLang="en-US" sz="2800" dirty="0"/>
              <a:t>Cartels</a:t>
            </a:r>
          </a:p>
          <a:p>
            <a:pPr lvl="1"/>
            <a:r>
              <a:rPr lang="en-US" altLang="en-US" sz="2400" dirty="0"/>
              <a:t>a formal organization that agrees to coordinate prices and production</a:t>
            </a:r>
          </a:p>
          <a:p>
            <a:pPr lvl="1"/>
            <a:r>
              <a:rPr lang="en-US" altLang="en-US" sz="2400" dirty="0"/>
              <a:t>example—OPEC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37"/>
            <a:ext cx="2322182" cy="173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082"/>
            <a:ext cx="2162174" cy="16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1619307"/>
            <a:ext cx="2162175" cy="172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4" y="3349047"/>
            <a:ext cx="2162175" cy="18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5236369"/>
            <a:ext cx="2162175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altLang="en-US" sz="5400" b="1" i="1"/>
              <a:t>Market Structures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04925"/>
            <a:ext cx="9144000" cy="5553075"/>
          </a:xfrm>
        </p:spPr>
      </p:pic>
    </p:spTree>
    <p:extLst>
      <p:ext uri="{BB962C8B-B14F-4D97-AF65-F5344CB8AC3E}">
        <p14:creationId xmlns:p14="http://schemas.microsoft.com/office/powerpoint/2010/main" val="36683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8909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II STUDY GUIDE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79055"/>
            <a:ext cx="4572000" cy="58789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MULTIPLE CHOICE</a:t>
            </a:r>
          </a:p>
          <a:p>
            <a:r>
              <a:rPr lang="en-US" sz="2400" dirty="0" smtClean="0"/>
              <a:t>3 stages of production</a:t>
            </a:r>
          </a:p>
          <a:p>
            <a:r>
              <a:rPr lang="en-US" sz="2400" dirty="0" smtClean="0"/>
              <a:t>Demand &amp; Supply</a:t>
            </a:r>
          </a:p>
          <a:p>
            <a:r>
              <a:rPr lang="en-US" sz="2400" dirty="0" smtClean="0"/>
              <a:t>Law of Demand &amp; Supply</a:t>
            </a:r>
          </a:p>
          <a:p>
            <a:r>
              <a:rPr lang="en-US" sz="2400" dirty="0" smtClean="0"/>
              <a:t>Market Structures:</a:t>
            </a:r>
          </a:p>
          <a:p>
            <a:pPr lvl="1"/>
            <a:r>
              <a:rPr lang="en-US" sz="2000" dirty="0" smtClean="0"/>
              <a:t>Perfect competition</a:t>
            </a:r>
          </a:p>
          <a:p>
            <a:pPr lvl="1"/>
            <a:r>
              <a:rPr lang="en-US" sz="2000" dirty="0" smtClean="0"/>
              <a:t>Monopolistic competition</a:t>
            </a:r>
          </a:p>
          <a:p>
            <a:pPr lvl="1"/>
            <a:r>
              <a:rPr lang="en-US" sz="2000" dirty="0" smtClean="0"/>
              <a:t>Oligopoly</a:t>
            </a:r>
          </a:p>
          <a:p>
            <a:pPr lvl="1"/>
            <a:r>
              <a:rPr lang="en-US" sz="2000" dirty="0" smtClean="0"/>
              <a:t>Monopoly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4572000" y="969818"/>
            <a:ext cx="4572000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US" sz="2400" kern="0" dirty="0">
                <a:solidFill>
                  <a:srgbClr val="000000"/>
                </a:solidFill>
              </a:rPr>
              <a:t>ANALYZING GRAPHS</a:t>
            </a:r>
          </a:p>
          <a:p>
            <a:pPr lvl="0"/>
            <a:r>
              <a:rPr lang="en-US" sz="2400" kern="0" dirty="0">
                <a:solidFill>
                  <a:srgbClr val="000000"/>
                </a:solidFill>
              </a:rPr>
              <a:t>Demand &amp; Supply</a:t>
            </a:r>
          </a:p>
          <a:p>
            <a:pPr lvl="0"/>
            <a:r>
              <a:rPr lang="en-US" sz="2400" kern="0" dirty="0">
                <a:solidFill>
                  <a:srgbClr val="000000"/>
                </a:solidFill>
              </a:rPr>
              <a:t>Changes in Demand &amp; Supply</a:t>
            </a:r>
          </a:p>
          <a:p>
            <a:pPr marL="0" indent="0">
              <a:buFontTx/>
              <a:buNone/>
            </a:pPr>
            <a:endParaRPr lang="en-US" sz="2400" kern="0" dirty="0" smtClean="0"/>
          </a:p>
          <a:p>
            <a:pPr marL="0" indent="0">
              <a:buFontTx/>
              <a:buNone/>
            </a:pPr>
            <a:r>
              <a:rPr lang="en-US" sz="2400" kern="0" dirty="0" smtClean="0"/>
              <a:t>ANALYZING EQUILIBRIUM</a:t>
            </a:r>
          </a:p>
          <a:p>
            <a:r>
              <a:rPr lang="en-US" sz="2400" kern="0" dirty="0" smtClean="0"/>
              <a:t>Price &amp; Quantity</a:t>
            </a:r>
          </a:p>
          <a:p>
            <a:r>
              <a:rPr lang="en-US" sz="2400" kern="0" dirty="0" smtClean="0"/>
              <a:t>Result of a price ceiling</a:t>
            </a:r>
          </a:p>
          <a:p>
            <a:r>
              <a:rPr lang="en-US" sz="2400" kern="0" dirty="0" smtClean="0"/>
              <a:t>Changes in Eq. price &amp; Eq. quantity when supply &amp; demand shift</a:t>
            </a:r>
          </a:p>
        </p:txBody>
      </p:sp>
    </p:spTree>
    <p:extLst>
      <p:ext uri="{BB962C8B-B14F-4D97-AF65-F5344CB8AC3E}">
        <p14:creationId xmlns:p14="http://schemas.microsoft.com/office/powerpoint/2010/main" val="15880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5909</TotalTime>
  <Words>414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12_TP030004031</vt:lpstr>
      <vt:lpstr>Default Design</vt:lpstr>
      <vt:lpstr>1_Default Design</vt:lpstr>
      <vt:lpstr>Clip</vt:lpstr>
      <vt:lpstr>SUB PLANS</vt:lpstr>
      <vt:lpstr>Wednesday October 29, 2014 Mr. Goblirsch – Economics</vt:lpstr>
      <vt:lpstr>CH. 7 Market Structures</vt:lpstr>
      <vt:lpstr>Market Structures</vt:lpstr>
      <vt:lpstr>Monopolistic Competition</vt:lpstr>
      <vt:lpstr>Non-Price Competition</vt:lpstr>
      <vt:lpstr>Oligopoly</vt:lpstr>
      <vt:lpstr>Market Structures</vt:lpstr>
      <vt:lpstr>UNIT II STUDY GUIDE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142</cp:revision>
  <cp:lastPrinted>2014-10-29T14:00:47Z</cp:lastPrinted>
  <dcterms:created xsi:type="dcterms:W3CDTF">2007-02-19T20:43:44Z</dcterms:created>
  <dcterms:modified xsi:type="dcterms:W3CDTF">2014-10-29T17:43:33Z</dcterms:modified>
</cp:coreProperties>
</file>