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44" r:id="rId2"/>
    <p:sldMasterId id="2147484106" r:id="rId3"/>
    <p:sldMasterId id="2147484255" r:id="rId4"/>
    <p:sldMasterId id="2147484267" r:id="rId5"/>
    <p:sldMasterId id="2147484279" r:id="rId6"/>
  </p:sldMasterIdLst>
  <p:sldIdLst>
    <p:sldId id="337" r:id="rId7"/>
    <p:sldId id="258" r:id="rId8"/>
    <p:sldId id="340" r:id="rId9"/>
    <p:sldId id="265" r:id="rId10"/>
    <p:sldId id="352" r:id="rId11"/>
    <p:sldId id="319" r:id="rId12"/>
    <p:sldId id="268" r:id="rId13"/>
    <p:sldId id="269" r:id="rId14"/>
    <p:sldId id="313" r:id="rId15"/>
    <p:sldId id="353" r:id="rId16"/>
    <p:sldId id="321" r:id="rId17"/>
    <p:sldId id="338" r:id="rId18"/>
    <p:sldId id="339" r:id="rId19"/>
    <p:sldId id="341" r:id="rId20"/>
    <p:sldId id="342" r:id="rId21"/>
    <p:sldId id="343" r:id="rId22"/>
    <p:sldId id="344" r:id="rId23"/>
    <p:sldId id="345" r:id="rId24"/>
    <p:sldId id="346" r:id="rId25"/>
    <p:sldId id="347" r:id="rId26"/>
    <p:sldId id="348" r:id="rId27"/>
    <p:sldId id="349" r:id="rId28"/>
    <p:sldId id="350" r:id="rId29"/>
    <p:sldId id="351" r:id="rId3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8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1E534-242D-480C-A8D9-B4D3D215C602}" type="datetimeFigureOut">
              <a:rPr lang="en-US"/>
              <a:pPr>
                <a:defRPr/>
              </a:pPr>
              <a:t>11/4/2014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93B80-BCD7-4259-8DAC-5791DAE166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987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85C54-94B6-489F-9025-8C709B349E85}" type="datetimeFigureOut">
              <a:rPr lang="en-US"/>
              <a:pPr>
                <a:defRPr/>
              </a:pPr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CBAB2-D233-4CDB-ACFC-A4146B69F7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824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A28C9-3A91-44FF-A384-B8C46F27D868}" type="datetimeFigureOut">
              <a:rPr lang="en-US"/>
              <a:pPr>
                <a:defRPr/>
              </a:pPr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78A0D-F86E-49CB-A98D-2703D6434C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82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5D2ABB2F-1B22-478C-A246-8088C16B72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1872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489115FD-6BD7-4F4F-958A-FD9ECCA25F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9975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2311D4D4-56B5-477A-9CA0-4D960233F2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51506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F933D30D-B309-45E2-B86B-0A0AD0EAA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5942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FC2AEB5D-9BC6-46CA-A260-634E930894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04128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E6259782-D4E8-4B1A-8A5D-D1877EC0B0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92946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A5217634-E899-476D-B24E-FB963E1914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26753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0622AF87-6F79-4070-A284-B3897B295E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3370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B619B-BD96-4643-92A4-5F3BA72DEA7B}" type="datetimeFigureOut">
              <a:rPr lang="en-US"/>
              <a:pPr>
                <a:defRPr/>
              </a:pPr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2BB00-2A24-4E56-8894-E947930F96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2495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488DBF09-EDEC-49D0-8CEC-596C991A8D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77105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3C8BE927-828B-44D8-AC78-D4FF2E8A7D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0221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1600200"/>
            <a:ext cx="21717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362700" cy="5562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E2E2E185-8683-4408-AB8A-DB48570913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61352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D814F9D7-2826-435D-8C55-E04D134AB2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85939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A5DF74FB-C59A-4123-A927-7DFCF130CC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76833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42F774B9-7929-4F05-9E53-55DA2E620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99929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69198172-7386-4789-912F-0317DFFF2E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9215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AC84BD97-F4AA-4C08-8924-15988E6F57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71449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FEA6C366-181F-47E8-8290-8FD017CF34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5291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013F8943-7272-42BA-8017-E5445E4CCE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536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27134-A7A6-4E4D-B728-70A0F8FA793A}" type="datetimeFigureOut">
              <a:rPr lang="en-US"/>
              <a:pPr>
                <a:defRPr/>
              </a:pPr>
              <a:t>11/4/2014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B938A-985E-4948-803C-2EB56C7BA7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3582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A6EBDA38-38AA-4AEC-91C1-DEE084974D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46086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125FF478-B961-41B0-B9CF-AAF7E67F52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55497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36242F0D-B45B-48A2-955F-E992909A6E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43085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1600200"/>
            <a:ext cx="21717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362700" cy="5562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1AB9BE73-18F3-4E43-B72A-423957A450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73858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D61B8-F475-46A3-AA94-79B660B3FEC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4861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9AFB8-9863-409A-A685-4887E9AF472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2723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3CA1B7-0077-4A90-9822-2B1E18B602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8590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CDFA4-954A-48BF-A50D-580724EF094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40255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C3ADE-2948-4C35-BE87-B69E0981899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6734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51DD9-C24E-4CB9-988F-05EE75495B1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429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E11C1-5853-41B6-90C2-C0B06E4E3700}" type="datetimeFigureOut">
              <a:rPr lang="en-US"/>
              <a:pPr>
                <a:defRPr/>
              </a:pPr>
              <a:t>11/4/2014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861AA-65BF-4790-BE6F-0CE5601746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475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D038A-4C99-4E99-AD64-6DB3BA915D9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1455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6B95F-B929-46DF-B1E3-698E54C69BB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4593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4345F8-DB1D-4BB0-A868-2687A7484B0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5490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4F046-72AE-4856-92D2-46B954159C1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64531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AA2902-7124-4708-9F07-C7C1B38BE57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74411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1100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80458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5079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11/4/2014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343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11/4/2014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47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C13D9-2027-47F4-95EA-7F6ED4FE69FF}" type="datetimeFigureOut">
              <a:rPr lang="en-US"/>
              <a:pPr>
                <a:defRPr/>
              </a:pPr>
              <a:t>11/4/2014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75E23-D937-473A-8594-C324FB1E98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17151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11/4/2014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4159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11/4/2014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8236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11/4/2014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4019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11/4/2014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3021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32559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8873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05FCF-8C5B-4D34-8CB3-B0776F1C282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04970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0C1C4-A2D8-44E3-9364-F9FAA7D8C5C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38186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67334-C101-4F6F-9430-A3A157104FB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58151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6ED26-37AA-4DE1-95E6-C1553DEC122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63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212EF-212A-46DD-BE73-5E6AB4B27322}" type="datetimeFigureOut">
              <a:rPr lang="en-US"/>
              <a:pPr>
                <a:defRPr/>
              </a:pPr>
              <a:t>11/4/2014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799E2-2633-4D65-B156-0BB8964FAF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84129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CFBC6-D09E-4C8D-A544-03819D87327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86301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66D9F-8525-4F81-898E-01194F6C2ED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75212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44646-FE5D-4029-9B61-9C3B78A6E92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38206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FA77F-5853-43FD-B4DD-13E2A47166F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69532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C4B44-8321-4297-8358-35FF25BBC0E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7877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CDA83-7CFF-4AAA-B39B-E2ADF0B6008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95103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DDB3E-A629-4ACD-AF32-EE5FE735EA5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21620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6788E9B-2002-4F33-90B3-38F930A29C7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23329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4CDE86F-CAAB-48B4-B91E-323C689BAE3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603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CD449-CE18-413E-BD90-85797387C6DB}" type="datetimeFigureOut">
              <a:rPr lang="en-US"/>
              <a:pPr>
                <a:defRPr/>
              </a:pPr>
              <a:t>11/4/2014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FBC6C-49A9-40A9-B5F1-B3EA81E0C4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496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AE3E5-14A7-4879-9B33-E079D15DD8E0}" type="datetimeFigureOut">
              <a:rPr lang="en-US"/>
              <a:pPr>
                <a:defRPr/>
              </a:pPr>
              <a:t>11/4/2014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3434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rgbClr val="434342"/>
                </a:solidFill>
              </a:defRPr>
            </a:lvl1pPr>
          </a:lstStyle>
          <a:p>
            <a:pPr>
              <a:defRPr/>
            </a:pPr>
            <a:fld id="{69822B36-5108-4BDD-9ABE-E0D8A76C2A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941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9D6C5-AEA2-4C20-9E82-EC26BD7EDC9B}" type="datetimeFigureOut">
              <a:rPr lang="en-US"/>
              <a:pPr>
                <a:defRPr/>
              </a:pPr>
              <a:t>11/4/2014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0B0CA-0BCE-4E47-9D13-0A60F83F8A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657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hyperlink" Target="EPP%20Reference%20Atlas.ppt#-1,1,Welcome to Presentation Plus!" TargetMode="Externa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hyperlink" Target="EPP%20Reference%20Atlas.ppt#-1,1,Welcome to Presentation Plus!" TargetMode="Externa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slideLayout" Target="../slideLayouts/slideLayout68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66B48E-5541-485A-9CBF-3B77BCA6002B}" type="datetimeFigureOut">
              <a:rPr lang="en-US"/>
              <a:pPr>
                <a:defRPr/>
              </a:pPr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cap="all" spc="200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5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2FA889-DDB3-46BD-AC1F-56EA9521BA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7" r:id="rId1"/>
    <p:sldLayoutId id="2147484189" r:id="rId2"/>
    <p:sldLayoutId id="2147484208" r:id="rId3"/>
    <p:sldLayoutId id="2147484190" r:id="rId4"/>
    <p:sldLayoutId id="2147484191" r:id="rId5"/>
    <p:sldLayoutId id="2147484192" r:id="rId6"/>
    <p:sldLayoutId id="2147484193" r:id="rId7"/>
    <p:sldLayoutId id="2147484209" r:id="rId8"/>
    <p:sldLayoutId id="2147484210" r:id="rId9"/>
    <p:sldLayoutId id="2147484194" r:id="rId10"/>
    <p:sldLayoutId id="21474841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532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2E438E-CC33-466A-89B4-F31D0DFF29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19600" y="6858000"/>
            <a:ext cx="472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3076" name="Picture 26" descr="c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8" descr="RefAtlas">
            <a:hlinkClick r:id="rId14" action="ppaction://hlinkpres?slideindex=1&amp;slidetitle=Welcome to Presentation Plus!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868363"/>
            <a:ext cx="10048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211" r:id="rId1"/>
    <p:sldLayoutId id="2147484212" r:id="rId2"/>
    <p:sldLayoutId id="2147484213" r:id="rId3"/>
    <p:sldLayoutId id="2147484214" r:id="rId4"/>
    <p:sldLayoutId id="2147484215" r:id="rId5"/>
    <p:sldLayoutId id="2147484216" r:id="rId6"/>
    <p:sldLayoutId id="2147484217" r:id="rId7"/>
    <p:sldLayoutId id="2147484218" r:id="rId8"/>
    <p:sldLayoutId id="2147484219" r:id="rId9"/>
    <p:sldLayoutId id="2147484220" r:id="rId10"/>
    <p:sldLayoutId id="2147484221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532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1B5115-1EA0-48B6-9603-87991552CE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19600" y="6858000"/>
            <a:ext cx="472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5124" name="Picture 26" descr="c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28" descr="RefAtlas">
            <a:hlinkClick r:id="rId14" action="ppaction://hlinkpres?slideindex=1&amp;slidetitle=Welcome to Presentation Plus!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868363"/>
            <a:ext cx="10048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233" r:id="rId1"/>
    <p:sldLayoutId id="2147484234" r:id="rId2"/>
    <p:sldLayoutId id="2147484235" r:id="rId3"/>
    <p:sldLayoutId id="2147484236" r:id="rId4"/>
    <p:sldLayoutId id="2147484237" r:id="rId5"/>
    <p:sldLayoutId id="2147484238" r:id="rId6"/>
    <p:sldLayoutId id="2147484239" r:id="rId7"/>
    <p:sldLayoutId id="2147484240" r:id="rId8"/>
    <p:sldLayoutId id="2147484241" r:id="rId9"/>
    <p:sldLayoutId id="2147484242" r:id="rId10"/>
    <p:sldLayoutId id="2147484243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F343F93-936A-4053-A94A-90CAB9C3745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329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6" r:id="rId1"/>
    <p:sldLayoutId id="2147484257" r:id="rId2"/>
    <p:sldLayoutId id="2147484258" r:id="rId3"/>
    <p:sldLayoutId id="2147484259" r:id="rId4"/>
    <p:sldLayoutId id="2147484260" r:id="rId5"/>
    <p:sldLayoutId id="2147484261" r:id="rId6"/>
    <p:sldLayoutId id="2147484262" r:id="rId7"/>
    <p:sldLayoutId id="2147484263" r:id="rId8"/>
    <p:sldLayoutId id="2147484264" r:id="rId9"/>
    <p:sldLayoutId id="2147484265" r:id="rId10"/>
    <p:sldLayoutId id="214748426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11/4/2014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00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8" r:id="rId1"/>
    <p:sldLayoutId id="2147484269" r:id="rId2"/>
    <p:sldLayoutId id="2147484270" r:id="rId3"/>
    <p:sldLayoutId id="2147484271" r:id="rId4"/>
    <p:sldLayoutId id="2147484272" r:id="rId5"/>
    <p:sldLayoutId id="2147484273" r:id="rId6"/>
    <p:sldLayoutId id="2147484274" r:id="rId7"/>
    <p:sldLayoutId id="2147484275" r:id="rId8"/>
    <p:sldLayoutId id="2147484276" r:id="rId9"/>
    <p:sldLayoutId id="2147484277" r:id="rId10"/>
    <p:sldLayoutId id="21474842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E4A9BE0-D751-4A66-9B3B-820A844E36D8}" type="slidenum">
              <a:rPr lang="en-US" altLang="en-US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pPr/>
              <a:t>‹#›</a:t>
            </a:fld>
            <a:endParaRPr lang="en-US" altLang="en-US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3236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0" r:id="rId1"/>
    <p:sldLayoutId id="2147484281" r:id="rId2"/>
    <p:sldLayoutId id="2147484282" r:id="rId3"/>
    <p:sldLayoutId id="2147484283" r:id="rId4"/>
    <p:sldLayoutId id="2147484284" r:id="rId5"/>
    <p:sldLayoutId id="2147484285" r:id="rId6"/>
    <p:sldLayoutId id="2147484286" r:id="rId7"/>
    <p:sldLayoutId id="2147484287" r:id="rId8"/>
    <p:sldLayoutId id="2147484288" r:id="rId9"/>
    <p:sldLayoutId id="2147484289" r:id="rId10"/>
    <p:sldLayoutId id="2147484290" r:id="rId11"/>
    <p:sldLayoutId id="2147484291" r:id="rId12"/>
    <p:sldLayoutId id="214748429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Monday November 3, 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pPr marL="609600" lvl="0" indent="-609600">
              <a:spcBef>
                <a:spcPct val="0"/>
              </a:spcBef>
              <a:buNone/>
              <a:defRPr/>
            </a:pPr>
            <a:r>
              <a:rPr lang="en-US" sz="2400" b="1" dirty="0">
                <a:solidFill>
                  <a:srgbClr val="1F497D"/>
                </a:solidFill>
              </a:rPr>
              <a:t>OBJECTIVE – </a:t>
            </a:r>
            <a:r>
              <a:rPr lang="en-US" sz="2400" b="1" u="sng" dirty="0">
                <a:solidFill>
                  <a:srgbClr val="1F497D"/>
                </a:solidFill>
              </a:rPr>
              <a:t>S</a:t>
            </a:r>
            <a:r>
              <a:rPr lang="en-US" sz="2400" b="1" dirty="0">
                <a:solidFill>
                  <a:srgbClr val="1F497D"/>
                </a:solidFill>
              </a:rPr>
              <a:t>tudents </a:t>
            </a:r>
            <a:r>
              <a:rPr lang="en-US" sz="2400" b="1" u="sng" dirty="0">
                <a:solidFill>
                  <a:srgbClr val="1F497D"/>
                </a:solidFill>
              </a:rPr>
              <a:t>W</a:t>
            </a:r>
            <a:r>
              <a:rPr lang="en-US" sz="2400" b="1" dirty="0">
                <a:solidFill>
                  <a:srgbClr val="1F497D"/>
                </a:solidFill>
              </a:rPr>
              <a:t>ill </a:t>
            </a:r>
            <a:r>
              <a:rPr lang="en-US" sz="2400" b="1" u="sng" dirty="0">
                <a:solidFill>
                  <a:srgbClr val="1F497D"/>
                </a:solidFill>
              </a:rPr>
              <a:t>B</a:t>
            </a:r>
            <a:r>
              <a:rPr lang="en-US" sz="2400" b="1" dirty="0">
                <a:solidFill>
                  <a:srgbClr val="1F497D"/>
                </a:solidFill>
              </a:rPr>
              <a:t>e </a:t>
            </a:r>
            <a:r>
              <a:rPr lang="en-US" sz="2400" b="1" u="sng" dirty="0">
                <a:solidFill>
                  <a:srgbClr val="1F497D"/>
                </a:solidFill>
              </a:rPr>
              <a:t>A</a:t>
            </a:r>
            <a:r>
              <a:rPr lang="en-US" sz="2400" b="1" dirty="0">
                <a:solidFill>
                  <a:srgbClr val="1F497D"/>
                </a:solidFill>
              </a:rPr>
              <a:t>ble </a:t>
            </a:r>
            <a:r>
              <a:rPr lang="en-US" sz="2400" b="1" u="sng" dirty="0">
                <a:solidFill>
                  <a:srgbClr val="1F497D"/>
                </a:solidFill>
              </a:rPr>
              <a:t>T</a:t>
            </a:r>
            <a:r>
              <a:rPr lang="en-US" sz="2400" b="1" dirty="0">
                <a:solidFill>
                  <a:srgbClr val="1F497D"/>
                </a:solidFill>
              </a:rPr>
              <a:t>o – SWBAT:</a:t>
            </a:r>
            <a:endParaRPr lang="en-US" sz="2400" dirty="0">
              <a:solidFill>
                <a:srgbClr val="1F497D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- Identify how GDP is calculated and understand the importance of GDP.</a:t>
            </a:r>
          </a:p>
          <a:p>
            <a:pPr marL="609600" indent="-609600">
              <a:spcBef>
                <a:spcPct val="0"/>
              </a:spcBef>
              <a:defRPr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WARM-UP: Depression </a:t>
            </a:r>
            <a:r>
              <a:rPr lang="en-US" sz="2000" dirty="0" err="1" smtClean="0"/>
              <a:t>QuickList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CONCEPT: GDP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VIDEO:  </a:t>
            </a:r>
            <a:r>
              <a:rPr lang="en-US" sz="1800" dirty="0" smtClean="0"/>
              <a:t>Measuring GDP using the Income &amp; Expenditure approach (14 min)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CLOSURE: Calculating GDP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Depression </a:t>
            </a:r>
            <a:r>
              <a:rPr lang="en-US" sz="2400" b="1" dirty="0" err="1" smtClean="0">
                <a:solidFill>
                  <a:schemeClr val="tx2"/>
                </a:solidFill>
              </a:rPr>
              <a:t>QuickList</a:t>
            </a:r>
            <a:r>
              <a:rPr lang="en-US" sz="2400" b="1" dirty="0" smtClean="0">
                <a:solidFill>
                  <a:schemeClr val="tx2"/>
                </a:solidFill>
              </a:rPr>
              <a:t> 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200" dirty="0" smtClean="0">
                <a:solidFill>
                  <a:srgbClr val="000000"/>
                </a:solidFill>
              </a:rPr>
              <a:t>(Follow the directions below)</a:t>
            </a:r>
            <a:endParaRPr lang="en-US" sz="1200" dirty="0" smtClean="0"/>
          </a:p>
          <a:p>
            <a:pPr marL="457200" indent="-457200">
              <a:spcBef>
                <a:spcPct val="0"/>
              </a:spcBef>
              <a:buFont typeface="Arial" charset="0"/>
              <a:buAutoNum type="arabicParenR"/>
              <a:defRPr/>
            </a:pPr>
            <a:r>
              <a:rPr lang="en-US" sz="2400" dirty="0" smtClean="0"/>
              <a:t>Create a list of at least 5 words that come to mind when you hear “The Great Depression”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sz="2400" dirty="0"/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*****ELECTION DAY TOMORROW*****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&amp; REGISTERED TO VOTE</a:t>
            </a:r>
            <a:r>
              <a:rPr lang="en-US" sz="2400" dirty="0" smtClean="0"/>
              <a:t>: $50 Bonus for Voting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NOT</a:t>
            </a:r>
            <a:r>
              <a:rPr lang="en-US" sz="2400" dirty="0" smtClean="0"/>
              <a:t>, you can still earn $50 Bonus by getting your parents, grandparents, relatives, etc. to vote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PROOF NEEDED</a:t>
            </a:r>
            <a:r>
              <a:rPr lang="en-US" sz="2400" dirty="0" smtClean="0"/>
              <a:t>: “I Voted” sticker” &amp; Ballot Receipt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b="1" i="1" dirty="0" smtClean="0"/>
              <a:t>GO TO </a:t>
            </a:r>
            <a:r>
              <a:rPr lang="en-US" sz="2400" i="1" dirty="0" smtClean="0"/>
              <a:t>CAChoices.org to get information on voting Choices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03310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smtClean="0"/>
              <a:t>STRUCTURED </a:t>
            </a:r>
            <a:br>
              <a:rPr lang="en-US" b="1" dirty="0" smtClean="0"/>
            </a:br>
            <a:r>
              <a:rPr lang="en-US" b="1" dirty="0" smtClean="0"/>
              <a:t>ACADEMIC DISCUSSION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r>
              <a:rPr lang="en-US" dirty="0" smtClean="0"/>
              <a:t>A limitation of the GDP is …</a:t>
            </a:r>
          </a:p>
          <a:p>
            <a:endParaRPr lang="en-US" dirty="0" smtClean="0"/>
          </a:p>
          <a:p>
            <a:r>
              <a:rPr lang="en-US" dirty="0" smtClean="0"/>
              <a:t>One of the components of the GDP is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19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8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r>
              <a:rPr lang="en-US" altLang="en-US"/>
              <a:t>Calculating GDP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057400"/>
            <a:ext cx="4038600" cy="4267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b="1"/>
              <a:t>The Expenditure Approach</a:t>
            </a:r>
            <a:r>
              <a:rPr lang="en-US" altLang="en-US" sz="240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*	The expenditure approach totals annual expenditures on four categories of final goods or services.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/>
              <a:t>1. Consumer G &amp; S 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/>
              <a:t>2. Business G &amp; S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/>
              <a:t>3. Government G &amp; S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/>
              <a:t>4. Net exports or imports of goods or services.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038600" cy="1905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b="1"/>
              <a:t>The Income Approach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The income approach calculates GDP by adding up all the incomes in the economy.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276600" y="13716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 i="1">
                <a:solidFill>
                  <a:srgbClr val="000000"/>
                </a:solidFill>
              </a:rPr>
              <a:t>TWO WAYS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724400" y="3962400"/>
            <a:ext cx="396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648200" y="4038600"/>
            <a:ext cx="40386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000" b="1">
                <a:solidFill>
                  <a:srgbClr val="000000"/>
                </a:solidFill>
              </a:rPr>
              <a:t>Consumer goods include </a:t>
            </a:r>
            <a:r>
              <a:rPr lang="en-US" altLang="en-US" sz="2000" b="1">
                <a:solidFill>
                  <a:srgbClr val="333399"/>
                </a:solidFill>
              </a:rPr>
              <a:t>durable goods</a:t>
            </a:r>
            <a:r>
              <a:rPr lang="en-US" altLang="en-US" sz="2000" b="1">
                <a:solidFill>
                  <a:srgbClr val="000000"/>
                </a:solidFill>
              </a:rPr>
              <a:t>, goods that last for a relatively long time like refrigerators, and </a:t>
            </a:r>
            <a:r>
              <a:rPr lang="en-US" altLang="en-US" sz="2000" b="1">
                <a:solidFill>
                  <a:srgbClr val="333399"/>
                </a:solidFill>
              </a:rPr>
              <a:t>nondurable goods</a:t>
            </a:r>
            <a:r>
              <a:rPr lang="en-US" altLang="en-US" sz="2000" b="1">
                <a:solidFill>
                  <a:srgbClr val="000000"/>
                </a:solidFill>
              </a:rPr>
              <a:t>, or goods that last a short period of time, like food and light bulbs.</a:t>
            </a:r>
          </a:p>
        </p:txBody>
      </p:sp>
    </p:spTree>
    <p:extLst>
      <p:ext uri="{BB962C8B-B14F-4D97-AF65-F5344CB8AC3E}">
        <p14:creationId xmlns:p14="http://schemas.microsoft.com/office/powerpoint/2010/main" val="10958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200400" y="838200"/>
            <a:ext cx="2819400" cy="822325"/>
          </a:xfrm>
          <a:prstGeom prst="rect">
            <a:avLst/>
          </a:prstGeom>
          <a:solidFill>
            <a:srgbClr val="66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  <a:cs typeface="+mn-cs"/>
              </a:rPr>
              <a:t>Resource Owners</a:t>
            </a:r>
            <a:br>
              <a:rPr lang="en-US" altLang="en-US" sz="2400" b="1">
                <a:solidFill>
                  <a:srgbClr val="000000"/>
                </a:solidFill>
                <a:latin typeface="Times New Roman" pitchFamily="18" charset="0"/>
                <a:cs typeface="+mn-cs"/>
              </a:rPr>
            </a:b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  <a:cs typeface="+mn-cs"/>
              </a:rPr>
              <a:t>(Households)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200400" y="4572000"/>
            <a:ext cx="2971800" cy="822325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  <a:cs typeface="+mn-cs"/>
              </a:rPr>
              <a:t>Business Organ.</a:t>
            </a:r>
            <a:br>
              <a:rPr lang="en-US" altLang="en-US" sz="2400" b="1">
                <a:solidFill>
                  <a:srgbClr val="000000"/>
                </a:solidFill>
                <a:latin typeface="Times New Roman" pitchFamily="18" charset="0"/>
                <a:cs typeface="+mn-cs"/>
              </a:rPr>
            </a:b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  <a:cs typeface="+mn-cs"/>
              </a:rPr>
              <a:t>(Producers)</a:t>
            </a:r>
            <a:endParaRPr lang="en-US" alt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400800" y="2667000"/>
            <a:ext cx="22860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  <a:cs typeface="+mn-cs"/>
              </a:rPr>
              <a:t>Factor Markets</a:t>
            </a:r>
            <a:endParaRPr lang="en-US" alt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2438400" cy="457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  <a:cs typeface="+mn-cs"/>
              </a:rPr>
              <a:t>Product Markets</a:t>
            </a:r>
            <a:endParaRPr lang="en-US" alt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3558" name="Arc 6"/>
          <p:cNvSpPr>
            <a:spLocks/>
          </p:cNvSpPr>
          <p:nvPr/>
        </p:nvSpPr>
        <p:spPr bwMode="auto">
          <a:xfrm>
            <a:off x="6019800" y="1143000"/>
            <a:ext cx="1828800" cy="1524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3559" name="Arc 7"/>
          <p:cNvSpPr>
            <a:spLocks/>
          </p:cNvSpPr>
          <p:nvPr/>
        </p:nvSpPr>
        <p:spPr bwMode="auto">
          <a:xfrm rot="21536244" flipH="1">
            <a:off x="1371600" y="1143000"/>
            <a:ext cx="1828800" cy="1600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3560" name="Arc 8"/>
          <p:cNvSpPr>
            <a:spLocks/>
          </p:cNvSpPr>
          <p:nvPr/>
        </p:nvSpPr>
        <p:spPr bwMode="auto">
          <a:xfrm rot="-10930981">
            <a:off x="1447800" y="3200400"/>
            <a:ext cx="1752600" cy="1828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3561" name="AutoShape 9"/>
          <p:cNvSpPr>
            <a:spLocks noChangeArrowheads="1"/>
          </p:cNvSpPr>
          <p:nvPr/>
        </p:nvSpPr>
        <p:spPr bwMode="auto">
          <a:xfrm rot="-16128391">
            <a:off x="2704307" y="4763293"/>
            <a:ext cx="533400" cy="455613"/>
          </a:xfrm>
          <a:prstGeom prst="flowChartExtra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1066800" y="2362200"/>
            <a:ext cx="609600" cy="381000"/>
          </a:xfrm>
          <a:prstGeom prst="flowChartMerge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3563" name="AutoShape 11"/>
          <p:cNvSpPr>
            <a:spLocks noChangeArrowheads="1"/>
          </p:cNvSpPr>
          <p:nvPr/>
        </p:nvSpPr>
        <p:spPr bwMode="auto">
          <a:xfrm rot="-16328069">
            <a:off x="5865813" y="992187"/>
            <a:ext cx="533400" cy="377825"/>
          </a:xfrm>
          <a:prstGeom prst="flowChartMerge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3564" name="Arc 12"/>
          <p:cNvSpPr>
            <a:spLocks/>
          </p:cNvSpPr>
          <p:nvPr/>
        </p:nvSpPr>
        <p:spPr bwMode="auto">
          <a:xfrm rot="10647796" flipH="1">
            <a:off x="6175375" y="3275013"/>
            <a:ext cx="1676400" cy="1905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521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898" y="0"/>
                  <a:pt x="21556" y="9622"/>
                  <a:pt x="21599" y="21521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898" y="0"/>
                  <a:pt x="21556" y="9622"/>
                  <a:pt x="21599" y="21521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3565" name="AutoShape 13"/>
          <p:cNvSpPr>
            <a:spLocks noChangeArrowheads="1"/>
          </p:cNvSpPr>
          <p:nvPr/>
        </p:nvSpPr>
        <p:spPr bwMode="auto">
          <a:xfrm>
            <a:off x="7620000" y="3124200"/>
            <a:ext cx="381000" cy="457200"/>
          </a:xfrm>
          <a:prstGeom prst="triangle">
            <a:avLst>
              <a:gd name="adj" fmla="val 50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3566" name="Arc 14"/>
          <p:cNvSpPr>
            <a:spLocks/>
          </p:cNvSpPr>
          <p:nvPr/>
        </p:nvSpPr>
        <p:spPr bwMode="auto">
          <a:xfrm flipH="1">
            <a:off x="1752600" y="1447800"/>
            <a:ext cx="1447800" cy="1295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3567" name="Arc 15"/>
          <p:cNvSpPr>
            <a:spLocks/>
          </p:cNvSpPr>
          <p:nvPr/>
        </p:nvSpPr>
        <p:spPr bwMode="auto">
          <a:xfrm rot="-10766421">
            <a:off x="1828800" y="3200400"/>
            <a:ext cx="1371600" cy="1524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3568" name="Arc 16"/>
          <p:cNvSpPr>
            <a:spLocks/>
          </p:cNvSpPr>
          <p:nvPr/>
        </p:nvSpPr>
        <p:spPr bwMode="auto">
          <a:xfrm flipV="1">
            <a:off x="6172200" y="3124200"/>
            <a:ext cx="1143000" cy="1752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3569" name="Arc 17"/>
          <p:cNvSpPr>
            <a:spLocks/>
          </p:cNvSpPr>
          <p:nvPr/>
        </p:nvSpPr>
        <p:spPr bwMode="auto">
          <a:xfrm>
            <a:off x="6019800" y="1524000"/>
            <a:ext cx="1295400" cy="1143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3570" name="AutoShape 18"/>
          <p:cNvSpPr>
            <a:spLocks noChangeArrowheads="1"/>
          </p:cNvSpPr>
          <p:nvPr/>
        </p:nvSpPr>
        <p:spPr bwMode="auto">
          <a:xfrm>
            <a:off x="7010400" y="2362200"/>
            <a:ext cx="533400" cy="304800"/>
          </a:xfrm>
          <a:prstGeom prst="flowChartMerg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3571" name="AutoShape 19"/>
          <p:cNvSpPr>
            <a:spLocks noChangeArrowheads="1"/>
          </p:cNvSpPr>
          <p:nvPr/>
        </p:nvSpPr>
        <p:spPr bwMode="auto">
          <a:xfrm rot="4393915">
            <a:off x="6083300" y="4638675"/>
            <a:ext cx="457200" cy="457200"/>
          </a:xfrm>
          <a:prstGeom prst="flowChartMerg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3572" name="AutoShape 20"/>
          <p:cNvSpPr>
            <a:spLocks noChangeArrowheads="1"/>
          </p:cNvSpPr>
          <p:nvPr/>
        </p:nvSpPr>
        <p:spPr bwMode="auto">
          <a:xfrm>
            <a:off x="1600200" y="3200400"/>
            <a:ext cx="457200" cy="457200"/>
          </a:xfrm>
          <a:prstGeom prst="flowChartExtra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3573" name="AutoShape 21"/>
          <p:cNvSpPr>
            <a:spLocks noChangeArrowheads="1"/>
          </p:cNvSpPr>
          <p:nvPr/>
        </p:nvSpPr>
        <p:spPr bwMode="auto">
          <a:xfrm rot="4721404">
            <a:off x="2895600" y="1295400"/>
            <a:ext cx="381000" cy="381000"/>
          </a:xfrm>
          <a:prstGeom prst="flowChartExtra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1219200" y="5358916"/>
            <a:ext cx="7239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200" b="1">
                <a:solidFill>
                  <a:srgbClr val="000000"/>
                </a:solidFill>
                <a:latin typeface="Times New Roman" pitchFamily="18" charset="0"/>
                <a:cs typeface="+mn-cs"/>
              </a:rPr>
              <a:t>The Circular Flow Model</a:t>
            </a:r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4572000" y="0"/>
            <a:ext cx="0" cy="6096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381000" y="2286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PRODUCT MARKET</a:t>
            </a:r>
            <a:endParaRPr lang="en-US" altLang="en-US" sz="2400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5486400" y="2286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FACTOR MARKET</a:t>
            </a:r>
            <a:endParaRPr lang="en-US" altLang="en-US" sz="2400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1219200" y="5791200"/>
            <a:ext cx="7239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>
                <a:solidFill>
                  <a:srgbClr val="009900"/>
                </a:solidFill>
                <a:latin typeface="Times New Roman" pitchFamily="18" charset="0"/>
                <a:cs typeface="+mn-cs"/>
              </a:rPr>
              <a:t>Green Arrows</a:t>
            </a: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represent flow of money</a:t>
            </a:r>
            <a:b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</a:b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Black Arrows represent flow of goods/services</a:t>
            </a:r>
          </a:p>
        </p:txBody>
      </p:sp>
    </p:spTree>
    <p:extLst>
      <p:ext uri="{BB962C8B-B14F-4D97-AF65-F5344CB8AC3E}">
        <p14:creationId xmlns:p14="http://schemas.microsoft.com/office/powerpoint/2010/main" val="671779738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animBg="1"/>
      <p:bldP spid="23559" grpId="0" animBg="1"/>
      <p:bldP spid="23560" grpId="0" animBg="1"/>
      <p:bldP spid="23564" grpId="0" animBg="1"/>
      <p:bldP spid="23566" grpId="0" animBg="1"/>
      <p:bldP spid="23567" grpId="0" animBg="1"/>
      <p:bldP spid="23568" grpId="0" animBg="1"/>
      <p:bldP spid="2356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200400" y="838200"/>
            <a:ext cx="2819400" cy="822325"/>
          </a:xfrm>
          <a:prstGeom prst="rect">
            <a:avLst/>
          </a:prstGeom>
          <a:solidFill>
            <a:srgbClr val="66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  <a:cs typeface="+mn-cs"/>
              </a:rPr>
              <a:t>Resource Owners</a:t>
            </a:r>
            <a:br>
              <a:rPr lang="en-US" altLang="en-US" sz="2400" b="1">
                <a:solidFill>
                  <a:srgbClr val="000000"/>
                </a:solidFill>
                <a:latin typeface="Times New Roman" pitchFamily="18" charset="0"/>
                <a:cs typeface="+mn-cs"/>
              </a:rPr>
            </a:b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  <a:cs typeface="+mn-cs"/>
              </a:rPr>
              <a:t>(Households)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200400" y="4572000"/>
            <a:ext cx="2971800" cy="822325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  <a:cs typeface="+mn-cs"/>
              </a:rPr>
              <a:t>Business Organ.</a:t>
            </a:r>
            <a:br>
              <a:rPr lang="en-US" altLang="en-US" sz="2400" b="1">
                <a:solidFill>
                  <a:srgbClr val="000000"/>
                </a:solidFill>
                <a:latin typeface="Times New Roman" pitchFamily="18" charset="0"/>
                <a:cs typeface="+mn-cs"/>
              </a:rPr>
            </a:b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  <a:cs typeface="+mn-cs"/>
              </a:rPr>
              <a:t>(Producers)</a:t>
            </a:r>
            <a:endParaRPr lang="en-US" alt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400800" y="2667000"/>
            <a:ext cx="22860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  <a:cs typeface="+mn-cs"/>
              </a:rPr>
              <a:t>Factor Markets</a:t>
            </a:r>
            <a:endParaRPr lang="en-US" alt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2438400" cy="457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  <a:cs typeface="+mn-cs"/>
              </a:rPr>
              <a:t>Product Markets</a:t>
            </a:r>
            <a:endParaRPr lang="en-US" alt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5606" name="Arc 6"/>
          <p:cNvSpPr>
            <a:spLocks/>
          </p:cNvSpPr>
          <p:nvPr/>
        </p:nvSpPr>
        <p:spPr bwMode="auto">
          <a:xfrm>
            <a:off x="6019800" y="1143000"/>
            <a:ext cx="1828800" cy="1524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5607" name="Arc 7"/>
          <p:cNvSpPr>
            <a:spLocks/>
          </p:cNvSpPr>
          <p:nvPr/>
        </p:nvSpPr>
        <p:spPr bwMode="auto">
          <a:xfrm rot="21536244" flipH="1">
            <a:off x="1371600" y="1143000"/>
            <a:ext cx="1828800" cy="1600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5608" name="Arc 8"/>
          <p:cNvSpPr>
            <a:spLocks/>
          </p:cNvSpPr>
          <p:nvPr/>
        </p:nvSpPr>
        <p:spPr bwMode="auto">
          <a:xfrm rot="-10930981">
            <a:off x="1447800" y="3200400"/>
            <a:ext cx="1752600" cy="1828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5609" name="AutoShape 9"/>
          <p:cNvSpPr>
            <a:spLocks noChangeArrowheads="1"/>
          </p:cNvSpPr>
          <p:nvPr/>
        </p:nvSpPr>
        <p:spPr bwMode="auto">
          <a:xfrm rot="-16128391">
            <a:off x="2704307" y="4763293"/>
            <a:ext cx="533400" cy="455613"/>
          </a:xfrm>
          <a:prstGeom prst="flowChartExtra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5610" name="AutoShape 10"/>
          <p:cNvSpPr>
            <a:spLocks noChangeArrowheads="1"/>
          </p:cNvSpPr>
          <p:nvPr/>
        </p:nvSpPr>
        <p:spPr bwMode="auto">
          <a:xfrm>
            <a:off x="1066800" y="2362200"/>
            <a:ext cx="609600" cy="381000"/>
          </a:xfrm>
          <a:prstGeom prst="flowChartMerge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 rot="-16328069">
            <a:off x="5865813" y="992187"/>
            <a:ext cx="533400" cy="377825"/>
          </a:xfrm>
          <a:prstGeom prst="flowChartMerge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5612" name="Arc 12"/>
          <p:cNvSpPr>
            <a:spLocks/>
          </p:cNvSpPr>
          <p:nvPr/>
        </p:nvSpPr>
        <p:spPr bwMode="auto">
          <a:xfrm rot="10647796" flipH="1">
            <a:off x="6175375" y="3275013"/>
            <a:ext cx="1676400" cy="1905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521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898" y="0"/>
                  <a:pt x="21556" y="9622"/>
                  <a:pt x="21599" y="21521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898" y="0"/>
                  <a:pt x="21556" y="9622"/>
                  <a:pt x="21599" y="21521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5613" name="AutoShape 13"/>
          <p:cNvSpPr>
            <a:spLocks noChangeArrowheads="1"/>
          </p:cNvSpPr>
          <p:nvPr/>
        </p:nvSpPr>
        <p:spPr bwMode="auto">
          <a:xfrm>
            <a:off x="7620000" y="3124200"/>
            <a:ext cx="381000" cy="457200"/>
          </a:xfrm>
          <a:prstGeom prst="triangle">
            <a:avLst>
              <a:gd name="adj" fmla="val 50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5614" name="Arc 14"/>
          <p:cNvSpPr>
            <a:spLocks/>
          </p:cNvSpPr>
          <p:nvPr/>
        </p:nvSpPr>
        <p:spPr bwMode="auto">
          <a:xfrm flipH="1">
            <a:off x="1752600" y="1447800"/>
            <a:ext cx="1447800" cy="1295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5615" name="Arc 15"/>
          <p:cNvSpPr>
            <a:spLocks/>
          </p:cNvSpPr>
          <p:nvPr/>
        </p:nvSpPr>
        <p:spPr bwMode="auto">
          <a:xfrm rot="-10766421">
            <a:off x="1828800" y="3200400"/>
            <a:ext cx="1371600" cy="1524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5616" name="Arc 16"/>
          <p:cNvSpPr>
            <a:spLocks/>
          </p:cNvSpPr>
          <p:nvPr/>
        </p:nvSpPr>
        <p:spPr bwMode="auto">
          <a:xfrm flipV="1">
            <a:off x="6172200" y="3124200"/>
            <a:ext cx="1143000" cy="1752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5617" name="Arc 17"/>
          <p:cNvSpPr>
            <a:spLocks/>
          </p:cNvSpPr>
          <p:nvPr/>
        </p:nvSpPr>
        <p:spPr bwMode="auto">
          <a:xfrm>
            <a:off x="6019800" y="1524000"/>
            <a:ext cx="1295400" cy="1143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5618" name="AutoShape 18"/>
          <p:cNvSpPr>
            <a:spLocks noChangeArrowheads="1"/>
          </p:cNvSpPr>
          <p:nvPr/>
        </p:nvSpPr>
        <p:spPr bwMode="auto">
          <a:xfrm>
            <a:off x="7010400" y="2362200"/>
            <a:ext cx="533400" cy="304800"/>
          </a:xfrm>
          <a:prstGeom prst="flowChartMerg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5619" name="AutoShape 19"/>
          <p:cNvSpPr>
            <a:spLocks noChangeArrowheads="1"/>
          </p:cNvSpPr>
          <p:nvPr/>
        </p:nvSpPr>
        <p:spPr bwMode="auto">
          <a:xfrm rot="4393915">
            <a:off x="6083300" y="4638675"/>
            <a:ext cx="457200" cy="457200"/>
          </a:xfrm>
          <a:prstGeom prst="flowChartMerg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5620" name="AutoShape 20"/>
          <p:cNvSpPr>
            <a:spLocks noChangeArrowheads="1"/>
          </p:cNvSpPr>
          <p:nvPr/>
        </p:nvSpPr>
        <p:spPr bwMode="auto">
          <a:xfrm>
            <a:off x="1600200" y="3200400"/>
            <a:ext cx="457200" cy="457200"/>
          </a:xfrm>
          <a:prstGeom prst="flowChartExtra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5621" name="AutoShape 21"/>
          <p:cNvSpPr>
            <a:spLocks noChangeArrowheads="1"/>
          </p:cNvSpPr>
          <p:nvPr/>
        </p:nvSpPr>
        <p:spPr bwMode="auto">
          <a:xfrm rot="4721404">
            <a:off x="2895600" y="1295400"/>
            <a:ext cx="381000" cy="381000"/>
          </a:xfrm>
          <a:prstGeom prst="flowChartExtra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1219200" y="5791200"/>
            <a:ext cx="7239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>
                <a:solidFill>
                  <a:srgbClr val="009900"/>
                </a:solidFill>
                <a:latin typeface="Times New Roman" pitchFamily="18" charset="0"/>
                <a:cs typeface="+mn-cs"/>
              </a:rPr>
              <a:t>Green Arrows</a:t>
            </a: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represent flow of money</a:t>
            </a:r>
            <a:b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</a:b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Black Arrows represent flow of goods/services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7467600" y="4495800"/>
            <a:ext cx="1676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 smtClean="0">
                <a:solidFill>
                  <a:srgbClr val="009900"/>
                </a:solidFill>
                <a:latin typeface="Times New Roman" pitchFamily="18" charset="0"/>
                <a:cs typeface="+mn-cs"/>
              </a:rPr>
              <a:t>Monetary costs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441250" y="4118020"/>
            <a:ext cx="137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 smtClean="0">
                <a:solidFill>
                  <a:srgbClr val="009900"/>
                </a:solidFill>
                <a:latin typeface="Times New Roman" pitchFamily="18" charset="0"/>
                <a:cs typeface="+mn-cs"/>
              </a:rPr>
              <a:t>Revenue from selling products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221189" y="537276"/>
            <a:ext cx="1600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 smtClean="0">
                <a:solidFill>
                  <a:srgbClr val="009900"/>
                </a:solidFill>
                <a:latin typeface="Times New Roman" pitchFamily="18" charset="0"/>
                <a:cs typeface="+mn-cs"/>
              </a:rPr>
              <a:t>Payment</a:t>
            </a:r>
            <a:r>
              <a:rPr lang="en-US" altLang="en-US" sz="2400" b="1" dirty="0">
                <a:solidFill>
                  <a:srgbClr val="0099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en-US" sz="2400" b="1" dirty="0" smtClean="0">
                <a:solidFill>
                  <a:srgbClr val="009900"/>
                </a:solidFill>
                <a:latin typeface="Times New Roman" pitchFamily="18" charset="0"/>
                <a:cs typeface="+mn-cs"/>
              </a:rPr>
              <a:t>for products</a:t>
            </a: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2438400" y="1828800"/>
            <a:ext cx="1981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t>Products Demanded</a:t>
            </a:r>
            <a:endParaRPr lang="en-US" altLang="en-US" sz="2400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2438400" y="3505200"/>
            <a:ext cx="1676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t>Products Supplied</a:t>
            </a:r>
            <a:endParaRPr lang="en-US" altLang="en-US" sz="2400" b="1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5257800" y="1752600"/>
            <a:ext cx="1752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t>Inputs Supplied</a:t>
            </a: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5257800" y="3429000"/>
            <a:ext cx="1676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t>Inputs for Production</a:t>
            </a:r>
            <a:endParaRPr lang="en-US" altLang="en-US" sz="2400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381000" y="2286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PRODUCT MARKET</a:t>
            </a:r>
            <a:endParaRPr lang="en-US" altLang="en-US" sz="2400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32" name="Text Box 25"/>
          <p:cNvSpPr txBox="1">
            <a:spLocks noChangeArrowheads="1"/>
          </p:cNvSpPr>
          <p:nvPr/>
        </p:nvSpPr>
        <p:spPr bwMode="auto">
          <a:xfrm>
            <a:off x="5486400" y="2286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FACTOR MARKET</a:t>
            </a:r>
            <a:endParaRPr lang="en-US" altLang="en-US" sz="2400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33" name="Text Box 26"/>
          <p:cNvSpPr txBox="1">
            <a:spLocks noChangeArrowheads="1"/>
          </p:cNvSpPr>
          <p:nvPr/>
        </p:nvSpPr>
        <p:spPr bwMode="auto">
          <a:xfrm>
            <a:off x="7658100" y="646871"/>
            <a:ext cx="1600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 smtClean="0">
                <a:solidFill>
                  <a:srgbClr val="009900"/>
                </a:solidFill>
                <a:latin typeface="Times New Roman" pitchFamily="18" charset="0"/>
                <a:cs typeface="+mn-cs"/>
              </a:rPr>
              <a:t>Payment</a:t>
            </a:r>
            <a:r>
              <a:rPr lang="en-US" altLang="en-US" sz="2400" b="1" dirty="0">
                <a:solidFill>
                  <a:srgbClr val="0099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en-US" sz="2400" b="1" dirty="0" smtClean="0">
                <a:solidFill>
                  <a:srgbClr val="009900"/>
                </a:solidFill>
                <a:latin typeface="Times New Roman" pitchFamily="18" charset="0"/>
                <a:cs typeface="+mn-cs"/>
              </a:rPr>
              <a:t>for inputs</a:t>
            </a:r>
          </a:p>
        </p:txBody>
      </p:sp>
    </p:spTree>
    <p:extLst>
      <p:ext uri="{BB962C8B-B14F-4D97-AF65-F5344CB8AC3E}">
        <p14:creationId xmlns:p14="http://schemas.microsoft.com/office/powerpoint/2010/main" val="427507709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700" dirty="0" smtClean="0"/>
              <a:t>GDP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329962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9600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77003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1300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77003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1300" dirty="0" smtClean="0"/>
              <a:t>I</a:t>
            </a:r>
            <a:endParaRPr lang="en-US" sz="41300" dirty="0"/>
          </a:p>
        </p:txBody>
      </p:sp>
    </p:spTree>
    <p:extLst>
      <p:ext uri="{BB962C8B-B14F-4D97-AF65-F5344CB8AC3E}">
        <p14:creationId xmlns:p14="http://schemas.microsoft.com/office/powerpoint/2010/main" val="335124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1300" dirty="0" smtClean="0"/>
              <a:t>G</a:t>
            </a:r>
            <a:endParaRPr lang="en-US" sz="41300" dirty="0"/>
          </a:p>
        </p:txBody>
      </p:sp>
    </p:spTree>
    <p:extLst>
      <p:ext uri="{BB962C8B-B14F-4D97-AF65-F5344CB8AC3E}">
        <p14:creationId xmlns:p14="http://schemas.microsoft.com/office/powerpoint/2010/main" val="335124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1300" dirty="0" smtClean="0"/>
              <a:t>X</a:t>
            </a:r>
            <a:endParaRPr lang="en-US" sz="41300" dirty="0"/>
          </a:p>
        </p:txBody>
      </p:sp>
    </p:spTree>
    <p:extLst>
      <p:ext uri="{BB962C8B-B14F-4D97-AF65-F5344CB8AC3E}">
        <p14:creationId xmlns:p14="http://schemas.microsoft.com/office/powerpoint/2010/main" val="335124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7467600" cy="11160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smtClean="0"/>
              <a:t>GDP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73175" y="2578100"/>
            <a:ext cx="6511925" cy="738188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sz="1800" dirty="0"/>
              <a:t>Chapter </a:t>
            </a:r>
            <a:r>
              <a:rPr sz="1800" dirty="0" smtClean="0"/>
              <a:t>12 Section 1</a:t>
            </a:r>
            <a:endParaRPr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1300" dirty="0" smtClean="0"/>
              <a:t>M</a:t>
            </a:r>
            <a:endParaRPr lang="en-US" sz="41300" dirty="0"/>
          </a:p>
        </p:txBody>
      </p:sp>
    </p:spTree>
    <p:extLst>
      <p:ext uri="{BB962C8B-B14F-4D97-AF65-F5344CB8AC3E}">
        <p14:creationId xmlns:p14="http://schemas.microsoft.com/office/powerpoint/2010/main" val="335124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9600" dirty="0" smtClean="0"/>
              <a:t>+</a:t>
            </a:r>
            <a:endParaRPr lang="en-US" sz="49600" dirty="0"/>
          </a:p>
        </p:txBody>
      </p:sp>
    </p:spTree>
    <p:extLst>
      <p:ext uri="{BB962C8B-B14F-4D97-AF65-F5344CB8AC3E}">
        <p14:creationId xmlns:p14="http://schemas.microsoft.com/office/powerpoint/2010/main" val="33201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9600" dirty="0" smtClean="0"/>
              <a:t>-</a:t>
            </a:r>
            <a:endParaRPr lang="en-US" sz="49600" dirty="0"/>
          </a:p>
        </p:txBody>
      </p:sp>
    </p:spTree>
    <p:extLst>
      <p:ext uri="{BB962C8B-B14F-4D97-AF65-F5344CB8AC3E}">
        <p14:creationId xmlns:p14="http://schemas.microsoft.com/office/powerpoint/2010/main" val="33201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1300" dirty="0" smtClean="0"/>
              <a:t>(</a:t>
            </a:r>
            <a:endParaRPr lang="en-US" sz="41300" dirty="0"/>
          </a:p>
        </p:txBody>
      </p:sp>
    </p:spTree>
    <p:extLst>
      <p:ext uri="{BB962C8B-B14F-4D97-AF65-F5344CB8AC3E}">
        <p14:creationId xmlns:p14="http://schemas.microsoft.com/office/powerpoint/2010/main" val="33201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13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1548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defRPr/>
            </a:pPr>
            <a:fld id="{AF1B60B4-BD04-4315-9257-05F51C10D36B}" type="slidenum">
              <a:rPr lang="en-US" altLang="en-US" smtClean="0">
                <a:solidFill>
                  <a:srgbClr val="FFFFFF"/>
                </a:solidFill>
              </a:rPr>
              <a:pPr fontAlgn="base">
                <a:defRPr/>
              </a:pPr>
              <a:t>3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Section 1-4 </a:t>
            </a:r>
          </a:p>
        </p:txBody>
      </p:sp>
      <p:sp>
        <p:nvSpPr>
          <p:cNvPr id="396296" name="Text Box 8"/>
          <p:cNvSpPr txBox="1">
            <a:spLocks noChangeArrowheads="1"/>
          </p:cNvSpPr>
          <p:nvPr/>
        </p:nvSpPr>
        <p:spPr bwMode="auto">
          <a:xfrm>
            <a:off x="1484313" y="433388"/>
            <a:ext cx="4807726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200" b="1" dirty="0" smtClean="0">
                <a:solidFill>
                  <a:srgbClr val="FFFFFF"/>
                </a:solidFill>
              </a:rPr>
              <a:t>INTRO: Micro vs. Macro</a:t>
            </a:r>
            <a:endParaRPr lang="en-US" altLang="en-US" sz="3200" dirty="0">
              <a:solidFill>
                <a:srgbClr val="FFFFFF"/>
              </a:solidFill>
            </a:endParaRPr>
          </a:p>
        </p:txBody>
      </p:sp>
      <p:pic>
        <p:nvPicPr>
          <p:cNvPr id="70661" name="Picture 9" descr="S1_he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764463" y="0"/>
            <a:ext cx="1379537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6304" name="Text Box 16"/>
          <p:cNvSpPr txBox="1">
            <a:spLocks noChangeArrowheads="1"/>
          </p:cNvSpPr>
          <p:nvPr/>
        </p:nvSpPr>
        <p:spPr bwMode="auto">
          <a:xfrm>
            <a:off x="1484313" y="1028700"/>
            <a:ext cx="7431087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5000"/>
              </a:lnSpc>
              <a:spcBef>
                <a:spcPct val="15000"/>
              </a:spcBef>
              <a:spcAft>
                <a:spcPct val="15000"/>
              </a:spcAft>
              <a:buFontTx/>
              <a:buChar char="•"/>
            </a:pPr>
            <a:r>
              <a:rPr lang="en-US" altLang="en-US" sz="2800" dirty="0" smtClean="0">
                <a:solidFill>
                  <a:srgbClr val="FFC000"/>
                </a:solidFill>
              </a:rPr>
              <a:t>Microeconomics – looking at economic behavior of small units </a:t>
            </a:r>
          </a:p>
          <a:p>
            <a:pPr marL="0" indent="0">
              <a:lnSpc>
                <a:spcPct val="85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altLang="en-US" sz="2800" dirty="0" smtClean="0">
                <a:solidFill>
                  <a:srgbClr val="FFC000"/>
                </a:solidFill>
              </a:rPr>
              <a:t>(Individuals, Families, Businesses)</a:t>
            </a:r>
          </a:p>
          <a:p>
            <a:pPr>
              <a:lnSpc>
                <a:spcPct val="85000"/>
              </a:lnSpc>
              <a:spcBef>
                <a:spcPct val="15000"/>
              </a:spcBef>
              <a:spcAft>
                <a:spcPct val="15000"/>
              </a:spcAft>
              <a:buFontTx/>
              <a:buChar char="•"/>
            </a:pPr>
            <a:endParaRPr lang="en-US" altLang="en-US" sz="2800" dirty="0" smtClean="0">
              <a:solidFill>
                <a:srgbClr val="FFC000"/>
              </a:solidFill>
            </a:endParaRPr>
          </a:p>
          <a:p>
            <a:pPr>
              <a:lnSpc>
                <a:spcPct val="85000"/>
              </a:lnSpc>
              <a:spcBef>
                <a:spcPct val="15000"/>
              </a:spcBef>
              <a:spcAft>
                <a:spcPct val="15000"/>
              </a:spcAft>
              <a:buFontTx/>
              <a:buChar char="•"/>
            </a:pPr>
            <a:r>
              <a:rPr lang="en-US" altLang="en-US" sz="2800" dirty="0" smtClean="0">
                <a:solidFill>
                  <a:srgbClr val="FFC000"/>
                </a:solidFill>
              </a:rPr>
              <a:t>Macroeconomics – looking at the economy as a “whole”</a:t>
            </a:r>
            <a:endParaRPr lang="en-US" altLang="en-US" sz="2800" dirty="0">
              <a:solidFill>
                <a:srgbClr val="FFC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269481"/>
            <a:ext cx="6096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endParaRPr lang="en-U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636585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396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425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96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296" grpId="0" autoUpdateAnimBg="0"/>
      <p:bldP spid="39630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defRPr/>
            </a:pPr>
            <a:fld id="{AF1B60B4-BD04-4315-9257-05F51C10D36B}" type="slidenum">
              <a:rPr lang="en-US" altLang="en-US" smtClean="0">
                <a:solidFill>
                  <a:srgbClr val="FFFFFF"/>
                </a:solidFill>
              </a:rPr>
              <a:pPr fontAlgn="base">
                <a:defRPr/>
              </a:pPr>
              <a:t>4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Section 1-4 </a:t>
            </a:r>
          </a:p>
        </p:txBody>
      </p:sp>
      <p:sp>
        <p:nvSpPr>
          <p:cNvPr id="396296" name="Text Box 8"/>
          <p:cNvSpPr txBox="1">
            <a:spLocks noChangeArrowheads="1"/>
          </p:cNvSpPr>
          <p:nvPr/>
        </p:nvSpPr>
        <p:spPr bwMode="auto">
          <a:xfrm>
            <a:off x="1484313" y="433388"/>
            <a:ext cx="1416050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200" b="1"/>
              <a:t>I. GDP</a:t>
            </a:r>
            <a:endParaRPr lang="en-US" altLang="en-US" sz="3200"/>
          </a:p>
        </p:txBody>
      </p:sp>
      <p:pic>
        <p:nvPicPr>
          <p:cNvPr id="70661" name="Picture 9" descr="S1_he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764463" y="0"/>
            <a:ext cx="1379537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6304" name="Text Box 16"/>
          <p:cNvSpPr txBox="1">
            <a:spLocks noChangeArrowheads="1"/>
          </p:cNvSpPr>
          <p:nvPr/>
        </p:nvSpPr>
        <p:spPr bwMode="auto">
          <a:xfrm>
            <a:off x="1484313" y="1028700"/>
            <a:ext cx="7431087" cy="2914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5000"/>
              </a:lnSpc>
              <a:spcBef>
                <a:spcPct val="15000"/>
              </a:spcBef>
              <a:spcAft>
                <a:spcPct val="15000"/>
              </a:spcAft>
              <a:buFontTx/>
              <a:buChar char="•"/>
            </a:pPr>
            <a:r>
              <a:rPr lang="en-US" altLang="en-US" sz="2800" dirty="0">
                <a:solidFill>
                  <a:srgbClr val="FFC000"/>
                </a:solidFill>
              </a:rPr>
              <a:t>The </a:t>
            </a:r>
            <a:r>
              <a:rPr lang="en-US" altLang="en-US" sz="2800" b="1" dirty="0">
                <a:solidFill>
                  <a:srgbClr val="FFC000"/>
                </a:solidFill>
              </a:rPr>
              <a:t>Gross Domestic Product (GDP)</a:t>
            </a:r>
            <a:r>
              <a:rPr lang="en-US" altLang="en-US" sz="2800" dirty="0">
                <a:solidFill>
                  <a:srgbClr val="FFC000"/>
                </a:solidFill>
              </a:rPr>
              <a:t>–the dollar amount of all final goods and services produced within a country’s national borders in a </a:t>
            </a:r>
            <a:r>
              <a:rPr lang="en-US" altLang="en-US" sz="2800" dirty="0" smtClean="0">
                <a:solidFill>
                  <a:srgbClr val="FFC000"/>
                </a:solidFill>
              </a:rPr>
              <a:t>year</a:t>
            </a:r>
          </a:p>
          <a:p>
            <a:pPr>
              <a:lnSpc>
                <a:spcPct val="85000"/>
              </a:lnSpc>
              <a:spcBef>
                <a:spcPct val="15000"/>
              </a:spcBef>
              <a:spcAft>
                <a:spcPct val="15000"/>
              </a:spcAft>
              <a:buFontTx/>
              <a:buChar char="•"/>
            </a:pPr>
            <a:endParaRPr lang="en-US" altLang="en-US" sz="2800" dirty="0" smtClean="0">
              <a:solidFill>
                <a:srgbClr val="FFC000"/>
              </a:solidFill>
            </a:endParaRPr>
          </a:p>
          <a:p>
            <a:pPr>
              <a:lnSpc>
                <a:spcPct val="85000"/>
              </a:lnSpc>
              <a:spcBef>
                <a:spcPct val="15000"/>
              </a:spcBef>
              <a:spcAft>
                <a:spcPct val="15000"/>
              </a:spcAft>
              <a:buFontTx/>
              <a:buChar char="•"/>
            </a:pPr>
            <a:r>
              <a:rPr lang="en-US" altLang="en-US" sz="2800" dirty="0" smtClean="0">
                <a:solidFill>
                  <a:srgbClr val="FFC000"/>
                </a:solidFill>
              </a:rPr>
              <a:t>– </a:t>
            </a:r>
            <a:r>
              <a:rPr lang="en-US" altLang="en-US" sz="2800" dirty="0">
                <a:solidFill>
                  <a:srgbClr val="FFC000"/>
                </a:solidFill>
              </a:rPr>
              <a:t>T</a:t>
            </a:r>
            <a:r>
              <a:rPr lang="en-US" altLang="en-US" sz="2800" dirty="0" smtClean="0">
                <a:solidFill>
                  <a:srgbClr val="FFC000"/>
                </a:solidFill>
              </a:rPr>
              <a:t>he </a:t>
            </a:r>
            <a:r>
              <a:rPr lang="en-US" altLang="en-US" sz="2800" dirty="0">
                <a:solidFill>
                  <a:srgbClr val="FFC000"/>
                </a:solidFill>
              </a:rPr>
              <a:t>single most important measure of the economy’s overall economic performance. </a:t>
            </a:r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1371600" y="4267200"/>
            <a:ext cx="7431088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2800" dirty="0" smtClean="0"/>
              <a:t>Gross = entire, whole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2800" dirty="0" smtClean="0"/>
              <a:t>Domestic = within a country’s borders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2800" dirty="0" smtClean="0"/>
              <a:t>Product = good or service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269481"/>
            <a:ext cx="6096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endParaRPr lang="en-U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396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75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96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296" grpId="0" autoUpdateAnimBg="0"/>
      <p:bldP spid="396304" grpId="0" autoUpdateAnimBg="0"/>
      <p:bldP spid="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smtClean="0"/>
              <a:t>STRUCTURED </a:t>
            </a:r>
            <a:br>
              <a:rPr lang="en-US" b="1" dirty="0" smtClean="0"/>
            </a:br>
            <a:r>
              <a:rPr lang="en-US" b="1" dirty="0" smtClean="0"/>
              <a:t>ACADEMIC DISCUSSION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r>
              <a:rPr lang="en-US" dirty="0" smtClean="0"/>
              <a:t>The difference between Macroeconomics &amp; Microeconomics is …</a:t>
            </a:r>
          </a:p>
          <a:p>
            <a:endParaRPr lang="en-US" dirty="0" smtClean="0"/>
          </a:p>
          <a:p>
            <a:r>
              <a:rPr lang="en-US" dirty="0" smtClean="0"/>
              <a:t>The GDP is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44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altLang="en-US" sz="4000" b="1" dirty="0"/>
              <a:t>National Income and Product Accounts</a:t>
            </a:r>
          </a:p>
          <a:p>
            <a:pPr lvl="1"/>
            <a:r>
              <a:rPr lang="en-US" altLang="en-US" sz="3600" b="1" dirty="0"/>
              <a:t>National income accounting</a:t>
            </a:r>
          </a:p>
          <a:p>
            <a:pPr lvl="2"/>
            <a:r>
              <a:rPr lang="en-US" altLang="en-US" sz="3200" b="1" dirty="0"/>
              <a:t>a) collects statistics on production, </a:t>
            </a:r>
            <a:r>
              <a:rPr lang="en-US" altLang="en-US" sz="3200" b="1" dirty="0" smtClean="0"/>
              <a:t>consumption, income</a:t>
            </a:r>
            <a:r>
              <a:rPr lang="en-US" altLang="en-US" sz="3200" b="1" dirty="0"/>
              <a:t>, investment, and savings</a:t>
            </a:r>
          </a:p>
          <a:p>
            <a:pPr lvl="2"/>
            <a:r>
              <a:rPr lang="en-US" altLang="en-US" sz="3200" b="1" dirty="0"/>
              <a:t>b) part of the Commerce Department</a:t>
            </a:r>
          </a:p>
        </p:txBody>
      </p:sp>
    </p:spTree>
    <p:extLst>
      <p:ext uri="{BB962C8B-B14F-4D97-AF65-F5344CB8AC3E}">
        <p14:creationId xmlns:p14="http://schemas.microsoft.com/office/powerpoint/2010/main" val="164825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defRPr/>
            </a:pPr>
            <a:fld id="{AF5FC1EC-C96C-4BBE-ACEB-BE8D8E359AFC}" type="slidenum">
              <a:rPr lang="en-US" altLang="en-US" smtClean="0">
                <a:solidFill>
                  <a:srgbClr val="FFFFFF"/>
                </a:solidFill>
              </a:rPr>
              <a:pPr fontAlgn="base">
                <a:defRPr/>
              </a:pPr>
              <a:t>7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Section 1-6 </a:t>
            </a:r>
          </a:p>
        </p:txBody>
      </p:sp>
      <p:sp>
        <p:nvSpPr>
          <p:cNvPr id="397320" name="Text Box 8"/>
          <p:cNvSpPr txBox="1">
            <a:spLocks noChangeArrowheads="1"/>
          </p:cNvSpPr>
          <p:nvPr/>
        </p:nvSpPr>
        <p:spPr bwMode="auto">
          <a:xfrm>
            <a:off x="1484313" y="433388"/>
            <a:ext cx="3598862" cy="97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200" b="1"/>
              <a:t>II. Measure of </a:t>
            </a:r>
            <a:br>
              <a:rPr lang="en-US" altLang="en-US" sz="3200" b="1"/>
            </a:br>
            <a:r>
              <a:rPr lang="en-US" altLang="en-US" sz="3200" b="1"/>
              <a:t>National Output</a:t>
            </a:r>
            <a:endParaRPr lang="en-US" altLang="en-US" sz="2800"/>
          </a:p>
        </p:txBody>
      </p:sp>
      <p:pic>
        <p:nvPicPr>
          <p:cNvPr id="72709" name="Picture 9" descr="S1_he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764463" y="0"/>
            <a:ext cx="1379537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7328" name="Text Box 16"/>
          <p:cNvSpPr txBox="1">
            <a:spLocks noChangeArrowheads="1"/>
          </p:cNvSpPr>
          <p:nvPr/>
        </p:nvSpPr>
        <p:spPr bwMode="auto">
          <a:xfrm>
            <a:off x="1484313" y="1546225"/>
            <a:ext cx="7431087" cy="1828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9725" indent="-3397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defRPr/>
            </a:pPr>
            <a:r>
              <a:rPr lang="en-US" altLang="en-US" sz="2800" dirty="0" smtClean="0">
                <a:solidFill>
                  <a:srgbClr val="FFFFFF"/>
                </a:solidFill>
              </a:rPr>
              <a:t>Gross Domestic Product (GDP), </a:t>
            </a:r>
            <a:r>
              <a:rPr lang="en-US" altLang="en-US" sz="2800" dirty="0" smtClean="0">
                <a:solidFill>
                  <a:srgbClr val="FFC000"/>
                </a:solidFill>
              </a:rPr>
              <a:t>a measure of national output</a:t>
            </a:r>
            <a:r>
              <a:rPr lang="en-US" altLang="en-US" sz="2800" dirty="0" smtClean="0">
                <a:solidFill>
                  <a:srgbClr val="FFFFFF"/>
                </a:solidFill>
              </a:rPr>
              <a:t>, =</a:t>
            </a:r>
          </a:p>
          <a:p>
            <a:pPr marL="0" indent="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altLang="en-US" sz="2000" dirty="0" smtClean="0">
                <a:solidFill>
                  <a:srgbClr val="FFFFFF"/>
                </a:solidFill>
              </a:rPr>
              <a:t>1) all final goods and services produced in a 12-month period </a:t>
            </a:r>
          </a:p>
          <a:p>
            <a:pPr marL="0" indent="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altLang="en-US" sz="2800" dirty="0" smtClean="0">
                <a:solidFill>
                  <a:srgbClr val="FFFFFF"/>
                </a:solidFill>
              </a:rPr>
              <a:t>X  </a:t>
            </a:r>
            <a:r>
              <a:rPr lang="en-US" altLang="en-US" sz="2000" dirty="0" smtClean="0">
                <a:solidFill>
                  <a:srgbClr val="FFFFFF"/>
                </a:solidFill>
              </a:rPr>
              <a:t>2) their prices </a:t>
            </a:r>
            <a:endParaRPr lang="en-US" altLang="en-US" sz="2800" dirty="0" smtClean="0">
              <a:solidFill>
                <a:srgbClr val="FFFFFF"/>
              </a:solidFill>
            </a:endParaRPr>
          </a:p>
        </p:txBody>
      </p:sp>
      <p:sp>
        <p:nvSpPr>
          <p:cNvPr id="397334" name="Text Box 22"/>
          <p:cNvSpPr txBox="1">
            <a:spLocks noChangeArrowheads="1"/>
          </p:cNvSpPr>
          <p:nvPr/>
        </p:nvSpPr>
        <p:spPr bwMode="auto">
          <a:xfrm>
            <a:off x="1484312" y="3945804"/>
            <a:ext cx="7431088" cy="238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 algn="ctr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rgbClr val="FFFFFF"/>
                </a:solidFill>
              </a:rPr>
              <a:t>LIMITATIONS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dirty="0" smtClean="0">
                <a:solidFill>
                  <a:srgbClr val="FFFFFF"/>
                </a:solidFill>
              </a:rPr>
              <a:t>EXCLUDED </a:t>
            </a:r>
            <a:r>
              <a:rPr lang="en-US" altLang="en-US" sz="2400" dirty="0">
                <a:solidFill>
                  <a:srgbClr val="FFFFFF"/>
                </a:solidFill>
              </a:rPr>
              <a:t>= Intermediate goods, secondhand </a:t>
            </a:r>
            <a:r>
              <a:rPr lang="en-US" altLang="en-US" sz="2400" dirty="0" smtClean="0">
                <a:solidFill>
                  <a:srgbClr val="FFFFFF"/>
                </a:solidFill>
              </a:rPr>
              <a:t>	sales</a:t>
            </a:r>
            <a:r>
              <a:rPr lang="en-US" altLang="en-US" sz="2400" dirty="0">
                <a:solidFill>
                  <a:srgbClr val="FFFFFF"/>
                </a:solidFill>
              </a:rPr>
              <a:t>, nonmarket transactions, &amp; underground </a:t>
            </a:r>
            <a:r>
              <a:rPr lang="en-US" altLang="en-US" sz="2400" dirty="0" smtClean="0">
                <a:solidFill>
                  <a:srgbClr val="FFFFFF"/>
                </a:solidFill>
              </a:rPr>
              <a:t>	economy </a:t>
            </a:r>
            <a:r>
              <a:rPr lang="en-US" altLang="en-US" sz="2400" dirty="0">
                <a:solidFill>
                  <a:srgbClr val="FFC000"/>
                </a:solidFill>
              </a:rPr>
              <a:t>(not measurable</a:t>
            </a:r>
            <a:r>
              <a:rPr lang="en-US" altLang="en-US" sz="2400" dirty="0" smtClean="0">
                <a:solidFill>
                  <a:srgbClr val="FFC000"/>
                </a:solidFill>
              </a:rPr>
              <a:t>)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dirty="0" smtClean="0">
                <a:solidFill>
                  <a:srgbClr val="FFC000"/>
                </a:solidFill>
              </a:rPr>
              <a:t>DOESN’T COUNT: Negative externalities (Pollution) 	or Quality of Life</a:t>
            </a:r>
            <a:endParaRPr lang="en-US" altLang="en-US" sz="2400" dirty="0">
              <a:solidFill>
                <a:srgbClr val="FFC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69481"/>
            <a:ext cx="6096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endParaRPr lang="en-U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397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95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97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397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320" grpId="0" autoUpdateAnimBg="0"/>
      <p:bldP spid="397328" grpId="0" autoUpdateAnimBg="0"/>
      <p:bldP spid="3973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defRPr/>
            </a:pPr>
            <a:fld id="{693ED5A5-66B9-4C53-8296-E252C0F82C71}" type="slidenum">
              <a:rPr lang="en-US" altLang="en-US" smtClean="0">
                <a:solidFill>
                  <a:srgbClr val="FFFFFF"/>
                </a:solidFill>
              </a:rPr>
              <a:pPr fontAlgn="base">
                <a:defRPr/>
              </a:pPr>
              <a:t>8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Section 1-8b </a:t>
            </a:r>
          </a:p>
        </p:txBody>
      </p:sp>
      <p:pic>
        <p:nvPicPr>
          <p:cNvPr id="73732" name="Picture 9" descr="S1_he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764463" y="0"/>
            <a:ext cx="1379537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3" name="Picture 21" descr="c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1763"/>
            <a:ext cx="9144000" cy="545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4" name="Text Box 22"/>
          <p:cNvSpPr txBox="1">
            <a:spLocks noChangeArrowheads="1"/>
          </p:cNvSpPr>
          <p:nvPr/>
        </p:nvSpPr>
        <p:spPr bwMode="auto">
          <a:xfrm>
            <a:off x="1524000" y="1300163"/>
            <a:ext cx="379095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>
                <a:solidFill>
                  <a:srgbClr val="FFFF99"/>
                </a:solidFill>
              </a:rPr>
              <a:t>Figure 13.1</a:t>
            </a:r>
            <a:br>
              <a:rPr lang="en-US" altLang="en-US">
                <a:solidFill>
                  <a:srgbClr val="FFFF99"/>
                </a:solidFill>
              </a:rPr>
            </a:br>
            <a:r>
              <a:rPr lang="en-US" altLang="en-US">
                <a:solidFill>
                  <a:srgbClr val="FFFF99"/>
                </a:solidFill>
              </a:rPr>
              <a:t>Estimating Gross Domestic Product</a:t>
            </a:r>
          </a:p>
        </p:txBody>
      </p:sp>
      <p:sp>
        <p:nvSpPr>
          <p:cNvPr id="567323" name="Text Box 27"/>
          <p:cNvSpPr txBox="1">
            <a:spLocks noChangeArrowheads="1"/>
          </p:cNvSpPr>
          <p:nvPr/>
        </p:nvSpPr>
        <p:spPr bwMode="auto">
          <a:xfrm>
            <a:off x="1484313" y="433388"/>
            <a:ext cx="4378325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200" b="1">
                <a:solidFill>
                  <a:srgbClr val="FFCC00"/>
                </a:solidFill>
              </a:rPr>
              <a:t>GDP–The Measure of </a:t>
            </a:r>
            <a:br>
              <a:rPr lang="en-US" altLang="en-US" sz="3200" b="1">
                <a:solidFill>
                  <a:srgbClr val="FFCC00"/>
                </a:solidFill>
              </a:rPr>
            </a:br>
            <a:r>
              <a:rPr lang="en-US" altLang="en-US" sz="3200" b="1">
                <a:solidFill>
                  <a:srgbClr val="FFCC00"/>
                </a:solidFill>
              </a:rPr>
              <a:t>National Output </a:t>
            </a:r>
            <a:r>
              <a:rPr lang="en-US" altLang="en-US" b="1">
                <a:solidFill>
                  <a:srgbClr val="FFCC00"/>
                </a:solidFill>
              </a:rPr>
              <a:t>(cont.)</a:t>
            </a: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69481"/>
            <a:ext cx="6096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endParaRPr lang="en-U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567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732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defRPr/>
            </a:pPr>
            <a:fld id="{B757624A-FBE2-4928-803D-784AB8B31229}" type="slidenum">
              <a:rPr lang="en-US" altLang="en-US" smtClean="0">
                <a:solidFill>
                  <a:srgbClr val="FFFFFF"/>
                </a:solidFill>
              </a:rPr>
              <a:pPr fontAlgn="base">
                <a:defRPr/>
              </a:pPr>
              <a:t>9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Section 1-30</a:t>
            </a:r>
          </a:p>
        </p:txBody>
      </p:sp>
      <p:sp>
        <p:nvSpPr>
          <p:cNvPr id="571400" name="Text Box 8"/>
          <p:cNvSpPr txBox="1">
            <a:spLocks noChangeArrowheads="1"/>
          </p:cNvSpPr>
          <p:nvPr/>
        </p:nvSpPr>
        <p:spPr bwMode="auto">
          <a:xfrm>
            <a:off x="1484313" y="433388"/>
            <a:ext cx="6169025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200" b="1" dirty="0" smtClean="0">
                <a:solidFill>
                  <a:srgbClr val="FFFFFF"/>
                </a:solidFill>
              </a:rPr>
              <a:t>III. </a:t>
            </a:r>
            <a:r>
              <a:rPr lang="en-US" altLang="en-US" sz="3200" b="1" dirty="0">
                <a:solidFill>
                  <a:srgbClr val="FFFFFF"/>
                </a:solidFill>
              </a:rPr>
              <a:t>GDP Equation –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200" b="1" dirty="0">
                <a:solidFill>
                  <a:srgbClr val="FFFFFF"/>
                </a:solidFill>
              </a:rPr>
              <a:t>The Output-Expenditure Model</a:t>
            </a:r>
            <a:endParaRPr lang="en-US" altLang="en-US" b="1" dirty="0">
              <a:solidFill>
                <a:srgbClr val="FFFFFF"/>
              </a:solidFill>
            </a:endParaRPr>
          </a:p>
        </p:txBody>
      </p:sp>
      <p:pic>
        <p:nvPicPr>
          <p:cNvPr id="77829" name="Picture 9" descr="S1_he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764463" y="0"/>
            <a:ext cx="1379537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1407" name="Text Box 15"/>
          <p:cNvSpPr txBox="1">
            <a:spLocks noChangeArrowheads="1"/>
          </p:cNvSpPr>
          <p:nvPr/>
        </p:nvSpPr>
        <p:spPr bwMode="auto">
          <a:xfrm>
            <a:off x="0" y="1670050"/>
            <a:ext cx="909478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6000" b="1">
                <a:solidFill>
                  <a:srgbClr val="FFFFFF"/>
                </a:solidFill>
              </a:rPr>
              <a:t>GDP = C + I + G + (X-M)</a:t>
            </a:r>
            <a:endParaRPr lang="en-US" altLang="en-US" sz="4400" b="1">
              <a:solidFill>
                <a:srgbClr val="FFFF99"/>
              </a:solidFill>
              <a:sym typeface="Wingdings" pitchFamily="2" charset="2"/>
            </a:endParaRPr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1441450" y="2798763"/>
            <a:ext cx="770255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>
                <a:solidFill>
                  <a:srgbClr val="FFFFFF"/>
                </a:solidFill>
              </a:rPr>
              <a:t>C = consumer sector </a:t>
            </a:r>
            <a:r>
              <a:rPr lang="en-US" altLang="en-US" sz="2800">
                <a:solidFill>
                  <a:srgbClr val="FFC000"/>
                </a:solidFill>
              </a:rPr>
              <a:t>includes individuals/households</a:t>
            </a:r>
            <a:endParaRPr lang="en-US" altLang="en-US" b="1">
              <a:solidFill>
                <a:srgbClr val="FFC000"/>
              </a:solidFill>
              <a:sym typeface="Wingdings" pitchFamily="2" charset="2"/>
            </a:endParaRP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1455738" y="3659188"/>
            <a:ext cx="74310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>
                <a:solidFill>
                  <a:srgbClr val="FFFFFF"/>
                </a:solidFill>
              </a:rPr>
              <a:t>I = investment sector </a:t>
            </a:r>
            <a:r>
              <a:rPr lang="en-US" altLang="en-US" sz="2800">
                <a:solidFill>
                  <a:srgbClr val="FFC000"/>
                </a:solidFill>
              </a:rPr>
              <a:t>includes businesses</a:t>
            </a:r>
            <a:endParaRPr lang="en-US" altLang="en-US" b="1">
              <a:solidFill>
                <a:srgbClr val="FFC000"/>
              </a:solidFill>
              <a:sym typeface="Wingdings" pitchFamily="2" charset="2"/>
            </a:endParaRP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1455738" y="4146550"/>
            <a:ext cx="7431087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>
                <a:solidFill>
                  <a:srgbClr val="FFFFFF"/>
                </a:solidFill>
              </a:rPr>
              <a:t>G = government sector </a:t>
            </a:r>
            <a:r>
              <a:rPr lang="en-US" altLang="en-US" sz="2800">
                <a:solidFill>
                  <a:srgbClr val="FFC000"/>
                </a:solidFill>
              </a:rPr>
              <a:t>includes local, state, and federal levels of government</a:t>
            </a:r>
            <a:endParaRPr lang="en-US" altLang="en-US" b="1">
              <a:solidFill>
                <a:srgbClr val="FFC000"/>
              </a:solidFill>
              <a:sym typeface="Wingdings" pitchFamily="2" charset="2"/>
            </a:endParaRP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1455738" y="5056188"/>
            <a:ext cx="7431087" cy="142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>
                <a:solidFill>
                  <a:srgbClr val="FFFFFF"/>
                </a:solidFill>
              </a:rPr>
              <a:t>(X-M) = foreign sector (Exports – Imports)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>
                <a:solidFill>
                  <a:srgbClr val="FFC000"/>
                </a:solidFill>
              </a:rPr>
              <a:t>includes all consumers and producers outside the United States.</a:t>
            </a:r>
            <a:endParaRPr lang="en-US" altLang="en-US" b="1">
              <a:solidFill>
                <a:srgbClr val="FFC000"/>
              </a:solidFill>
              <a:sym typeface="Wingdings" pitchFamily="2" charset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269481"/>
            <a:ext cx="6096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endParaRPr lang="en-U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1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71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571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1400" grpId="0" build="p" autoUpdateAnimBg="0" advAuto="0"/>
      <p:bldP spid="571407" grpId="0" autoUpdateAnimBg="0"/>
      <p:bldP spid="23" grpId="0" autoUpdateAnimBg="0"/>
      <p:bldP spid="24" grpId="0" autoUpdateAnimBg="0"/>
      <p:bldP spid="25" grpId="0" autoUpdateAnimBg="0"/>
      <p:bldP spid="26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lank Presentatio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CC"/>
      </a:accent2>
      <a:accent3>
        <a:srgbClr val="AAAAAA"/>
      </a:accent3>
      <a:accent4>
        <a:srgbClr val="DADADA"/>
      </a:accent4>
      <a:accent5>
        <a:srgbClr val="CAAAAA"/>
      </a:accent5>
      <a:accent6>
        <a:srgbClr val="2D2DB9"/>
      </a:accent6>
      <a:hlink>
        <a:srgbClr val="FFFF99"/>
      </a:hlink>
      <a:folHlink>
        <a:srgbClr val="FFFF99"/>
      </a:folHlink>
    </a:clrScheme>
    <a:fontScheme name="Blank Presentation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2000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rgbClr val="FFCC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2000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rgbClr val="FFCC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6_Blank Presentatio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CC"/>
      </a:accent2>
      <a:accent3>
        <a:srgbClr val="AAAAAA"/>
      </a:accent3>
      <a:accent4>
        <a:srgbClr val="DADADA"/>
      </a:accent4>
      <a:accent5>
        <a:srgbClr val="CAAAAA"/>
      </a:accent5>
      <a:accent6>
        <a:srgbClr val="2D2DB9"/>
      </a:accent6>
      <a:hlink>
        <a:srgbClr val="FFFF99"/>
      </a:hlink>
      <a:folHlink>
        <a:srgbClr val="FFFF99"/>
      </a:folHlink>
    </a:clrScheme>
    <a:fontScheme name="Blank Presentation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2000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rgbClr val="FFCC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2000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rgbClr val="FFCC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3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1065</TotalTime>
  <Words>569</Words>
  <Application>Microsoft Office PowerPoint</Application>
  <PresentationFormat>On-screen Show (4:3)</PresentationFormat>
  <Paragraphs>121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Angles</vt:lpstr>
      <vt:lpstr>5_Blank Presentation</vt:lpstr>
      <vt:lpstr>6_Blank Presentation</vt:lpstr>
      <vt:lpstr>Default Design</vt:lpstr>
      <vt:lpstr>13_TP030004031</vt:lpstr>
      <vt:lpstr>1_Default Design</vt:lpstr>
      <vt:lpstr>Monday November 3, 2014 Mr. Goblirsch – Economics</vt:lpstr>
      <vt:lpstr>GDP</vt:lpstr>
      <vt:lpstr>Section 1-4 </vt:lpstr>
      <vt:lpstr>Section 1-4 </vt:lpstr>
      <vt:lpstr>STRUCTURED  ACADEMIC DISCUSSION</vt:lpstr>
      <vt:lpstr>PowerPoint Presentation</vt:lpstr>
      <vt:lpstr>Section 1-6 </vt:lpstr>
      <vt:lpstr>Section 1-8b </vt:lpstr>
      <vt:lpstr>Section 1-30</vt:lpstr>
      <vt:lpstr>STRUCTURED  ACADEMIC DISCUSSION</vt:lpstr>
      <vt:lpstr>Calculating GDP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Introduction 2</dc:title>
  <dc:creator>Clinton Goblirsch</dc:creator>
  <cp:lastModifiedBy>cgoblirsch</cp:lastModifiedBy>
  <cp:revision>26</cp:revision>
  <cp:lastPrinted>2014-11-03T15:05:46Z</cp:lastPrinted>
  <dcterms:created xsi:type="dcterms:W3CDTF">2013-12-03T06:21:41Z</dcterms:created>
  <dcterms:modified xsi:type="dcterms:W3CDTF">2014-11-04T15:43:21Z</dcterms:modified>
</cp:coreProperties>
</file>