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  <p:sldMasterId id="2147484106" r:id="rId3"/>
    <p:sldMasterId id="2147484267" r:id="rId4"/>
  </p:sldMasterIdLst>
  <p:sldIdLst>
    <p:sldId id="337" r:id="rId5"/>
    <p:sldId id="258" r:id="rId6"/>
    <p:sldId id="313" r:id="rId7"/>
    <p:sldId id="271" r:id="rId8"/>
    <p:sldId id="316" r:id="rId9"/>
    <p:sldId id="315" r:id="rId10"/>
    <p:sldId id="352" r:id="rId11"/>
    <p:sldId id="35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E534-242D-480C-A8D9-B4D3D215C602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3B80-BCD7-4259-8DAC-5791DAE16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5C54-94B6-489F-9025-8C709B349E85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BAB2-D233-4CDB-ACFC-A4146B69F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2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28C9-3A91-44FF-A384-B8C46F27D868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8A0D-F86E-49CB-A98D-2703D6434C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2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5D2ABB2F-1B22-478C-A246-8088C16B7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7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89115FD-6BD7-4F4F-958A-FD9ECCA25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97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2311D4D4-56B5-477A-9CA0-4D960233F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50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933D30D-B309-45E2-B86B-0A0AD0EAA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94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C2AEB5D-9BC6-46CA-A260-634E93089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412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6259782-D4E8-4B1A-8A5D-D1877EC0B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94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5217634-E899-476D-B24E-FB963E191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675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622AF87-6F79-4070-A284-B3897B295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37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619B-BD96-4643-92A4-5F3BA72DEA7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BB00-2A24-4E56-8894-E947930F9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49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88DBF09-EDEC-49D0-8CEC-596C991A8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710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3C8BE927-828B-44D8-AC78-D4FF2E8A7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22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E2E2E185-8683-4408-AB8A-DB4857091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35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D814F9D7-2826-435D-8C55-E04D134AB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593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5DF74FB-C59A-4123-A927-7DFCF130C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683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42F774B9-7929-4F05-9E53-55DA2E620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9929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69198172-7386-4789-912F-0317DFFF2E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9215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C84BD97-F4AA-4C08-8924-15988E6F57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144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FEA6C366-181F-47E8-8290-8FD017CF3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29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013F8943-7272-42BA-8017-E5445E4CCE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3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7134-A7A6-4E4D-B728-70A0F8FA793A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938A-985E-4948-803C-2EB56C7BA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582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A6EBDA38-38AA-4AEC-91C1-DEE084974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08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125FF478-B961-41B0-B9CF-AAF7E67F5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549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36242F0D-B45B-48A2-955F-E992909A6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308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fontAlgn="auto" hangingPunct="1">
              <a:defRPr/>
            </a:lvl1pPr>
          </a:lstStyle>
          <a:p>
            <a:pPr>
              <a:defRPr/>
            </a:pPr>
            <a:fld id="{1AB9BE73-18F3-4E43-B72A-423957A45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385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0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045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79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3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75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11C1-5853-41B6-90C2-C0B06E4E3700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61AA-65BF-4790-BE6F-0CE560174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47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23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401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02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55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13D9-2027-47F4-95EA-7F6ED4FE69FF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75E23-D937-473A-8594-C324FB1E9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7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12EF-212A-46DD-BE73-5E6AB4B27322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799E2-2633-4D65-B156-0BB8964FA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4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D449-CE18-413E-BD90-85797387C6D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FBC6C-49A9-40A9-B5F1-B3EA81E0C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9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AE3E5-14A7-4879-9B33-E079D15DD8E0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69822B36-5108-4BDD-9ABE-E0D8A76C2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D6C5-AEA2-4C20-9E82-EC26BD7EDC9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B0CA-0BCE-4E47-9D13-0A60F83F8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5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66B48E-5541-485A-9CBF-3B77BCA6002B}" type="datetimeFigureOut">
              <a:rPr lang="en-US"/>
              <a:pPr>
                <a:defRPr/>
              </a:pPr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2FA889-DDB3-46BD-AC1F-56EA9521B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189" r:id="rId2"/>
    <p:sldLayoutId id="2147484208" r:id="rId3"/>
    <p:sldLayoutId id="2147484190" r:id="rId4"/>
    <p:sldLayoutId id="2147484191" r:id="rId5"/>
    <p:sldLayoutId id="2147484192" r:id="rId6"/>
    <p:sldLayoutId id="2147484193" r:id="rId7"/>
    <p:sldLayoutId id="2147484209" r:id="rId8"/>
    <p:sldLayoutId id="2147484210" r:id="rId9"/>
    <p:sldLayoutId id="2147484194" r:id="rId10"/>
    <p:sldLayoutId id="21474841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2E438E-CC33-466A-89B4-F31D0DFF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3076" name="Picture 26" descr="c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1B5115-1EA0-48B6-9603-87991552CE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5124" name="Picture 26" descr="c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4.png"/><Relationship Id="rId3" Type="http://schemas.openxmlformats.org/officeDocument/2006/relationships/slide" Target="slide7.xml"/><Relationship Id="rId7" Type="http://schemas.openxmlformats.org/officeDocument/2006/relationships/image" Target="../media/image11.png"/><Relationship Id="rId12" Type="http://schemas.openxmlformats.org/officeDocument/2006/relationships/hyperlink" Target="Presentation%20Plus!%20EPP:Extras:PPlus!%20EPP%20Hel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hyperlink" Target="fscstart%20/epp%20/3%20129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November </a:t>
            </a:r>
            <a:r>
              <a:rPr lang="en-US" altLang="en-US" b="1" dirty="0" smtClean="0">
                <a:solidFill>
                  <a:srgbClr val="FF0000"/>
                </a:solidFill>
              </a:rPr>
              <a:t>4,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>
                <a:solidFill>
                  <a:srgbClr val="1F497D"/>
                </a:solidFill>
              </a:rPr>
              <a:t>OBJECTIVE – </a:t>
            </a:r>
            <a:r>
              <a:rPr lang="en-US" sz="2400" b="1" u="sng" dirty="0">
                <a:solidFill>
                  <a:srgbClr val="1F497D"/>
                </a:solidFill>
              </a:rPr>
              <a:t>S</a:t>
            </a:r>
            <a:r>
              <a:rPr lang="en-US" sz="2400" b="1" dirty="0">
                <a:solidFill>
                  <a:srgbClr val="1F497D"/>
                </a:solidFill>
              </a:rPr>
              <a:t>tudents </a:t>
            </a:r>
            <a:r>
              <a:rPr lang="en-US" sz="2400" b="1" u="sng" dirty="0">
                <a:solidFill>
                  <a:srgbClr val="1F497D"/>
                </a:solidFill>
              </a:rPr>
              <a:t>W</a:t>
            </a:r>
            <a:r>
              <a:rPr lang="en-US" sz="2400" b="1" dirty="0">
                <a:solidFill>
                  <a:srgbClr val="1F497D"/>
                </a:solidFill>
              </a:rPr>
              <a:t>ill </a:t>
            </a:r>
            <a:r>
              <a:rPr lang="en-US" sz="2400" b="1" u="sng" dirty="0">
                <a:solidFill>
                  <a:srgbClr val="1F497D"/>
                </a:solidFill>
              </a:rPr>
              <a:t>B</a:t>
            </a:r>
            <a:r>
              <a:rPr lang="en-US" sz="2400" b="1" dirty="0">
                <a:solidFill>
                  <a:srgbClr val="1F497D"/>
                </a:solidFill>
              </a:rPr>
              <a:t>e </a:t>
            </a:r>
            <a:r>
              <a:rPr lang="en-US" sz="2400" b="1" u="sng" dirty="0">
                <a:solidFill>
                  <a:srgbClr val="1F497D"/>
                </a:solidFill>
              </a:rPr>
              <a:t>A</a:t>
            </a:r>
            <a:r>
              <a:rPr lang="en-US" sz="2400" b="1" dirty="0">
                <a:solidFill>
                  <a:srgbClr val="1F497D"/>
                </a:solidFill>
              </a:rPr>
              <a:t>ble </a:t>
            </a:r>
            <a:r>
              <a:rPr lang="en-US" sz="2400" b="1" u="sng" dirty="0">
                <a:solidFill>
                  <a:srgbClr val="1F497D"/>
                </a:solidFill>
              </a:rPr>
              <a:t>T</a:t>
            </a:r>
            <a:r>
              <a:rPr lang="en-US" sz="2400" b="1" dirty="0">
                <a:solidFill>
                  <a:srgbClr val="1F497D"/>
                </a:solidFill>
              </a:rPr>
              <a:t>o – SWBAT:</a:t>
            </a:r>
            <a:endParaRPr lang="en-US" sz="2400" dirty="0">
              <a:solidFill>
                <a:srgbClr val="1F497D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- </a:t>
            </a:r>
            <a:r>
              <a:rPr lang="en-US" sz="2000" dirty="0" smtClean="0"/>
              <a:t>Describe the difference between current and real GDP measures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GDP Vocab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</a:t>
            </a:r>
            <a:r>
              <a:rPr lang="en-US" sz="2000" dirty="0" smtClean="0"/>
              <a:t>Real GDP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VIDEO CLIP: Real GDP (2 min)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PRACTICE: Nominal vs. Real GDP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GRAPHING: Real GDP Figures</a:t>
            </a:r>
            <a:endParaRPr lang="en-US" sz="20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GDP Vocab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200" dirty="0" smtClean="0">
                <a:solidFill>
                  <a:srgbClr val="000000"/>
                </a:solidFill>
              </a:rPr>
              <a:t>(Follow the directions below)</a:t>
            </a:r>
            <a:endParaRPr lang="en-US" sz="1200" dirty="0" smtClean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Define the terms below.</a:t>
            </a:r>
          </a:p>
          <a:p>
            <a:pPr marL="45720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400" dirty="0" smtClean="0"/>
              <a:t>Nominal GDP		3)   Aggregate supply</a:t>
            </a:r>
          </a:p>
          <a:p>
            <a:pPr marL="457200" indent="-4572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400" dirty="0" smtClean="0"/>
              <a:t>Real GDP			4)   Aggregate demand</a:t>
            </a:r>
            <a:endParaRPr lang="en-US" sz="24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/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*****ELECTION DAY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TODAY*****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&amp; REGISTERED TO VOTE</a:t>
            </a:r>
            <a:r>
              <a:rPr lang="en-US" sz="2400" dirty="0" smtClean="0"/>
              <a:t>: $50 Bonus for Voting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NOT</a:t>
            </a:r>
            <a:r>
              <a:rPr lang="en-US" sz="2400" dirty="0" smtClean="0"/>
              <a:t>, you can still earn $50 Bonus by getting your parents, grandparents, relatives, etc. to vote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NEEDED</a:t>
            </a:r>
            <a:r>
              <a:rPr lang="en-US" sz="2400" dirty="0" smtClean="0"/>
              <a:t>: “I Voted” sticker” &amp; Ballot Receipt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i="1" dirty="0" smtClean="0"/>
              <a:t>GO TO </a:t>
            </a:r>
            <a:r>
              <a:rPr lang="en-US" sz="2400" i="1" dirty="0" smtClean="0"/>
              <a:t>CAChoices.org to get information on voting Choices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331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7467600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GDP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</a:t>
            </a:r>
            <a:r>
              <a:rPr sz="1800" dirty="0" smtClean="0"/>
              <a:t>12 Section 1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B757624A-FBE2-4928-803D-784AB8B31229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1-30</a:t>
            </a:r>
          </a:p>
        </p:txBody>
      </p:sp>
      <p:sp>
        <p:nvSpPr>
          <p:cNvPr id="571400" name="Text Box 8"/>
          <p:cNvSpPr txBox="1">
            <a:spLocks noChangeArrowheads="1"/>
          </p:cNvSpPr>
          <p:nvPr/>
        </p:nvSpPr>
        <p:spPr bwMode="auto">
          <a:xfrm>
            <a:off x="1473777" y="355600"/>
            <a:ext cx="61686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FFFF"/>
                </a:solidFill>
              </a:rPr>
              <a:t>PRIOR KNOWLEDGE</a:t>
            </a:r>
            <a:endParaRPr lang="en-US" altLang="en-US" sz="3200" b="1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FFFF"/>
                </a:solidFill>
              </a:rPr>
              <a:t>GDP </a:t>
            </a:r>
            <a:r>
              <a:rPr lang="en-US" altLang="en-US" sz="3200" b="1" dirty="0">
                <a:solidFill>
                  <a:srgbClr val="FFFFFF"/>
                </a:solidFill>
              </a:rPr>
              <a:t>Equation –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>
                <a:solidFill>
                  <a:srgbClr val="FFFFFF"/>
                </a:solidFill>
              </a:rPr>
              <a:t>The Output-Expenditure Model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pic>
        <p:nvPicPr>
          <p:cNvPr id="77829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1407" name="Text Box 15"/>
          <p:cNvSpPr txBox="1">
            <a:spLocks noChangeArrowheads="1"/>
          </p:cNvSpPr>
          <p:nvPr/>
        </p:nvSpPr>
        <p:spPr bwMode="auto">
          <a:xfrm>
            <a:off x="0" y="1891579"/>
            <a:ext cx="90947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6000" b="1" dirty="0">
                <a:solidFill>
                  <a:srgbClr val="FFFFFF"/>
                </a:solidFill>
              </a:rPr>
              <a:t>GDP = C + I + G + (X-M)</a:t>
            </a:r>
            <a:endParaRPr lang="en-US" altLang="en-US" sz="4400" b="1" dirty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441450" y="2798763"/>
            <a:ext cx="77025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C = consumer sector </a:t>
            </a:r>
            <a:r>
              <a:rPr lang="en-US" altLang="en-US" sz="2800">
                <a:solidFill>
                  <a:srgbClr val="FFC000"/>
                </a:solidFill>
              </a:rPr>
              <a:t>includes individuals/households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455738" y="3659188"/>
            <a:ext cx="74310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I = investment sector </a:t>
            </a:r>
            <a:r>
              <a:rPr lang="en-US" altLang="en-US" sz="2800">
                <a:solidFill>
                  <a:srgbClr val="FFC000"/>
                </a:solidFill>
              </a:rPr>
              <a:t>includes businesses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455738" y="4146550"/>
            <a:ext cx="74310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G = government sector </a:t>
            </a:r>
            <a:r>
              <a:rPr lang="en-US" altLang="en-US" sz="2800">
                <a:solidFill>
                  <a:srgbClr val="FFC000"/>
                </a:solidFill>
              </a:rPr>
              <a:t>includes local, state, and federal levels of government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455738" y="5056188"/>
            <a:ext cx="7431087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FFFF"/>
                </a:solidFill>
              </a:rPr>
              <a:t>(X-M) = foreign sector (Exports – Imports)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C000"/>
                </a:solidFill>
              </a:rPr>
              <a:t>includes all consumers and producers outside the United States.</a:t>
            </a:r>
            <a:endParaRPr lang="en-US" altLang="en-US" b="1">
              <a:solidFill>
                <a:srgbClr val="FFC000"/>
              </a:solidFill>
              <a:sym typeface="Wingdings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69481"/>
            <a:ext cx="609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1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1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1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7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0" grpId="0" build="p" autoUpdateAnimBg="0" advAuto="0"/>
      <p:bldP spid="571407" grpId="0" autoUpdateAnimBg="0"/>
      <p:bldP spid="23" grpId="0" autoUpdateAnimBg="0"/>
      <p:bldP spid="24" grpId="0" autoUpdateAnimBg="0"/>
      <p:bldP spid="25" grpId="0" autoUpdateAnimBg="0"/>
      <p:bldP spid="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7D46A160-063D-46A6-A99E-86469FDB45A0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1-Assessment 1</a:t>
            </a:r>
          </a:p>
        </p:txBody>
      </p:sp>
      <p:pic>
        <p:nvPicPr>
          <p:cNvPr id="83972" name="Picture 34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475" y="6402388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35" descr="Bback">
            <a:hlinkClick r:id="rId3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6402388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36" descr="exit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6402388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1484313" y="436563"/>
            <a:ext cx="42179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>
                <a:solidFill>
                  <a:srgbClr val="FFCC00"/>
                </a:solidFill>
              </a:rPr>
              <a:t>Discussion Question</a:t>
            </a:r>
            <a:endParaRPr lang="en-US" altLang="en-US" sz="2000" b="1">
              <a:solidFill>
                <a:srgbClr val="FFCC00"/>
              </a:solidFill>
            </a:endParaRP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2398713" y="1285875"/>
            <a:ext cx="63642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C000"/>
                </a:solidFill>
              </a:rPr>
              <a:t>What does an increase in GDP indicate?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2398713" y="3013075"/>
            <a:ext cx="61356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FFC000"/>
                </a:solidFill>
              </a:rPr>
              <a:t>That the country experienced economic growth.</a:t>
            </a:r>
          </a:p>
        </p:txBody>
      </p:sp>
      <p:pic>
        <p:nvPicPr>
          <p:cNvPr id="29738" name="Picture 42" descr="ques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39900" y="1323975"/>
            <a:ext cx="6492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9" name="Picture 43" descr="Ans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39900" y="3048000"/>
            <a:ext cx="65881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80" name="Text Box 57"/>
          <p:cNvSpPr txBox="1">
            <a:spLocks noChangeArrowheads="1"/>
          </p:cNvSpPr>
          <p:nvPr/>
        </p:nvSpPr>
        <p:spPr bwMode="black">
          <a:xfrm>
            <a:off x="2779713" y="6365875"/>
            <a:ext cx="35814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b="1">
                <a:solidFill>
                  <a:srgbClr val="FFFFCC"/>
                </a:solidFill>
              </a:rPr>
              <a:t>Click the mouse button or press the Space Bar to display the answer. </a:t>
            </a:r>
            <a:endParaRPr lang="en-US" altLang="en-US" sz="1100">
              <a:solidFill>
                <a:srgbClr val="FFFFCC"/>
              </a:solidFill>
            </a:endParaRPr>
          </a:p>
        </p:txBody>
      </p:sp>
      <p:pic>
        <p:nvPicPr>
          <p:cNvPr id="83981" name="Picture 65" descr="S1_hea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82" name="Picture 72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6400800"/>
            <a:ext cx="366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83" name="Picture 77" descr="windows_help">
            <a:hlinkClick r:id="rId10" action="ppaction://program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8" y="6402388"/>
            <a:ext cx="3937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84" name="Picture 78" descr="apple_help">
            <a:hlinkClick r:id="rId12" action="ppaction://program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6402388"/>
            <a:ext cx="3937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9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5" grpId="0" autoUpdateAnimBg="0"/>
      <p:bldP spid="29736" grpId="0" autoUpdateAnimBg="0"/>
      <p:bldP spid="2973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90F73FC0-AB0E-4CF9-9B5B-2BD8A543B7C0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2-13 </a:t>
            </a:r>
          </a:p>
        </p:txBody>
      </p:sp>
      <p:pic>
        <p:nvPicPr>
          <p:cNvPr id="80900" name="Picture 8" descr="S2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2875" y="0"/>
            <a:ext cx="13795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1484313" y="433388"/>
            <a:ext cx="633538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FFFF"/>
                </a:solidFill>
              </a:rPr>
              <a:t>Real </a:t>
            </a:r>
            <a:r>
              <a:rPr lang="en-US" altLang="en-US" sz="3200" b="1" dirty="0">
                <a:solidFill>
                  <a:srgbClr val="FFFFFF"/>
                </a:solidFill>
              </a:rPr>
              <a:t>vs. </a:t>
            </a:r>
            <a:r>
              <a:rPr lang="en-US" altLang="en-US" sz="3200" b="1" dirty="0" smtClean="0">
                <a:solidFill>
                  <a:srgbClr val="FFFFFF"/>
                </a:solidFill>
              </a:rPr>
              <a:t>Nominal (Current) </a:t>
            </a:r>
            <a:r>
              <a:rPr lang="en-US" altLang="en-US" sz="3200" b="1" dirty="0">
                <a:solidFill>
                  <a:srgbClr val="FFFFFF"/>
                </a:solidFill>
              </a:rPr>
              <a:t>GDP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1477963" y="995363"/>
            <a:ext cx="7431087" cy="276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Nominal</a:t>
            </a:r>
            <a:r>
              <a:rPr lang="en-US" altLang="en-US" sz="2800" dirty="0" smtClean="0">
                <a:solidFill>
                  <a:srgbClr val="FFFFFF"/>
                </a:solidFill>
              </a:rPr>
              <a:t> GDP = current year $dollars$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Real GDP = GDP expressed in constant unchanging prices (adjusted for inflation &amp; population – more accurate)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Choose a base year and use the prices from that year</a:t>
            </a:r>
            <a:endParaRPr lang="en-US" altLang="en-US" sz="2800" dirty="0">
              <a:solidFill>
                <a:srgbClr val="FFFFFF"/>
              </a:solidFill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477961" y="3810000"/>
            <a:ext cx="7431087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sz="2800" b="1" dirty="0" smtClean="0">
                <a:solidFill>
                  <a:srgbClr val="FFFFFF"/>
                </a:solidFill>
              </a:rPr>
              <a:t>Measuring </a:t>
            </a:r>
            <a:r>
              <a:rPr lang="en-US" altLang="en-US" sz="2800" b="1" dirty="0" smtClean="0">
                <a:solidFill>
                  <a:srgbClr val="FFFFFF"/>
                </a:solidFill>
              </a:rPr>
              <a:t>Growth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US" altLang="en-US" sz="2800" dirty="0" smtClean="0">
                <a:solidFill>
                  <a:srgbClr val="FFC000"/>
                </a:solidFill>
              </a:rPr>
              <a:t>Real GDP per capita = “better measure” of </a:t>
            </a:r>
            <a:r>
              <a:rPr lang="en-US" altLang="en-US" sz="2800" dirty="0" smtClean="0">
                <a:solidFill>
                  <a:srgbClr val="FFC000"/>
                </a:solidFill>
              </a:rPr>
              <a:t>growth &amp; quality of life</a:t>
            </a:r>
            <a:endParaRPr lang="en-US" altLang="en-US" sz="2800" dirty="0" smtClean="0">
              <a:solidFill>
                <a:srgbClr val="FFC000"/>
              </a:solidFill>
            </a:endParaRPr>
          </a:p>
          <a:p>
            <a:pPr marL="0" indent="0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Real GDP divided by Population = per capita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28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28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28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47" grpId="0" build="p" autoUpdateAnimBg="0" advAuto="0"/>
      <p:bldP spid="428049" grpId="0" build="p" autoUpdateAnimBg="0"/>
      <p:bldP spid="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defRPr/>
            </a:pPr>
            <a:fld id="{D75608EB-196A-4C66-AEEF-FC4B1922D5DC}" type="slidenum">
              <a:rPr lang="en-US" altLang="en-US" smtClean="0">
                <a:solidFill>
                  <a:srgbClr val="FFFFFF"/>
                </a:solidFill>
              </a:rPr>
              <a:pPr fontAlgn="base">
                <a:defRPr/>
              </a:pPr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Section 2-7b </a:t>
            </a:r>
          </a:p>
        </p:txBody>
      </p:sp>
      <p:pic>
        <p:nvPicPr>
          <p:cNvPr id="79876" name="Picture 8" descr="S2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2875" y="0"/>
            <a:ext cx="13795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Text Box 14"/>
          <p:cNvSpPr txBox="1">
            <a:spLocks noChangeArrowheads="1"/>
          </p:cNvSpPr>
          <p:nvPr/>
        </p:nvSpPr>
        <p:spPr bwMode="auto">
          <a:xfrm>
            <a:off x="1484312" y="1219200"/>
            <a:ext cx="556594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>
                <a:solidFill>
                  <a:srgbClr val="FFCC00"/>
                </a:solidFill>
              </a:rPr>
              <a:t>Constructing a Price </a:t>
            </a:r>
            <a:r>
              <a:rPr lang="en-US" altLang="en-US" sz="3200" b="1" dirty="0" smtClean="0">
                <a:solidFill>
                  <a:srgbClr val="FFCC00"/>
                </a:solidFill>
              </a:rPr>
              <a:t>Index</a:t>
            </a:r>
            <a:endParaRPr lang="en-US" altLang="en-US" b="1" dirty="0">
              <a:solidFill>
                <a:srgbClr val="FFCC00"/>
              </a:solidFill>
            </a:endParaRPr>
          </a:p>
        </p:txBody>
      </p:sp>
      <p:sp>
        <p:nvSpPr>
          <p:cNvPr id="79878" name="Oval 20"/>
          <p:cNvSpPr>
            <a:spLocks noChangeArrowheads="1"/>
          </p:cNvSpPr>
          <p:nvPr/>
        </p:nvSpPr>
        <p:spPr bwMode="auto">
          <a:xfrm>
            <a:off x="7162800" y="24384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endParaRPr lang="en-US" altLang="en-US" sz="2800">
              <a:solidFill>
                <a:srgbClr val="FFCC00"/>
              </a:solidFill>
            </a:endParaRPr>
          </a:p>
        </p:txBody>
      </p:sp>
      <p:pic>
        <p:nvPicPr>
          <p:cNvPr id="581656" name="Picture 24" descr="C13 F5 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1905000"/>
            <a:ext cx="7354887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STRUCTURED </a:t>
            </a:r>
            <a:br>
              <a:rPr lang="en-US" b="1" dirty="0" smtClean="0"/>
            </a:br>
            <a:r>
              <a:rPr lang="en-US" b="1" dirty="0" smtClean="0"/>
              <a:t>ACADEMIC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Suppose that a very small economy produces only TVs and Computers.  Determine the </a:t>
            </a:r>
            <a:r>
              <a:rPr lang="en-US" b="1" i="1" u="sng" dirty="0" smtClean="0"/>
              <a:t>current GDP</a:t>
            </a:r>
            <a:r>
              <a:rPr lang="en-US" b="1" i="1" dirty="0" smtClean="0"/>
              <a:t> </a:t>
            </a:r>
            <a:r>
              <a:rPr lang="en-US" dirty="0" smtClean="0"/>
              <a:t>and </a:t>
            </a:r>
            <a:r>
              <a:rPr lang="en-US" b="1" i="1" u="sng" dirty="0" smtClean="0"/>
              <a:t>real GDP</a:t>
            </a:r>
            <a:r>
              <a:rPr lang="en-US" b="1" i="1" dirty="0" smtClean="0"/>
              <a:t> </a:t>
            </a:r>
            <a:r>
              <a:rPr lang="en-US" dirty="0" smtClean="0"/>
              <a:t>in year 4, using the following information:</a:t>
            </a:r>
          </a:p>
          <a:p>
            <a:pPr lvl="1"/>
            <a:r>
              <a:rPr lang="en-US" dirty="0" smtClean="0"/>
              <a:t>In Year 1, the base year, 10 computers sold at $2,000 each &amp; 15 TVs sold at $500 each</a:t>
            </a:r>
          </a:p>
          <a:p>
            <a:pPr lvl="1"/>
            <a:r>
              <a:rPr lang="en-US" dirty="0" smtClean="0"/>
              <a:t>In Year 4, 17 computers sold at $2,200 each &amp; 20 TVs sold at $550 each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74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Analyzing Real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Look at the GDP data, analyze what happened from 1929 – 1934.  What was going on in the U.S. to make this happen?</a:t>
            </a:r>
          </a:p>
          <a:p>
            <a:endParaRPr lang="en-US" dirty="0" smtClean="0"/>
          </a:p>
          <a:p>
            <a:r>
              <a:rPr lang="en-US" dirty="0" smtClean="0"/>
              <a:t>Look at the GDP data, analyze what happened from 1941 – 1944.  What was going on in the U.S. to make this happen?</a:t>
            </a:r>
          </a:p>
          <a:p>
            <a:endParaRPr lang="en-US" dirty="0" smtClean="0"/>
          </a:p>
          <a:p>
            <a:r>
              <a:rPr lang="en-US" dirty="0" smtClean="0"/>
              <a:t>Look at the GDP data, analyze what happened in 2008 &amp; 2009.  What was going on in the U.S. to make this happen?</a:t>
            </a:r>
          </a:p>
          <a:p>
            <a:endParaRPr lang="en-US" dirty="0" smtClean="0"/>
          </a:p>
          <a:p>
            <a:r>
              <a:rPr lang="en-US" dirty="0" smtClean="0"/>
              <a:t>Create a bar graph using the “GDP in billions of chained 2009 dollars” on your graph for:</a:t>
            </a:r>
          </a:p>
          <a:p>
            <a:pPr lvl="1"/>
            <a:r>
              <a:rPr lang="en-US" dirty="0" smtClean="0"/>
              <a:t>1930</a:t>
            </a:r>
            <a:r>
              <a:rPr lang="en-US" dirty="0"/>
              <a:t> </a:t>
            </a:r>
            <a:r>
              <a:rPr lang="en-US" dirty="0" smtClean="0"/>
              <a:t>– 1940 – 1950 – 1960 – 1970 – 1980 – 1990 – 2000 - 2010</a:t>
            </a:r>
          </a:p>
        </p:txBody>
      </p:sp>
    </p:spTree>
    <p:extLst>
      <p:ext uri="{BB962C8B-B14F-4D97-AF65-F5344CB8AC3E}">
        <p14:creationId xmlns:p14="http://schemas.microsoft.com/office/powerpoint/2010/main" val="24129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458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Angles</vt:lpstr>
      <vt:lpstr>5_Blank Presentation</vt:lpstr>
      <vt:lpstr>6_Blank Presentation</vt:lpstr>
      <vt:lpstr>13_TP030004031</vt:lpstr>
      <vt:lpstr>Tuesday November 4, 2014 Mr. Goblirsch – Economics</vt:lpstr>
      <vt:lpstr>GDP</vt:lpstr>
      <vt:lpstr>Section 1-30</vt:lpstr>
      <vt:lpstr>Section 1-Assessment 1</vt:lpstr>
      <vt:lpstr>Section 2-13 </vt:lpstr>
      <vt:lpstr>Section 2-7b </vt:lpstr>
      <vt:lpstr>STRUCTURED  ACADEMIC DISCUSSION</vt:lpstr>
      <vt:lpstr>Analyzing Real GDP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Introduction 2</dc:title>
  <dc:creator>Clinton Goblirsch</dc:creator>
  <cp:lastModifiedBy>cgoblirsch</cp:lastModifiedBy>
  <cp:revision>35</cp:revision>
  <cp:lastPrinted>2014-11-03T15:05:46Z</cp:lastPrinted>
  <dcterms:created xsi:type="dcterms:W3CDTF">2013-12-03T06:21:41Z</dcterms:created>
  <dcterms:modified xsi:type="dcterms:W3CDTF">2014-11-04T19:56:33Z</dcterms:modified>
</cp:coreProperties>
</file>