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4267" r:id="rId2"/>
    <p:sldMasterId id="2147484291" r:id="rId3"/>
  </p:sldMasterIdLst>
  <p:sldIdLst>
    <p:sldId id="337" r:id="rId4"/>
    <p:sldId id="258" r:id="rId5"/>
    <p:sldId id="360" r:id="rId6"/>
    <p:sldId id="365" r:id="rId7"/>
    <p:sldId id="359" r:id="rId8"/>
    <p:sldId id="361" r:id="rId9"/>
    <p:sldId id="362" r:id="rId10"/>
    <p:sldId id="363" r:id="rId11"/>
    <p:sldId id="364" r:id="rId12"/>
    <p:sldId id="366" r:id="rId13"/>
    <p:sldId id="354"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17D1E534-242D-480C-A8D9-B4D3D215C602}" type="datetimeFigureOut">
              <a:rPr lang="en-US"/>
              <a:pPr>
                <a:defRPr/>
              </a:pPr>
              <a:t>11/5/2014</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A193B80-BCD7-4259-8DAC-5791DAE1661F}" type="slidenum">
              <a:rPr lang="en-US"/>
              <a:pPr>
                <a:defRPr/>
              </a:pPr>
              <a:t>‹#›</a:t>
            </a:fld>
            <a:endParaRPr lang="en-US" dirty="0"/>
          </a:p>
        </p:txBody>
      </p:sp>
    </p:spTree>
    <p:extLst>
      <p:ext uri="{BB962C8B-B14F-4D97-AF65-F5344CB8AC3E}">
        <p14:creationId xmlns:p14="http://schemas.microsoft.com/office/powerpoint/2010/main" val="380798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285C54-94B6-489F-9025-8C709B349E85}" type="datetimeFigureOut">
              <a:rPr lang="en-US"/>
              <a:pPr>
                <a:defRPr/>
              </a:pPr>
              <a:t>11/5/2014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C4CBAB2-D233-4CDB-ACFC-A4146B69F7CC}" type="slidenum">
              <a:rPr lang="en-US"/>
              <a:pPr>
                <a:defRPr/>
              </a:pPr>
              <a:t>‹#›</a:t>
            </a:fld>
            <a:endParaRPr lang="en-US" dirty="0"/>
          </a:p>
        </p:txBody>
      </p:sp>
    </p:spTree>
    <p:extLst>
      <p:ext uri="{BB962C8B-B14F-4D97-AF65-F5344CB8AC3E}">
        <p14:creationId xmlns:p14="http://schemas.microsoft.com/office/powerpoint/2010/main" val="196882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9A28C9-3A91-44FF-A384-B8C46F27D868}" type="datetimeFigureOut">
              <a:rPr lang="en-US"/>
              <a:pPr>
                <a:defRPr/>
              </a:pPr>
              <a:t>11/5/2014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AE78A0D-F86E-49CB-A98D-2703D6434C2B}" type="slidenum">
              <a:rPr lang="en-US"/>
              <a:pPr>
                <a:defRPr/>
              </a:pPr>
              <a:t>‹#›</a:t>
            </a:fld>
            <a:endParaRPr lang="en-US" dirty="0"/>
          </a:p>
        </p:txBody>
      </p:sp>
    </p:spTree>
    <p:extLst>
      <p:ext uri="{BB962C8B-B14F-4D97-AF65-F5344CB8AC3E}">
        <p14:creationId xmlns:p14="http://schemas.microsoft.com/office/powerpoint/2010/main" val="408182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11/5/2014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155811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11/5/2014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3863804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11/5/2014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2593507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11/5/2014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374303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11/5/2014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3994847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11/5/2014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3630441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11/5/2014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1806582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11/5/2014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116474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8BB619B-BD96-4643-92A4-5F3BA72DEA7B}" type="datetimeFigureOut">
              <a:rPr lang="en-US"/>
              <a:pPr>
                <a:defRPr/>
              </a:pPr>
              <a:t>11/5/2014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742BB00-2A24-4E56-8894-E947930F963C}" type="slidenum">
              <a:rPr lang="en-US"/>
              <a:pPr>
                <a:defRPr/>
              </a:pPr>
              <a:t>‹#›</a:t>
            </a:fld>
            <a:endParaRPr lang="en-US" dirty="0"/>
          </a:p>
        </p:txBody>
      </p:sp>
    </p:spTree>
    <p:extLst>
      <p:ext uri="{BB962C8B-B14F-4D97-AF65-F5344CB8AC3E}">
        <p14:creationId xmlns:p14="http://schemas.microsoft.com/office/powerpoint/2010/main" val="24812495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11/5/2014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1373430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11/5/2014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2709325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11/5/2014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17907887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F075B5-9667-44C5-A6EC-0653CDE4040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472552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16DFC38-C971-414C-B98E-D2FCBB52C53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790667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FC14DE-846C-48A9-8EF6-55F2B956435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74597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F2BBBC9-3230-4A9C-ACB9-3D9E321A879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2319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16782DB-7B86-42BC-83CA-383923DD97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72043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341F07A-1BB1-4363-BFBC-935C625B9A7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775380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7CF87C68-0337-43BC-892E-8AD1C651CF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15531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DF827134-A7A6-4E4D-B728-70A0F8FA793A}" type="datetimeFigureOut">
              <a:rPr lang="en-US"/>
              <a:pPr>
                <a:defRPr/>
              </a:pPr>
              <a:t>11/5/2014</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67B938A-985E-4948-803C-2EB56C7BA725}" type="slidenum">
              <a:rPr lang="en-US"/>
              <a:pPr>
                <a:defRPr/>
              </a:pPr>
              <a:t>‹#›</a:t>
            </a:fld>
            <a:endParaRPr lang="en-US" dirty="0"/>
          </a:p>
        </p:txBody>
      </p:sp>
    </p:spTree>
    <p:extLst>
      <p:ext uri="{BB962C8B-B14F-4D97-AF65-F5344CB8AC3E}">
        <p14:creationId xmlns:p14="http://schemas.microsoft.com/office/powerpoint/2010/main" val="21153582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FB59194-F59B-447D-AC80-2715EB48D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10619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34082D4-4367-4B8D-81E4-0B6EDA30FF5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082878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6132287-67A3-466C-BE47-420298F9FA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525043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4A3AB89-9B71-486E-BC80-D721B94A9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9841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7F6E11C1-5853-41B6-90C2-C0B06E4E3700}" type="datetimeFigureOut">
              <a:rPr lang="en-US"/>
              <a:pPr>
                <a:defRPr/>
              </a:pPr>
              <a:t>11/5/2014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CAC861AA-65BF-4790-BE6F-0CE56017464F}" type="slidenum">
              <a:rPr lang="en-US"/>
              <a:pPr>
                <a:defRPr/>
              </a:pPr>
              <a:t>‹#›</a:t>
            </a:fld>
            <a:endParaRPr lang="en-US" dirty="0"/>
          </a:p>
        </p:txBody>
      </p:sp>
    </p:spTree>
    <p:extLst>
      <p:ext uri="{BB962C8B-B14F-4D97-AF65-F5344CB8AC3E}">
        <p14:creationId xmlns:p14="http://schemas.microsoft.com/office/powerpoint/2010/main" val="365174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2CC13D9-2027-47F4-95EA-7F6ED4FE69FF}" type="datetimeFigureOut">
              <a:rPr lang="en-US"/>
              <a:pPr>
                <a:defRPr/>
              </a:pPr>
              <a:t>11/5/2014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31A75E23-D937-473A-8594-C324FB1E9847}" type="slidenum">
              <a:rPr lang="en-US"/>
              <a:pPr>
                <a:defRPr/>
              </a:pPr>
              <a:t>‹#›</a:t>
            </a:fld>
            <a:endParaRPr lang="en-US" dirty="0"/>
          </a:p>
        </p:txBody>
      </p:sp>
    </p:spTree>
    <p:extLst>
      <p:ext uri="{BB962C8B-B14F-4D97-AF65-F5344CB8AC3E}">
        <p14:creationId xmlns:p14="http://schemas.microsoft.com/office/powerpoint/2010/main" val="51617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CE212EF-212A-46DD-BE73-5E6AB4B27322}" type="datetimeFigureOut">
              <a:rPr lang="en-US"/>
              <a:pPr>
                <a:defRPr/>
              </a:pPr>
              <a:t>11/5/2014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CEF799E2-2633-4D65-B156-0BB8964FAFC4}" type="slidenum">
              <a:rPr lang="en-US"/>
              <a:pPr>
                <a:defRPr/>
              </a:pPr>
              <a:t>‹#›</a:t>
            </a:fld>
            <a:endParaRPr lang="en-US" dirty="0"/>
          </a:p>
        </p:txBody>
      </p:sp>
    </p:spTree>
    <p:extLst>
      <p:ext uri="{BB962C8B-B14F-4D97-AF65-F5344CB8AC3E}">
        <p14:creationId xmlns:p14="http://schemas.microsoft.com/office/powerpoint/2010/main" val="335984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DCD449-CE18-413E-BD90-85797387C6DB}" type="datetimeFigureOut">
              <a:rPr lang="en-US"/>
              <a:pPr>
                <a:defRPr/>
              </a:pPr>
              <a:t>11/5/2014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268FBC6C-49A9-40A9-B5F1-B3EA81E0C45D}" type="slidenum">
              <a:rPr lang="en-US"/>
              <a:pPr>
                <a:defRPr/>
              </a:pPr>
              <a:t>‹#›</a:t>
            </a:fld>
            <a:endParaRPr lang="en-US" dirty="0"/>
          </a:p>
        </p:txBody>
      </p:sp>
    </p:spTree>
    <p:extLst>
      <p:ext uri="{BB962C8B-B14F-4D97-AF65-F5344CB8AC3E}">
        <p14:creationId xmlns:p14="http://schemas.microsoft.com/office/powerpoint/2010/main" val="96849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435AE3E5-14A7-4879-9B33-E079D15DD8E0}" type="datetimeFigureOut">
              <a:rPr lang="en-US"/>
              <a:pPr>
                <a:defRPr/>
              </a:pPr>
              <a:t>11/5/2014</a:t>
            </a:fld>
            <a:endParaRPr lang="en-US" dirty="0"/>
          </a:p>
        </p:txBody>
      </p:sp>
      <p:sp>
        <p:nvSpPr>
          <p:cNvPr id="8" name="Footer Placeholder 5"/>
          <p:cNvSpPr>
            <a:spLocks noGrp="1"/>
          </p:cNvSpPr>
          <p:nvPr>
            <p:ph type="ftr" sz="quarter" idx="11"/>
          </p:nvPr>
        </p:nvSpPr>
        <p:spPr/>
        <p:txBody>
          <a:bodyPr/>
          <a:lstStyle>
            <a:lvl1pPr>
              <a:defRPr>
                <a:solidFill>
                  <a:srgbClr val="43434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rgbClr val="434342"/>
                </a:solidFill>
              </a:defRPr>
            </a:lvl1pPr>
          </a:lstStyle>
          <a:p>
            <a:pPr>
              <a:defRPr/>
            </a:pPr>
            <a:fld id="{69822B36-5108-4BDD-9ABE-E0D8A76C2AC1}" type="slidenum">
              <a:rPr lang="en-US"/>
              <a:pPr>
                <a:defRPr/>
              </a:pPr>
              <a:t>‹#›</a:t>
            </a:fld>
            <a:endParaRPr lang="en-US" dirty="0"/>
          </a:p>
        </p:txBody>
      </p:sp>
    </p:spTree>
    <p:extLst>
      <p:ext uri="{BB962C8B-B14F-4D97-AF65-F5344CB8AC3E}">
        <p14:creationId xmlns:p14="http://schemas.microsoft.com/office/powerpoint/2010/main" val="170394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dirty="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fld id="{34B9D6C5-AEA2-4C20-9E82-EC26BD7EDC9B}" type="datetimeFigureOut">
              <a:rPr lang="en-US"/>
              <a:pPr>
                <a:defRPr/>
              </a:pPr>
              <a:t>11/5/2014</a:t>
            </a:fld>
            <a:endParaRPr lang="en-US" dirty="0"/>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EF00B0CA-0BCE-4E47-9D13-0A60F83F8A9B}" type="slidenum">
              <a:rPr lang="en-US"/>
              <a:pPr>
                <a:defRPr/>
              </a:pPr>
              <a:t>‹#›</a:t>
            </a:fld>
            <a:endParaRPr lang="en-US" dirty="0"/>
          </a:p>
        </p:txBody>
      </p:sp>
    </p:spTree>
    <p:extLst>
      <p:ext uri="{BB962C8B-B14F-4D97-AF65-F5344CB8AC3E}">
        <p14:creationId xmlns:p14="http://schemas.microsoft.com/office/powerpoint/2010/main" val="3480657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3"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1366B48E-5541-485A-9CBF-3B77BCA6002B}" type="datetimeFigureOut">
              <a:rPr lang="en-US"/>
              <a:pPr>
                <a:defRPr/>
              </a:pPr>
              <a:t>11/5/2014</a:t>
            </a:fld>
            <a:endParaRPr lang="en-US" dirty="0"/>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fontAlgn="auto">
              <a:spcBef>
                <a:spcPts val="0"/>
              </a:spcBef>
              <a:spcAft>
                <a:spcPts val="0"/>
              </a:spcAft>
              <a:defRPr sz="1000" cap="all" spc="200" baseline="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fontAlgn="auto">
              <a:spcBef>
                <a:spcPts val="0"/>
              </a:spcBef>
              <a:spcAft>
                <a:spcPts val="0"/>
              </a:spcAft>
              <a:defRPr sz="1650">
                <a:solidFill>
                  <a:srgbClr val="FFFFFF"/>
                </a:solidFill>
                <a:latin typeface="+mn-lt"/>
                <a:cs typeface="+mn-cs"/>
              </a:defRPr>
            </a:lvl1pPr>
          </a:lstStyle>
          <a:p>
            <a:pPr>
              <a:defRPr/>
            </a:pPr>
            <a:fld id="{E82FA889-DDB3-46BD-AC1F-56EA9521BA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07" r:id="rId1"/>
    <p:sldLayoutId id="2147484189" r:id="rId2"/>
    <p:sldLayoutId id="2147484208" r:id="rId3"/>
    <p:sldLayoutId id="2147484190" r:id="rId4"/>
    <p:sldLayoutId id="2147484191" r:id="rId5"/>
    <p:sldLayoutId id="2147484192" r:id="rId6"/>
    <p:sldLayoutId id="2147484193" r:id="rId7"/>
    <p:sldLayoutId id="2147484209" r:id="rId8"/>
    <p:sldLayoutId id="2147484210" r:id="rId9"/>
    <p:sldLayoutId id="2147484194" r:id="rId10"/>
    <p:sldLayoutId id="2147484195" r:id="rId11"/>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11/5/2014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1572100333"/>
      </p:ext>
    </p:extLst>
  </p:cSld>
  <p:clrMap bg1="lt1" tx1="dk1" bg2="lt2" tx2="dk2" accent1="accent1" accent2="accent2" accent3="accent3" accent4="accent4" accent5="accent5" accent6="accent6" hlink="hlink" folHlink="folHlink"/>
  <p:sldLayoutIdLst>
    <p:sldLayoutId id="2147484268" r:id="rId1"/>
    <p:sldLayoutId id="2147484269" r:id="rId2"/>
    <p:sldLayoutId id="2147484270" r:id="rId3"/>
    <p:sldLayoutId id="2147484271" r:id="rId4"/>
    <p:sldLayoutId id="2147484272" r:id="rId5"/>
    <p:sldLayoutId id="2147484273" r:id="rId6"/>
    <p:sldLayoutId id="2147484274" r:id="rId7"/>
    <p:sldLayoutId id="2147484275" r:id="rId8"/>
    <p:sldLayoutId id="2147484276" r:id="rId9"/>
    <p:sldLayoutId id="2147484277" r:id="rId10"/>
    <p:sldLayoutId id="2147484278"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BDF832C-2C7E-48C3-85BA-2B37A45CA5EA}" type="slidenum">
              <a:rPr lang="en-US" altLang="en-US" smtClean="0">
                <a:solidFill>
                  <a:srgbClr val="000000"/>
                </a:solidFill>
              </a:rPr>
              <a:pPr/>
              <a:t>‹#›</a:t>
            </a:fld>
            <a:endParaRPr lang="en-US" altLang="en-US" smtClean="0">
              <a:solidFill>
                <a:srgbClr val="000000"/>
              </a:solidFill>
            </a:endParaRPr>
          </a:p>
        </p:txBody>
      </p:sp>
    </p:spTree>
    <p:extLst>
      <p:ext uri="{BB962C8B-B14F-4D97-AF65-F5344CB8AC3E}">
        <p14:creationId xmlns:p14="http://schemas.microsoft.com/office/powerpoint/2010/main" val="186722324"/>
      </p:ext>
    </p:extLst>
  </p:cSld>
  <p:clrMap bg1="lt1" tx1="dk1" bg2="lt2" tx2="dk2" accent1="accent1" accent2="accent2" accent3="accent3" accent4="accent4" accent5="accent5" accent6="accent6" hlink="hlink" folHlink="folHlink"/>
  <p:sldLayoutIdLst>
    <p:sldLayoutId id="2147484292" r:id="rId1"/>
    <p:sldLayoutId id="2147484293" r:id="rId2"/>
    <p:sldLayoutId id="2147484294" r:id="rId3"/>
    <p:sldLayoutId id="2147484295" r:id="rId4"/>
    <p:sldLayoutId id="2147484296" r:id="rId5"/>
    <p:sldLayoutId id="2147484297" r:id="rId6"/>
    <p:sldLayoutId id="2147484298" r:id="rId7"/>
    <p:sldLayoutId id="2147484299" r:id="rId8"/>
    <p:sldLayoutId id="2147484300" r:id="rId9"/>
    <p:sldLayoutId id="2147484301" r:id="rId10"/>
    <p:sldLayoutId id="214748430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effectLst>
                  <a:outerShdw blurRad="38100" dist="38100" dir="2700000" algn="tl">
                    <a:srgbClr val="000000">
                      <a:alpha val="43137"/>
                    </a:srgbClr>
                  </a:outerShdw>
                </a:effectLst>
              </a:rPr>
              <a:t>Wednesday November 5, 2014</a:t>
            </a:r>
            <a:r>
              <a:rPr lang="en-US" altLang="en-US" b="1" dirty="0" smtClean="0">
                <a:solidFill>
                  <a:schemeClr val="bg1">
                    <a:lumMod val="50000"/>
                  </a:schemeClr>
                </a:solidFill>
                <a:effectLst>
                  <a:outerShdw blurRad="38100" dist="38100" dir="2700000" algn="tl">
                    <a:srgbClr val="000000">
                      <a:alpha val="43137"/>
                    </a:srgbClr>
                  </a:outerShdw>
                </a:effectLst>
              </a:rPr>
              <a:t/>
            </a:r>
            <a:br>
              <a:rPr lang="en-US" altLang="en-US" b="1" dirty="0" smtClean="0">
                <a:solidFill>
                  <a:schemeClr val="bg1">
                    <a:lumMod val="50000"/>
                  </a:schemeClr>
                </a:solidFill>
                <a:effectLst>
                  <a:outerShdw blurRad="38100" dist="38100" dir="2700000" algn="tl">
                    <a:srgbClr val="000000">
                      <a:alpha val="43137"/>
                    </a:srgbClr>
                  </a:outerShdw>
                </a:effectLst>
              </a:rPr>
            </a:br>
            <a:r>
              <a:rPr lang="en-US" altLang="en-US" sz="2000" b="1" dirty="0" smtClean="0">
                <a:solidFill>
                  <a:schemeClr val="bg1">
                    <a:lumMod val="50000"/>
                  </a:schemeClr>
                </a:solidFill>
                <a:effectLst>
                  <a:outerShdw blurRad="38100" dist="38100" dir="2700000" algn="tl">
                    <a:srgbClr val="000000">
                      <a:alpha val="43137"/>
                    </a:srgbClr>
                  </a:outerShdw>
                </a:effectLst>
              </a:rPr>
              <a:t>Mr. Goblirsch – Economics</a:t>
            </a:r>
          </a:p>
        </p:txBody>
      </p:sp>
      <p:sp>
        <p:nvSpPr>
          <p:cNvPr id="20483" name="Content Placeholder 6"/>
          <p:cNvSpPr>
            <a:spLocks noGrp="1"/>
          </p:cNvSpPr>
          <p:nvPr>
            <p:ph idx="4294967295"/>
          </p:nvPr>
        </p:nvSpPr>
        <p:spPr>
          <a:xfrm>
            <a:off x="0" y="838200"/>
            <a:ext cx="9144000" cy="6019800"/>
          </a:xfrm>
        </p:spPr>
        <p:txBody>
          <a:bodyPr>
            <a:normAutofit/>
          </a:bodyPr>
          <a:lstStyle/>
          <a:p>
            <a:pPr marL="609600" lvl="0" indent="-609600">
              <a:spcBef>
                <a:spcPct val="0"/>
              </a:spcBef>
              <a:buNone/>
              <a:defRPr/>
            </a:pPr>
            <a:r>
              <a:rPr lang="en-US" sz="2400" b="1" dirty="0">
                <a:solidFill>
                  <a:srgbClr val="1F497D"/>
                </a:solidFill>
                <a:effectLst>
                  <a:outerShdw blurRad="38100" dist="38100" dir="2700000" algn="tl">
                    <a:srgbClr val="000000">
                      <a:alpha val="43137"/>
                    </a:srgbClr>
                  </a:outerShdw>
                </a:effectLst>
              </a:rPr>
              <a:t>OBJECTIVE – </a:t>
            </a:r>
            <a:r>
              <a:rPr lang="en-US" sz="2400" b="1" u="sng" dirty="0">
                <a:solidFill>
                  <a:srgbClr val="1F497D"/>
                </a:solidFill>
                <a:effectLst>
                  <a:outerShdw blurRad="38100" dist="38100" dir="2700000" algn="tl">
                    <a:srgbClr val="000000">
                      <a:alpha val="43137"/>
                    </a:srgbClr>
                  </a:outerShdw>
                </a:effectLst>
              </a:rPr>
              <a:t>S</a:t>
            </a:r>
            <a:r>
              <a:rPr lang="en-US" sz="2400" b="1" dirty="0">
                <a:solidFill>
                  <a:srgbClr val="1F497D"/>
                </a:solidFill>
                <a:effectLst>
                  <a:outerShdw blurRad="38100" dist="38100" dir="2700000" algn="tl">
                    <a:srgbClr val="000000">
                      <a:alpha val="43137"/>
                    </a:srgbClr>
                  </a:outerShdw>
                </a:effectLst>
              </a:rPr>
              <a:t>tudents </a:t>
            </a:r>
            <a:r>
              <a:rPr lang="en-US" sz="2400" b="1" u="sng" dirty="0">
                <a:solidFill>
                  <a:srgbClr val="1F497D"/>
                </a:solidFill>
                <a:effectLst>
                  <a:outerShdw blurRad="38100" dist="38100" dir="2700000" algn="tl">
                    <a:srgbClr val="000000">
                      <a:alpha val="43137"/>
                    </a:srgbClr>
                  </a:outerShdw>
                </a:effectLst>
              </a:rPr>
              <a:t>W</a:t>
            </a:r>
            <a:r>
              <a:rPr lang="en-US" sz="2400" b="1" dirty="0">
                <a:solidFill>
                  <a:srgbClr val="1F497D"/>
                </a:solidFill>
                <a:effectLst>
                  <a:outerShdw blurRad="38100" dist="38100" dir="2700000" algn="tl">
                    <a:srgbClr val="000000">
                      <a:alpha val="43137"/>
                    </a:srgbClr>
                  </a:outerShdw>
                </a:effectLst>
              </a:rPr>
              <a:t>ill </a:t>
            </a:r>
            <a:r>
              <a:rPr lang="en-US" sz="2400" b="1" u="sng" dirty="0">
                <a:solidFill>
                  <a:srgbClr val="1F497D"/>
                </a:solidFill>
                <a:effectLst>
                  <a:outerShdw blurRad="38100" dist="38100" dir="2700000" algn="tl">
                    <a:srgbClr val="000000">
                      <a:alpha val="43137"/>
                    </a:srgbClr>
                  </a:outerShdw>
                </a:effectLst>
              </a:rPr>
              <a:t>B</a:t>
            </a:r>
            <a:r>
              <a:rPr lang="en-US" sz="2400" b="1" dirty="0">
                <a:solidFill>
                  <a:srgbClr val="1F497D"/>
                </a:solidFill>
                <a:effectLst>
                  <a:outerShdw blurRad="38100" dist="38100" dir="2700000" algn="tl">
                    <a:srgbClr val="000000">
                      <a:alpha val="43137"/>
                    </a:srgbClr>
                  </a:outerShdw>
                </a:effectLst>
              </a:rPr>
              <a:t>e </a:t>
            </a:r>
            <a:r>
              <a:rPr lang="en-US" sz="2400" b="1" u="sng" dirty="0">
                <a:solidFill>
                  <a:srgbClr val="1F497D"/>
                </a:solidFill>
                <a:effectLst>
                  <a:outerShdw blurRad="38100" dist="38100" dir="2700000" algn="tl">
                    <a:srgbClr val="000000">
                      <a:alpha val="43137"/>
                    </a:srgbClr>
                  </a:outerShdw>
                </a:effectLst>
              </a:rPr>
              <a:t>A</a:t>
            </a:r>
            <a:r>
              <a:rPr lang="en-US" sz="2400" b="1" dirty="0">
                <a:solidFill>
                  <a:srgbClr val="1F497D"/>
                </a:solidFill>
                <a:effectLst>
                  <a:outerShdw blurRad="38100" dist="38100" dir="2700000" algn="tl">
                    <a:srgbClr val="000000">
                      <a:alpha val="43137"/>
                    </a:srgbClr>
                  </a:outerShdw>
                </a:effectLst>
              </a:rPr>
              <a:t>ble </a:t>
            </a:r>
            <a:r>
              <a:rPr lang="en-US" sz="2400" b="1" u="sng" dirty="0">
                <a:solidFill>
                  <a:srgbClr val="1F497D"/>
                </a:solidFill>
                <a:effectLst>
                  <a:outerShdw blurRad="38100" dist="38100" dir="2700000" algn="tl">
                    <a:srgbClr val="000000">
                      <a:alpha val="43137"/>
                    </a:srgbClr>
                  </a:outerShdw>
                </a:effectLst>
              </a:rPr>
              <a:t>T</a:t>
            </a:r>
            <a:r>
              <a:rPr lang="en-US" sz="2400" b="1" dirty="0">
                <a:solidFill>
                  <a:srgbClr val="1F497D"/>
                </a:solidFill>
                <a:effectLst>
                  <a:outerShdw blurRad="38100" dist="38100" dir="2700000" algn="tl">
                    <a:srgbClr val="000000">
                      <a:alpha val="43137"/>
                    </a:srgbClr>
                  </a:outerShdw>
                </a:effectLst>
              </a:rPr>
              <a:t>o – SWBAT</a:t>
            </a:r>
            <a:r>
              <a:rPr lang="en-US" sz="2400" b="1" dirty="0">
                <a:solidFill>
                  <a:srgbClr val="1F497D"/>
                </a:solidFill>
              </a:rPr>
              <a:t>:</a:t>
            </a:r>
            <a:endParaRPr lang="en-US" sz="2400" dirty="0">
              <a:solidFill>
                <a:srgbClr val="1F497D"/>
              </a:solidFill>
            </a:endParaRPr>
          </a:p>
          <a:p>
            <a:pPr marL="609600" indent="-609600">
              <a:spcBef>
                <a:spcPct val="0"/>
              </a:spcBef>
              <a:buFontTx/>
              <a:buNone/>
              <a:defRPr/>
            </a:pPr>
            <a:r>
              <a:rPr lang="en-US" sz="2000" dirty="0" smtClean="0"/>
              <a:t>- Identify how economic growth </a:t>
            </a:r>
            <a:r>
              <a:rPr lang="en-US" sz="2000" dirty="0" smtClean="0"/>
              <a:t>is measured and how it occurs.</a:t>
            </a:r>
            <a:endParaRPr lang="en-US" sz="2000" dirty="0" smtClean="0"/>
          </a:p>
          <a:p>
            <a:pPr marL="609600" indent="-609600">
              <a:spcBef>
                <a:spcPct val="0"/>
              </a:spcBef>
              <a:defRPr/>
            </a:pPr>
            <a:endParaRPr lang="en-US" sz="2000" b="1" dirty="0" smtClean="0">
              <a:solidFill>
                <a:srgbClr val="FF0000"/>
              </a:solidFill>
            </a:endParaRPr>
          </a:p>
          <a:p>
            <a:pPr marL="609600" indent="-609600">
              <a:spcBef>
                <a:spcPct val="0"/>
              </a:spcBef>
              <a:buFontTx/>
              <a:buNone/>
              <a:defRPr/>
            </a:pPr>
            <a:r>
              <a:rPr lang="en-US" sz="2400" b="1" dirty="0" smtClean="0">
                <a:solidFill>
                  <a:srgbClr val="FF0000"/>
                </a:solidFill>
                <a:effectLst>
                  <a:outerShdw blurRad="38100" dist="38100" dir="2700000" algn="tl">
                    <a:srgbClr val="000000">
                      <a:alpha val="43137"/>
                    </a:srgbClr>
                  </a:outerShdw>
                </a:effectLst>
              </a:rPr>
              <a:t>AGENDA</a:t>
            </a:r>
            <a:r>
              <a:rPr lang="en-US" sz="2400" b="1" dirty="0" smtClean="0">
                <a:solidFill>
                  <a:srgbClr val="FF0000"/>
                </a:solidFill>
              </a:rPr>
              <a:t>:</a:t>
            </a:r>
          </a:p>
          <a:p>
            <a:pPr marL="609600" indent="-609600">
              <a:spcBef>
                <a:spcPct val="0"/>
              </a:spcBef>
              <a:buFontTx/>
              <a:buAutoNum type="arabicParenR"/>
              <a:defRPr/>
            </a:pPr>
            <a:r>
              <a:rPr lang="en-US" sz="2000" dirty="0" smtClean="0"/>
              <a:t>WARM-UP: </a:t>
            </a:r>
            <a:r>
              <a:rPr lang="en-US" sz="2000" dirty="0" smtClean="0"/>
              <a:t>Growth Journal</a:t>
            </a:r>
            <a:endParaRPr lang="en-US" sz="2000" dirty="0" smtClean="0"/>
          </a:p>
          <a:p>
            <a:pPr marL="609600" indent="-609600">
              <a:spcBef>
                <a:spcPct val="0"/>
              </a:spcBef>
              <a:buFontTx/>
              <a:buAutoNum type="arabicParenR"/>
              <a:defRPr/>
            </a:pPr>
            <a:r>
              <a:rPr lang="en-US" sz="2000" dirty="0" smtClean="0"/>
              <a:t>CONCEPT: Economic </a:t>
            </a:r>
            <a:r>
              <a:rPr lang="en-US" sz="2000" dirty="0" smtClean="0"/>
              <a:t>Growth</a:t>
            </a:r>
            <a:endParaRPr lang="en-US" sz="2000" dirty="0" smtClean="0"/>
          </a:p>
          <a:p>
            <a:pPr marL="609600" indent="-609600">
              <a:spcBef>
                <a:spcPct val="0"/>
              </a:spcBef>
              <a:buFontTx/>
              <a:buAutoNum type="arabicParenR"/>
              <a:defRPr/>
            </a:pPr>
            <a:r>
              <a:rPr lang="en-US" sz="2000" dirty="0" smtClean="0"/>
              <a:t>CHART: How Do We Get Economic Growth?</a:t>
            </a:r>
          </a:p>
          <a:p>
            <a:pPr marL="609600" indent="-609600">
              <a:spcBef>
                <a:spcPct val="0"/>
              </a:spcBef>
              <a:buFontTx/>
              <a:buAutoNum type="arabicParenR"/>
              <a:defRPr/>
            </a:pPr>
            <a:r>
              <a:rPr lang="en-US" sz="2000" dirty="0" smtClean="0"/>
              <a:t>Continue VIDEO</a:t>
            </a:r>
            <a:r>
              <a:rPr lang="en-US" sz="2000" dirty="0" smtClean="0"/>
              <a:t>: 30 Days: </a:t>
            </a:r>
            <a:r>
              <a:rPr lang="en-US" sz="2000" dirty="0" smtClean="0"/>
              <a:t>Outsourcing</a:t>
            </a:r>
            <a:endParaRPr lang="en-US" sz="2000" dirty="0" smtClean="0">
              <a:solidFill>
                <a:srgbClr val="FF0000"/>
              </a:solidFill>
            </a:endParaRPr>
          </a:p>
          <a:p>
            <a:pPr marL="609600" indent="-609600">
              <a:spcBef>
                <a:spcPct val="0"/>
              </a:spcBef>
              <a:buFontTx/>
              <a:buAutoNum type="arabicParenR"/>
              <a:defRPr/>
            </a:pPr>
            <a:r>
              <a:rPr lang="en-US" sz="2000" dirty="0" smtClean="0"/>
              <a:t>Finish GRAPHING</a:t>
            </a:r>
            <a:r>
              <a:rPr lang="en-US" sz="2000" dirty="0" smtClean="0"/>
              <a:t>: Real GDP Figures</a:t>
            </a:r>
          </a:p>
          <a:p>
            <a:pPr marL="0" indent="0">
              <a:spcBef>
                <a:spcPct val="0"/>
              </a:spcBef>
              <a:buFont typeface="Arial" charset="0"/>
              <a:buNone/>
              <a:defRPr/>
            </a:pPr>
            <a:endParaRPr lang="en-US" sz="2000" b="1" dirty="0" smtClean="0"/>
          </a:p>
          <a:p>
            <a:pPr marL="609600" indent="-609600">
              <a:spcBef>
                <a:spcPct val="0"/>
              </a:spcBef>
              <a:buFontTx/>
              <a:buNone/>
              <a:defRPr/>
            </a:pPr>
            <a:r>
              <a:rPr lang="en-US" sz="2400" b="1" dirty="0" smtClean="0">
                <a:solidFill>
                  <a:schemeClr val="tx2"/>
                </a:solidFill>
                <a:effectLst>
                  <a:outerShdw blurRad="38100" dist="38100" dir="2700000" algn="tl">
                    <a:srgbClr val="000000">
                      <a:alpha val="43137"/>
                    </a:srgbClr>
                  </a:outerShdw>
                </a:effectLst>
              </a:rPr>
              <a:t>Growth Journal WARM-UP</a:t>
            </a:r>
            <a:r>
              <a:rPr lang="en-US" sz="2400" dirty="0" smtClean="0">
                <a:solidFill>
                  <a:schemeClr val="tx2"/>
                </a:solidFill>
              </a:rPr>
              <a:t>: </a:t>
            </a:r>
            <a:r>
              <a:rPr lang="en-US" sz="1200" dirty="0" smtClean="0">
                <a:solidFill>
                  <a:srgbClr val="000000"/>
                </a:solidFill>
              </a:rPr>
              <a:t>(Follow the directions below)</a:t>
            </a:r>
            <a:endParaRPr lang="en-US" sz="1200" dirty="0" smtClean="0"/>
          </a:p>
          <a:p>
            <a:pPr marL="0" indent="0">
              <a:spcBef>
                <a:spcPct val="0"/>
              </a:spcBef>
              <a:buNone/>
              <a:defRPr/>
            </a:pPr>
            <a:r>
              <a:rPr lang="en-US" sz="2400" dirty="0" smtClean="0"/>
              <a:t>Write a paragraph journal entry on the topic below</a:t>
            </a:r>
            <a:r>
              <a:rPr lang="en-US" sz="2400" dirty="0" smtClean="0"/>
              <a:t>.</a:t>
            </a:r>
            <a:endParaRPr lang="en-US" sz="2400" dirty="0" smtClean="0"/>
          </a:p>
          <a:p>
            <a:pPr marL="457200" indent="-457200">
              <a:spcBef>
                <a:spcPct val="0"/>
              </a:spcBef>
              <a:buFont typeface="Arial" charset="0"/>
              <a:buAutoNum type="arabicParenR"/>
              <a:defRPr/>
            </a:pPr>
            <a:r>
              <a:rPr lang="en-US" sz="2400" dirty="0" smtClean="0"/>
              <a:t>Most of us would agree that as far as material possessions go, Americans are much better off today than they were 100 years ago.  Why is this so?  Describe at least 2 examples.</a:t>
            </a:r>
            <a:endParaRPr lang="en-US" sz="2400" dirty="0" smtClean="0"/>
          </a:p>
        </p:txBody>
      </p:sp>
    </p:spTree>
    <p:extLst>
      <p:ext uri="{BB962C8B-B14F-4D97-AF65-F5344CB8AC3E}">
        <p14:creationId xmlns:p14="http://schemas.microsoft.com/office/powerpoint/2010/main" val="2033102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solidFill>
                  <a:srgbClr val="FF0000"/>
                </a:solidFill>
                <a:effectLst>
                  <a:outerShdw blurRad="38100" dist="38100" dir="2700000" algn="tl">
                    <a:srgbClr val="000000">
                      <a:alpha val="43137"/>
                    </a:srgbClr>
                  </a:outerShdw>
                </a:effectLst>
              </a:rPr>
              <a:t>30 Days: </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Outsourcing Quick Write</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dirty="0" smtClean="0">
                <a:solidFill>
                  <a:schemeClr val="accent2"/>
                </a:solidFill>
              </a:rPr>
              <a:t>Write a ½ page on the question below:</a:t>
            </a:r>
          </a:p>
          <a:p>
            <a:endParaRPr lang="en-US" sz="3600" dirty="0"/>
          </a:p>
          <a:p>
            <a:pPr lvl="1"/>
            <a:r>
              <a:rPr lang="en-US" sz="3600" dirty="0" smtClean="0">
                <a:solidFill>
                  <a:srgbClr val="FF0000"/>
                </a:solidFill>
              </a:rPr>
              <a:t>Do you feel outsourcing is good or bad for our economy?  Choose a side and support your answer.</a:t>
            </a:r>
            <a:endParaRPr lang="en-US" sz="3600" dirty="0">
              <a:solidFill>
                <a:srgbClr val="FF0000"/>
              </a:solidFill>
            </a:endParaRPr>
          </a:p>
        </p:txBody>
      </p:sp>
    </p:spTree>
    <p:extLst>
      <p:ext uri="{BB962C8B-B14F-4D97-AF65-F5344CB8AC3E}">
        <p14:creationId xmlns:p14="http://schemas.microsoft.com/office/powerpoint/2010/main" val="212312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Analyzing Real GDP</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r>
              <a:rPr lang="en-US" dirty="0" smtClean="0"/>
              <a:t>Look at the GDP data, analyze what happened from 1929 – 1934.  What was going on in the U.S. to make this happen?</a:t>
            </a:r>
          </a:p>
          <a:p>
            <a:endParaRPr lang="en-US" dirty="0" smtClean="0"/>
          </a:p>
          <a:p>
            <a:r>
              <a:rPr lang="en-US" dirty="0" smtClean="0"/>
              <a:t>Look at the GDP data, analyze what happened from 1941 – 1944.  What was going on in the U.S. to make this happen?</a:t>
            </a:r>
          </a:p>
          <a:p>
            <a:endParaRPr lang="en-US" dirty="0" smtClean="0"/>
          </a:p>
          <a:p>
            <a:r>
              <a:rPr lang="en-US" dirty="0" smtClean="0"/>
              <a:t>Look at the GDP data, analyze what happened in 2008 &amp; 2009.  What was going on in the U.S. to make this happen?</a:t>
            </a:r>
          </a:p>
          <a:p>
            <a:endParaRPr lang="en-US" dirty="0" smtClean="0"/>
          </a:p>
          <a:p>
            <a:r>
              <a:rPr lang="en-US" dirty="0" smtClean="0"/>
              <a:t>Create a bar graph using the “GDP in billions of chained 2009 dollars” on your graph for:</a:t>
            </a:r>
          </a:p>
          <a:p>
            <a:pPr lvl="1"/>
            <a:r>
              <a:rPr lang="en-US" dirty="0" smtClean="0"/>
              <a:t>1930</a:t>
            </a:r>
            <a:r>
              <a:rPr lang="en-US" dirty="0"/>
              <a:t> </a:t>
            </a:r>
            <a:r>
              <a:rPr lang="en-US" dirty="0" smtClean="0"/>
              <a:t>– 1940 – 1950 – 1960 – 1970 – 1980 – 1990 – 2000 - 2010</a:t>
            </a:r>
          </a:p>
        </p:txBody>
      </p:sp>
    </p:spTree>
    <p:extLst>
      <p:ext uri="{BB962C8B-B14F-4D97-AF65-F5344CB8AC3E}">
        <p14:creationId xmlns:p14="http://schemas.microsoft.com/office/powerpoint/2010/main" val="24129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7467600" cy="1116013"/>
          </a:xfrm>
        </p:spPr>
        <p:txBody>
          <a:bodyPr/>
          <a:lstStyle/>
          <a:p>
            <a:pPr algn="ctr" eaLnBrk="1" fontAlgn="auto" hangingPunct="1">
              <a:spcAft>
                <a:spcPts val="0"/>
              </a:spcAft>
              <a:defRPr/>
            </a:pPr>
            <a:r>
              <a:rPr lang="en-US" sz="5400" dirty="0" smtClean="0"/>
              <a:t>Economic </a:t>
            </a:r>
            <a:br>
              <a:rPr lang="en-US" sz="5400" dirty="0" smtClean="0"/>
            </a:br>
            <a:r>
              <a:rPr lang="en-US" sz="5400" dirty="0" smtClean="0"/>
              <a:t>Growth</a:t>
            </a:r>
            <a:endParaRPr lang="en-US" sz="5400" dirty="0"/>
          </a:p>
        </p:txBody>
      </p:sp>
      <p:sp>
        <p:nvSpPr>
          <p:cNvPr id="3" name="Subtitle 2"/>
          <p:cNvSpPr>
            <a:spLocks noGrp="1"/>
          </p:cNvSpPr>
          <p:nvPr>
            <p:ph type="subTitle" idx="1"/>
          </p:nvPr>
        </p:nvSpPr>
        <p:spPr>
          <a:xfrm rot="19140000">
            <a:off x="1273175" y="2578100"/>
            <a:ext cx="6511925" cy="738188"/>
          </a:xfrm>
        </p:spPr>
        <p:txBody>
          <a:bodyPr rtlCol="0"/>
          <a:lstStyle/>
          <a:p>
            <a:pPr eaLnBrk="1" fontAlgn="auto" hangingPunct="1">
              <a:spcAft>
                <a:spcPts val="0"/>
              </a:spcAft>
              <a:buFont typeface="Arial" pitchFamily="34" charset="0"/>
              <a:buNone/>
              <a:defRPr/>
            </a:pPr>
            <a:r>
              <a:rPr sz="1800" dirty="0"/>
              <a:t>Chapter </a:t>
            </a:r>
            <a:r>
              <a:rPr sz="1800" dirty="0" smtClean="0"/>
              <a:t>12 Section </a:t>
            </a:r>
            <a:r>
              <a:rPr sz="1800" dirty="0"/>
              <a:t>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4800" i="1"/>
              <a:t>Measuring Economic Growth</a:t>
            </a:r>
          </a:p>
        </p:txBody>
      </p:sp>
      <p:sp>
        <p:nvSpPr>
          <p:cNvPr id="22531" name="Rectangle 3"/>
          <p:cNvSpPr>
            <a:spLocks noGrp="1" noChangeArrowheads="1"/>
          </p:cNvSpPr>
          <p:nvPr>
            <p:ph type="body" idx="1"/>
          </p:nvPr>
        </p:nvSpPr>
        <p:spPr/>
        <p:txBody>
          <a:bodyPr/>
          <a:lstStyle/>
          <a:p>
            <a:pPr marL="609600" indent="-609600">
              <a:buFontTx/>
              <a:buAutoNum type="arabicParenR"/>
            </a:pPr>
            <a:r>
              <a:rPr lang="en-US" altLang="en-US" sz="3400" b="1"/>
              <a:t>GDP and population growth</a:t>
            </a:r>
          </a:p>
          <a:p>
            <a:pPr marL="990600" lvl="1" indent="-533400">
              <a:buFontTx/>
              <a:buNone/>
            </a:pPr>
            <a:r>
              <a:rPr lang="en-US" altLang="en-US" sz="3400" b="1"/>
              <a:t>- real GDP per capita (per person)</a:t>
            </a:r>
          </a:p>
          <a:p>
            <a:pPr marL="609600" indent="-609600">
              <a:buFontTx/>
              <a:buAutoNum type="arabicParenR"/>
            </a:pPr>
            <a:r>
              <a:rPr lang="en-US" altLang="en-US" sz="3400" b="1"/>
              <a:t>GDP and the quality of life</a:t>
            </a:r>
          </a:p>
          <a:p>
            <a:pPr marL="990600" lvl="1" indent="-533400">
              <a:buFontTx/>
              <a:buNone/>
            </a:pPr>
            <a:r>
              <a:rPr lang="en-US" altLang="en-US" sz="3400" b="1"/>
              <a:t>- where is the money spent - guns or butter?</a:t>
            </a:r>
          </a:p>
          <a:p>
            <a:pPr marL="990600" lvl="1" indent="-533400">
              <a:buFontTx/>
              <a:buNone/>
            </a:pPr>
            <a:r>
              <a:rPr lang="en-US" altLang="en-US" sz="3400" b="1"/>
              <a:t>- standard of living depends on income distribution</a:t>
            </a:r>
          </a:p>
        </p:txBody>
      </p:sp>
    </p:spTree>
    <p:extLst>
      <p:ext uri="{BB962C8B-B14F-4D97-AF65-F5344CB8AC3E}">
        <p14:creationId xmlns:p14="http://schemas.microsoft.com/office/powerpoint/2010/main" val="4084109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z="4000" b="1" u="sng" dirty="0" smtClean="0">
                <a:effectLst>
                  <a:outerShdw blurRad="38100" dist="38100" dir="2700000" algn="tl">
                    <a:srgbClr val="000000">
                      <a:alpha val="43137"/>
                    </a:srgbClr>
                  </a:outerShdw>
                </a:effectLst>
              </a:rPr>
              <a:t>How Do We Get Economic Growth?</a:t>
            </a:r>
            <a:endParaRPr lang="en-US" sz="4000" b="1" u="sng"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6041560"/>
              </p:ext>
            </p:extLst>
          </p:nvPr>
        </p:nvGraphicFramePr>
        <p:xfrm>
          <a:off x="76200" y="685800"/>
          <a:ext cx="8991600" cy="6066411"/>
        </p:xfrm>
        <a:graphic>
          <a:graphicData uri="http://schemas.openxmlformats.org/drawingml/2006/table">
            <a:tbl>
              <a:tblPr firstRow="1" bandRow="1">
                <a:tableStyleId>{284E427A-3D55-4303-BF80-6455036E1DE7}</a:tableStyleId>
              </a:tblPr>
              <a:tblGrid>
                <a:gridCol w="1948180"/>
                <a:gridCol w="4046220"/>
                <a:gridCol w="2997200"/>
              </a:tblGrid>
              <a:tr h="948447">
                <a:tc>
                  <a:txBody>
                    <a:bodyPr/>
                    <a:lstStyle/>
                    <a:p>
                      <a:pPr algn="ctr"/>
                      <a:r>
                        <a:rPr lang="en-US" dirty="0" smtClean="0"/>
                        <a:t>CAUSE</a:t>
                      </a:r>
                      <a:r>
                        <a:rPr lang="en-US" baseline="0" dirty="0" smtClean="0"/>
                        <a:t> OF ECONOMIC GROWTH</a:t>
                      </a:r>
                      <a:endParaRPr lang="en-US" dirty="0">
                        <a:solidFill>
                          <a:schemeClr val="bg1"/>
                        </a:solidFill>
                      </a:endParaRPr>
                    </a:p>
                  </a:txBody>
                  <a:tcPr/>
                </a:tc>
                <a:tc>
                  <a:txBody>
                    <a:bodyPr/>
                    <a:lstStyle/>
                    <a:p>
                      <a:pPr algn="ctr"/>
                      <a:r>
                        <a:rPr lang="en-US" dirty="0" smtClean="0"/>
                        <a:t>MAIN IDEA</a:t>
                      </a:r>
                    </a:p>
                    <a:p>
                      <a:pPr algn="ctr"/>
                      <a:r>
                        <a:rPr lang="en-US" dirty="0" smtClean="0"/>
                        <a:t>&amp;</a:t>
                      </a:r>
                    </a:p>
                    <a:p>
                      <a:pPr algn="ctr"/>
                      <a:r>
                        <a:rPr lang="en-US" dirty="0" smtClean="0"/>
                        <a:t>DESCRITION</a:t>
                      </a:r>
                      <a:r>
                        <a:rPr lang="en-US" baseline="0" dirty="0" smtClean="0"/>
                        <a:t> OF IMPACT</a:t>
                      </a:r>
                      <a:endParaRPr lang="en-US" dirty="0">
                        <a:solidFill>
                          <a:schemeClr val="bg1"/>
                        </a:solidFill>
                      </a:endParaRPr>
                    </a:p>
                  </a:txBody>
                  <a:tcPr/>
                </a:tc>
                <a:tc>
                  <a:txBody>
                    <a:bodyPr/>
                    <a:lstStyle/>
                    <a:p>
                      <a:pPr algn="ctr"/>
                      <a:endParaRPr lang="en-US" dirty="0" smtClean="0"/>
                    </a:p>
                    <a:p>
                      <a:pPr algn="ctr"/>
                      <a:r>
                        <a:rPr lang="en-US" dirty="0" smtClean="0"/>
                        <a:t>2 QUESTIONS </a:t>
                      </a:r>
                    </a:p>
                    <a:p>
                      <a:pPr algn="ctr"/>
                      <a:r>
                        <a:rPr lang="en-US" dirty="0" smtClean="0"/>
                        <a:t>TO ANSWER</a:t>
                      </a:r>
                      <a:endParaRPr lang="en-US" dirty="0">
                        <a:solidFill>
                          <a:schemeClr val="bg1"/>
                        </a:solidFill>
                      </a:endParaRPr>
                    </a:p>
                  </a:txBody>
                  <a:tcPr/>
                </a:tc>
              </a:tr>
              <a:tr h="1248788">
                <a:tc>
                  <a:txBody>
                    <a:bodyPr/>
                    <a:lstStyle/>
                    <a:p>
                      <a:pPr algn="ctr"/>
                      <a:r>
                        <a:rPr lang="en-US" b="1" dirty="0" smtClean="0"/>
                        <a:t>CAPITAL</a:t>
                      </a:r>
                    </a:p>
                    <a:p>
                      <a:pPr algn="ctr"/>
                      <a:r>
                        <a:rPr lang="en-US" b="1" dirty="0" smtClean="0"/>
                        <a:t>DEEPENING</a:t>
                      </a:r>
                      <a:endParaRPr lang="en-US" b="1" dirty="0">
                        <a:solidFill>
                          <a:schemeClr val="bg1"/>
                        </a:solidFill>
                      </a:endParaRPr>
                    </a:p>
                  </a:txBody>
                  <a:tcPr/>
                </a:tc>
                <a:tc>
                  <a:txBody>
                    <a:bodyPr/>
                    <a:lstStyle/>
                    <a:p>
                      <a:pPr algn="ctr"/>
                      <a:endParaRPr lang="en-US" dirty="0">
                        <a:solidFill>
                          <a:schemeClr val="bg1"/>
                        </a:solidFill>
                      </a:endParaRPr>
                    </a:p>
                  </a:txBody>
                  <a:tcPr/>
                </a:tc>
                <a:tc>
                  <a:txBody>
                    <a:bodyPr/>
                    <a:lstStyle/>
                    <a:p>
                      <a:pPr marL="342900" indent="-342900" algn="l">
                        <a:buAutoNum type="arabicPeriod"/>
                      </a:pPr>
                      <a:r>
                        <a:rPr lang="en-US" sz="1400" b="0" dirty="0" smtClean="0">
                          <a:effectLst/>
                        </a:rPr>
                        <a:t>How does capital deepening increase output per</a:t>
                      </a:r>
                      <a:r>
                        <a:rPr lang="en-US" sz="1400" b="0" baseline="0" dirty="0" smtClean="0">
                          <a:effectLst/>
                        </a:rPr>
                        <a:t> worker?</a:t>
                      </a:r>
                    </a:p>
                    <a:p>
                      <a:pPr marL="342900" indent="-342900" algn="l">
                        <a:buAutoNum type="arabicPeriod"/>
                      </a:pPr>
                      <a:r>
                        <a:rPr lang="en-US" sz="1400" b="0" dirty="0" smtClean="0">
                          <a:effectLst/>
                        </a:rPr>
                        <a:t>How is human capital</a:t>
                      </a:r>
                      <a:r>
                        <a:rPr lang="en-US" sz="1400" b="0" baseline="0" dirty="0" smtClean="0">
                          <a:effectLst/>
                        </a:rPr>
                        <a:t> deepened?</a:t>
                      </a:r>
                      <a:endParaRPr lang="en-US" sz="1400" b="0" dirty="0">
                        <a:solidFill>
                          <a:schemeClr val="bg1"/>
                        </a:solidFill>
                        <a:effectLst/>
                      </a:endParaRPr>
                    </a:p>
                  </a:txBody>
                  <a:tcPr/>
                </a:tc>
              </a:tr>
              <a:tr h="1248788">
                <a:tc>
                  <a:txBody>
                    <a:bodyPr/>
                    <a:lstStyle/>
                    <a:p>
                      <a:pPr algn="ctr"/>
                      <a:r>
                        <a:rPr lang="en-US" b="1" dirty="0" smtClean="0"/>
                        <a:t>SAVINGS &amp;</a:t>
                      </a:r>
                    </a:p>
                    <a:p>
                      <a:pPr algn="ctr"/>
                      <a:r>
                        <a:rPr lang="en-US" b="1" dirty="0" smtClean="0"/>
                        <a:t>INVESTMENT</a:t>
                      </a:r>
                      <a:endParaRPr lang="en-US" b="1" dirty="0">
                        <a:solidFill>
                          <a:schemeClr val="bg1"/>
                        </a:solidFill>
                      </a:endParaRPr>
                    </a:p>
                  </a:txBody>
                  <a:tcPr/>
                </a:tc>
                <a:tc>
                  <a:txBody>
                    <a:bodyPr/>
                    <a:lstStyle/>
                    <a:p>
                      <a:pPr algn="ctr"/>
                      <a:endParaRPr lang="en-US" dirty="0">
                        <a:solidFill>
                          <a:schemeClr val="bg1"/>
                        </a:solidFill>
                      </a:endParaRPr>
                    </a:p>
                  </a:txBody>
                  <a:tcPr/>
                </a:tc>
                <a:tc>
                  <a:txBody>
                    <a:bodyPr/>
                    <a:lstStyle/>
                    <a:p>
                      <a:pPr marL="342900" indent="-342900" algn="l">
                        <a:buAutoNum type="arabicPeriod"/>
                      </a:pPr>
                      <a:r>
                        <a:rPr lang="en-US" sz="1400" b="0" dirty="0" smtClean="0">
                          <a:effectLst/>
                        </a:rPr>
                        <a:t>What happens when saving</a:t>
                      </a:r>
                      <a:r>
                        <a:rPr lang="en-US" sz="1400" b="0" baseline="0" dirty="0" smtClean="0">
                          <a:effectLst/>
                        </a:rPr>
                        <a:t> rises?</a:t>
                      </a:r>
                    </a:p>
                    <a:p>
                      <a:pPr marL="342900" indent="-342900" algn="l">
                        <a:buAutoNum type="arabicPeriod"/>
                      </a:pPr>
                      <a:r>
                        <a:rPr lang="en-US" sz="1400" b="0" baseline="0" dirty="0" smtClean="0">
                          <a:effectLst/>
                        </a:rPr>
                        <a:t>How does increased investment help the economy?</a:t>
                      </a:r>
                      <a:endParaRPr lang="en-US" sz="1400" b="0" dirty="0">
                        <a:solidFill>
                          <a:schemeClr val="bg1"/>
                        </a:solidFill>
                        <a:effectLst/>
                      </a:endParaRPr>
                    </a:p>
                  </a:txBody>
                  <a:tcPr/>
                </a:tc>
              </a:tr>
              <a:tr h="1248788">
                <a:tc>
                  <a:txBody>
                    <a:bodyPr/>
                    <a:lstStyle/>
                    <a:p>
                      <a:pPr algn="ctr"/>
                      <a:r>
                        <a:rPr lang="en-US" b="1" dirty="0" smtClean="0"/>
                        <a:t>POPULATION,</a:t>
                      </a:r>
                    </a:p>
                    <a:p>
                      <a:pPr algn="ctr"/>
                      <a:r>
                        <a:rPr lang="en-US" b="1" dirty="0" smtClean="0"/>
                        <a:t>GOVERNMENT,</a:t>
                      </a:r>
                    </a:p>
                    <a:p>
                      <a:pPr algn="ctr"/>
                      <a:r>
                        <a:rPr lang="en-US" b="1" dirty="0" smtClean="0"/>
                        <a:t>&amp; TRADE</a:t>
                      </a:r>
                      <a:endParaRPr lang="en-US" b="1" dirty="0">
                        <a:solidFill>
                          <a:schemeClr val="bg1"/>
                        </a:solidFill>
                      </a:endParaRPr>
                    </a:p>
                  </a:txBody>
                  <a:tcPr/>
                </a:tc>
                <a:tc>
                  <a:txBody>
                    <a:bodyPr/>
                    <a:lstStyle/>
                    <a:p>
                      <a:pPr algn="ctr"/>
                      <a:endParaRPr lang="en-US">
                        <a:solidFill>
                          <a:schemeClr val="bg1"/>
                        </a:solidFill>
                      </a:endParaRPr>
                    </a:p>
                  </a:txBody>
                  <a:tcPr/>
                </a:tc>
                <a:tc>
                  <a:txBody>
                    <a:bodyPr/>
                    <a:lstStyle/>
                    <a:p>
                      <a:pPr marL="342900" indent="-342900" algn="l">
                        <a:buAutoNum type="arabicPeriod"/>
                      </a:pPr>
                      <a:r>
                        <a:rPr lang="en-US" sz="1200" b="0" baseline="0" dirty="0" smtClean="0">
                          <a:effectLst/>
                        </a:rPr>
                        <a:t>What happens when population grows and capital remains constant?</a:t>
                      </a:r>
                    </a:p>
                    <a:p>
                      <a:pPr marL="342900" indent="-342900" algn="l">
                        <a:buAutoNum type="arabicPeriod"/>
                      </a:pPr>
                      <a:r>
                        <a:rPr lang="en-US" sz="1200" b="0" baseline="0" dirty="0" smtClean="0">
                          <a:effectLst/>
                        </a:rPr>
                        <a:t>How do government taxation for consumption spending and importing goods for short-term consumption affect economic growth?</a:t>
                      </a:r>
                      <a:endParaRPr lang="en-US" sz="1200" b="0" dirty="0">
                        <a:solidFill>
                          <a:schemeClr val="bg1"/>
                        </a:solidFill>
                        <a:effectLst/>
                      </a:endParaRPr>
                    </a:p>
                  </a:txBody>
                  <a:tcPr/>
                </a:tc>
              </a:tr>
              <a:tr h="1248788">
                <a:tc>
                  <a:txBody>
                    <a:bodyPr/>
                    <a:lstStyle/>
                    <a:p>
                      <a:pPr algn="ctr"/>
                      <a:r>
                        <a:rPr lang="en-US" b="1" dirty="0" smtClean="0"/>
                        <a:t>TECHNO –LOGICAL</a:t>
                      </a:r>
                    </a:p>
                    <a:p>
                      <a:pPr algn="ctr"/>
                      <a:r>
                        <a:rPr lang="en-US" b="1" dirty="0" smtClean="0"/>
                        <a:t>PROGRESS</a:t>
                      </a:r>
                      <a:endParaRPr lang="en-US" b="1" dirty="0">
                        <a:solidFill>
                          <a:schemeClr val="bg1"/>
                        </a:solidFill>
                      </a:endParaRPr>
                    </a:p>
                  </a:txBody>
                  <a:tcPr/>
                </a:tc>
                <a:tc>
                  <a:txBody>
                    <a:bodyPr/>
                    <a:lstStyle/>
                    <a:p>
                      <a:pPr algn="ctr"/>
                      <a:endParaRPr lang="en-US">
                        <a:solidFill>
                          <a:schemeClr val="bg1"/>
                        </a:solidFill>
                      </a:endParaRPr>
                    </a:p>
                  </a:txBody>
                  <a:tcPr/>
                </a:tc>
                <a:tc>
                  <a:txBody>
                    <a:bodyPr/>
                    <a:lstStyle/>
                    <a:p>
                      <a:pPr marL="342900" indent="-342900" algn="l">
                        <a:buAutoNum type="arabicPeriod"/>
                      </a:pPr>
                      <a:r>
                        <a:rPr lang="en-US" sz="1400" b="0" dirty="0" smtClean="0">
                          <a:effectLst/>
                        </a:rPr>
                        <a:t>How do economists measure the impact of technological progress on economic growth?</a:t>
                      </a:r>
                    </a:p>
                    <a:p>
                      <a:pPr marL="342900" indent="-342900" algn="l">
                        <a:buAutoNum type="arabicPeriod"/>
                      </a:pPr>
                      <a:r>
                        <a:rPr lang="en-US" sz="1400" b="0" dirty="0" smtClean="0">
                          <a:effectLst/>
                        </a:rPr>
                        <a:t>How does the government aid technological innovation?</a:t>
                      </a:r>
                      <a:endParaRPr lang="en-US" sz="1400" b="0" dirty="0">
                        <a:solidFill>
                          <a:schemeClr val="bg1"/>
                        </a:solidFill>
                        <a:effectLst/>
                      </a:endParaRPr>
                    </a:p>
                  </a:txBody>
                  <a:tcPr/>
                </a:tc>
              </a:tr>
            </a:tbl>
          </a:graphicData>
        </a:graphic>
      </p:graphicFrame>
    </p:spTree>
    <p:extLst>
      <p:ext uri="{BB962C8B-B14F-4D97-AF65-F5344CB8AC3E}">
        <p14:creationId xmlns:p14="http://schemas.microsoft.com/office/powerpoint/2010/main" val="15383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15962"/>
          </a:xfrm>
        </p:spPr>
        <p:txBody>
          <a:bodyPr/>
          <a:lstStyle/>
          <a:p>
            <a:r>
              <a:rPr lang="en-US" altLang="en-US" sz="5400" b="1" i="1"/>
              <a:t>Economic Growth</a:t>
            </a:r>
          </a:p>
        </p:txBody>
      </p:sp>
      <p:sp>
        <p:nvSpPr>
          <p:cNvPr id="21507" name="Rectangle 3"/>
          <p:cNvSpPr>
            <a:spLocks noGrp="1" noChangeArrowheads="1"/>
          </p:cNvSpPr>
          <p:nvPr>
            <p:ph type="body" idx="1"/>
          </p:nvPr>
        </p:nvSpPr>
        <p:spPr>
          <a:xfrm>
            <a:off x="457200" y="1371600"/>
            <a:ext cx="8229600" cy="4800600"/>
          </a:xfrm>
        </p:spPr>
        <p:txBody>
          <a:bodyPr/>
          <a:lstStyle/>
          <a:p>
            <a:pPr marL="609600" indent="-609600">
              <a:buFontTx/>
              <a:buAutoNum type="arabicParenR"/>
            </a:pPr>
            <a:r>
              <a:rPr lang="en-US" altLang="en-US" sz="4200" b="1"/>
              <a:t>Measuring Economic Growth</a:t>
            </a:r>
          </a:p>
          <a:p>
            <a:pPr marL="609600" indent="-609600">
              <a:buFontTx/>
              <a:buAutoNum type="arabicParenR"/>
            </a:pPr>
            <a:r>
              <a:rPr lang="en-US" altLang="en-US" sz="4200" b="1"/>
              <a:t>Capital Deepening</a:t>
            </a:r>
          </a:p>
          <a:p>
            <a:pPr marL="609600" indent="-609600">
              <a:buFontTx/>
              <a:buAutoNum type="arabicParenR"/>
            </a:pPr>
            <a:r>
              <a:rPr lang="en-US" altLang="en-US" sz="4200" b="1"/>
              <a:t>Saving and Investment</a:t>
            </a:r>
          </a:p>
          <a:p>
            <a:pPr marL="609600" indent="-609600">
              <a:buFontTx/>
              <a:buAutoNum type="arabicParenR"/>
            </a:pPr>
            <a:r>
              <a:rPr lang="en-US" altLang="en-US" sz="4200" b="1"/>
              <a:t>Population, Government, &amp; Trade</a:t>
            </a:r>
          </a:p>
          <a:p>
            <a:pPr marL="609600" indent="-609600">
              <a:buFontTx/>
              <a:buAutoNum type="arabicParenR"/>
            </a:pPr>
            <a:r>
              <a:rPr lang="en-US" altLang="en-US" sz="4200" b="1"/>
              <a:t>Technological Progress</a:t>
            </a:r>
          </a:p>
        </p:txBody>
      </p:sp>
    </p:spTree>
    <p:extLst>
      <p:ext uri="{BB962C8B-B14F-4D97-AF65-F5344CB8AC3E}">
        <p14:creationId xmlns:p14="http://schemas.microsoft.com/office/powerpoint/2010/main" val="353966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944562"/>
          </a:xfrm>
        </p:spPr>
        <p:txBody>
          <a:bodyPr/>
          <a:lstStyle/>
          <a:p>
            <a:r>
              <a:rPr lang="en-US" altLang="en-US" sz="5400" b="1"/>
              <a:t>Capital Deepening</a:t>
            </a:r>
          </a:p>
        </p:txBody>
      </p:sp>
      <p:sp>
        <p:nvSpPr>
          <p:cNvPr id="23555" name="Rectangle 3"/>
          <p:cNvSpPr>
            <a:spLocks noGrp="1" noChangeArrowheads="1"/>
          </p:cNvSpPr>
          <p:nvPr>
            <p:ph type="body" idx="1"/>
          </p:nvPr>
        </p:nvSpPr>
        <p:spPr/>
        <p:txBody>
          <a:bodyPr/>
          <a:lstStyle/>
          <a:p>
            <a:pPr marL="609600" indent="-609600">
              <a:buFontTx/>
              <a:buAutoNum type="arabicPeriod"/>
            </a:pPr>
            <a:r>
              <a:rPr lang="en-US" altLang="en-US" sz="4000"/>
              <a:t>Putting more money into the economy via technology, education, and training improves the chance of a better economy in the future</a:t>
            </a:r>
          </a:p>
          <a:p>
            <a:pPr marL="990600" lvl="1" indent="-533400">
              <a:buFontTx/>
              <a:buNone/>
            </a:pPr>
            <a:r>
              <a:rPr lang="en-US" altLang="en-US" sz="3600"/>
              <a:t>- can be physical or human capital</a:t>
            </a:r>
          </a:p>
        </p:txBody>
      </p:sp>
    </p:spTree>
    <p:extLst>
      <p:ext uri="{BB962C8B-B14F-4D97-AF65-F5344CB8AC3E}">
        <p14:creationId xmlns:p14="http://schemas.microsoft.com/office/powerpoint/2010/main" val="1273959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6000" b="1" i="1"/>
              <a:t>Saving &amp; Investment</a:t>
            </a:r>
          </a:p>
        </p:txBody>
      </p:sp>
      <p:sp>
        <p:nvSpPr>
          <p:cNvPr id="24579" name="Rectangle 3"/>
          <p:cNvSpPr>
            <a:spLocks noGrp="1" noChangeArrowheads="1"/>
          </p:cNvSpPr>
          <p:nvPr>
            <p:ph type="body" idx="1"/>
          </p:nvPr>
        </p:nvSpPr>
        <p:spPr/>
        <p:txBody>
          <a:bodyPr/>
          <a:lstStyle/>
          <a:p>
            <a:pPr marL="609600" indent="-609600">
              <a:buFontTx/>
              <a:buAutoNum type="arabicParenR"/>
            </a:pPr>
            <a:r>
              <a:rPr lang="en-US" altLang="en-US" sz="4800"/>
              <a:t>Income not used for consumption is saving</a:t>
            </a:r>
          </a:p>
          <a:p>
            <a:pPr marL="609600" indent="-609600">
              <a:buFontTx/>
              <a:buAutoNum type="arabicParenR"/>
            </a:pPr>
            <a:r>
              <a:rPr lang="en-US" altLang="en-US" sz="4800"/>
              <a:t>Savings rate—disposable income that is saved</a:t>
            </a:r>
          </a:p>
        </p:txBody>
      </p:sp>
    </p:spTree>
    <p:extLst>
      <p:ext uri="{BB962C8B-B14F-4D97-AF65-F5344CB8AC3E}">
        <p14:creationId xmlns:p14="http://schemas.microsoft.com/office/powerpoint/2010/main" val="159063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74638"/>
            <a:ext cx="8305800" cy="868362"/>
          </a:xfrm>
        </p:spPr>
        <p:txBody>
          <a:bodyPr/>
          <a:lstStyle/>
          <a:p>
            <a:r>
              <a:rPr lang="en-US" altLang="en-US" sz="4000" b="1"/>
              <a:t>Population, Government, &amp; Trade</a:t>
            </a:r>
          </a:p>
        </p:txBody>
      </p:sp>
      <p:sp>
        <p:nvSpPr>
          <p:cNvPr id="25603" name="Rectangle 3"/>
          <p:cNvSpPr>
            <a:spLocks noGrp="1" noChangeArrowheads="1"/>
          </p:cNvSpPr>
          <p:nvPr>
            <p:ph type="body" idx="1"/>
          </p:nvPr>
        </p:nvSpPr>
        <p:spPr>
          <a:xfrm>
            <a:off x="457200" y="1371600"/>
            <a:ext cx="8229600" cy="4953000"/>
          </a:xfrm>
        </p:spPr>
        <p:txBody>
          <a:bodyPr/>
          <a:lstStyle/>
          <a:p>
            <a:pPr marL="533400" indent="-533400">
              <a:lnSpc>
                <a:spcPct val="80000"/>
              </a:lnSpc>
              <a:buFontTx/>
              <a:buAutoNum type="arabicPeriod"/>
            </a:pPr>
            <a:r>
              <a:rPr lang="en-US" altLang="en-US" sz="3600" b="1"/>
              <a:t>Population growth</a:t>
            </a:r>
          </a:p>
          <a:p>
            <a:pPr marL="914400" lvl="1" indent="-457200">
              <a:lnSpc>
                <a:spcPct val="80000"/>
              </a:lnSpc>
              <a:buFontTx/>
              <a:buNone/>
            </a:pPr>
            <a:r>
              <a:rPr lang="en-US" altLang="en-US" sz="2400"/>
              <a:t>a)	</a:t>
            </a:r>
            <a:r>
              <a:rPr lang="en-US" altLang="en-US"/>
              <a:t>larger populations can lead to lower standards of living</a:t>
            </a:r>
          </a:p>
          <a:p>
            <a:pPr marL="533400" indent="-533400">
              <a:lnSpc>
                <a:spcPct val="80000"/>
              </a:lnSpc>
              <a:buFontTx/>
              <a:buAutoNum type="arabicPeriod"/>
            </a:pPr>
            <a:r>
              <a:rPr lang="en-US" altLang="en-US" sz="3600" b="1"/>
              <a:t>Government</a:t>
            </a:r>
          </a:p>
          <a:p>
            <a:pPr marL="914400" lvl="1" indent="-457200">
              <a:lnSpc>
                <a:spcPct val="80000"/>
              </a:lnSpc>
              <a:buFontTx/>
              <a:buNone/>
            </a:pPr>
            <a:r>
              <a:rPr lang="en-US" altLang="en-US" sz="2400"/>
              <a:t>a)	</a:t>
            </a:r>
            <a:r>
              <a:rPr lang="en-US" altLang="en-US"/>
              <a:t>tax policies can reduce or expand saving &amp; investment</a:t>
            </a:r>
          </a:p>
          <a:p>
            <a:pPr marL="914400" lvl="1" indent="-457200">
              <a:lnSpc>
                <a:spcPct val="80000"/>
              </a:lnSpc>
              <a:buFontTx/>
              <a:buNone/>
            </a:pPr>
            <a:r>
              <a:rPr lang="en-US" altLang="en-US" sz="2600"/>
              <a:t>b)  government policies can help capital deepening</a:t>
            </a:r>
          </a:p>
          <a:p>
            <a:pPr marL="914400" lvl="1" indent="-457200">
              <a:lnSpc>
                <a:spcPct val="80000"/>
              </a:lnSpc>
              <a:buFontTx/>
              <a:buNone/>
            </a:pPr>
            <a:r>
              <a:rPr lang="en-US" altLang="en-US" sz="2400"/>
              <a:t>	</a:t>
            </a:r>
            <a:r>
              <a:rPr lang="en-US" altLang="en-US"/>
              <a:t>(1)	e. g.—education, infrastructure, and other public goods</a:t>
            </a:r>
          </a:p>
          <a:p>
            <a:pPr marL="533400" indent="-533400">
              <a:lnSpc>
                <a:spcPct val="80000"/>
              </a:lnSpc>
              <a:buFontTx/>
              <a:buAutoNum type="arabicPeriod"/>
            </a:pPr>
            <a:r>
              <a:rPr lang="en-US" altLang="en-US" sz="3600" b="1"/>
              <a:t>Foreign trade</a:t>
            </a:r>
          </a:p>
          <a:p>
            <a:pPr marL="914400" lvl="1" indent="-457200">
              <a:lnSpc>
                <a:spcPct val="80000"/>
              </a:lnSpc>
              <a:buFontTx/>
              <a:buNone/>
            </a:pPr>
            <a:r>
              <a:rPr lang="en-US" altLang="en-US" sz="2400"/>
              <a:t>a)  </a:t>
            </a:r>
            <a:r>
              <a:rPr lang="en-US" altLang="en-US"/>
              <a:t>trade deficits or surpluses</a:t>
            </a:r>
          </a:p>
        </p:txBody>
      </p:sp>
    </p:spTree>
    <p:extLst>
      <p:ext uri="{BB962C8B-B14F-4D97-AF65-F5344CB8AC3E}">
        <p14:creationId xmlns:p14="http://schemas.microsoft.com/office/powerpoint/2010/main" val="1248160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792162"/>
          </a:xfrm>
        </p:spPr>
        <p:txBody>
          <a:bodyPr/>
          <a:lstStyle/>
          <a:p>
            <a:r>
              <a:rPr lang="en-US" altLang="en-US"/>
              <a:t>Technological Progress</a:t>
            </a:r>
          </a:p>
        </p:txBody>
      </p:sp>
      <p:sp>
        <p:nvSpPr>
          <p:cNvPr id="26627" name="Rectangle 3"/>
          <p:cNvSpPr>
            <a:spLocks noGrp="1" noChangeArrowheads="1"/>
          </p:cNvSpPr>
          <p:nvPr>
            <p:ph type="body" idx="1"/>
          </p:nvPr>
        </p:nvSpPr>
        <p:spPr>
          <a:xfrm>
            <a:off x="457200" y="1295400"/>
            <a:ext cx="8229600" cy="4953000"/>
          </a:xfrm>
        </p:spPr>
        <p:txBody>
          <a:bodyPr/>
          <a:lstStyle/>
          <a:p>
            <a:pPr marL="457200" indent="-457200">
              <a:lnSpc>
                <a:spcPct val="80000"/>
              </a:lnSpc>
              <a:buFontTx/>
              <a:buAutoNum type="arabicParenR"/>
            </a:pPr>
            <a:r>
              <a:rPr lang="en-US" altLang="en-US" sz="2800"/>
              <a:t>An increase in efficiency gained by using technology</a:t>
            </a:r>
          </a:p>
          <a:p>
            <a:pPr marL="457200" indent="-457200">
              <a:lnSpc>
                <a:spcPct val="80000"/>
              </a:lnSpc>
              <a:buFontTx/>
              <a:buAutoNum type="arabicParenR"/>
            </a:pPr>
            <a:r>
              <a:rPr lang="en-US" altLang="en-US" sz="2800"/>
              <a:t>Measuring technological progress</a:t>
            </a:r>
          </a:p>
          <a:p>
            <a:pPr marL="838200" lvl="1" indent="-381000">
              <a:lnSpc>
                <a:spcPct val="80000"/>
              </a:lnSpc>
              <a:buFontTx/>
              <a:buNone/>
            </a:pPr>
            <a:r>
              <a:rPr lang="en-US" altLang="en-US" sz="2400"/>
              <a:t>- adds approximately 1% per year to GDP</a:t>
            </a:r>
          </a:p>
          <a:p>
            <a:pPr marL="457200" indent="-457200">
              <a:lnSpc>
                <a:spcPct val="80000"/>
              </a:lnSpc>
              <a:buFontTx/>
              <a:buAutoNum type="arabicParenR"/>
            </a:pPr>
            <a:r>
              <a:rPr lang="en-US" altLang="en-US" sz="2800"/>
              <a:t>Causes of technological progress</a:t>
            </a:r>
          </a:p>
          <a:p>
            <a:pPr marL="838200" lvl="1" indent="-381000">
              <a:lnSpc>
                <a:spcPct val="80000"/>
              </a:lnSpc>
            </a:pPr>
            <a:r>
              <a:rPr lang="en-US" altLang="en-US" sz="2400"/>
              <a:t>scientific research</a:t>
            </a:r>
          </a:p>
          <a:p>
            <a:pPr marL="838200" lvl="1" indent="-381000">
              <a:lnSpc>
                <a:spcPct val="80000"/>
              </a:lnSpc>
            </a:pPr>
            <a:r>
              <a:rPr lang="en-US" altLang="en-US" sz="2400"/>
              <a:t>innovation</a:t>
            </a:r>
          </a:p>
          <a:p>
            <a:pPr marL="838200" lvl="1" indent="-381000">
              <a:lnSpc>
                <a:spcPct val="80000"/>
              </a:lnSpc>
            </a:pPr>
            <a:r>
              <a:rPr lang="en-US" altLang="en-US" sz="2400"/>
              <a:t>scale of the market</a:t>
            </a:r>
          </a:p>
          <a:p>
            <a:pPr marL="1257300" lvl="2" indent="-342900">
              <a:lnSpc>
                <a:spcPct val="80000"/>
              </a:lnSpc>
            </a:pPr>
            <a:r>
              <a:rPr lang="en-US" altLang="en-US" sz="2000"/>
              <a:t>larger markets provide more incentives for innovation</a:t>
            </a:r>
          </a:p>
          <a:p>
            <a:pPr marL="838200" lvl="1" indent="-381000">
              <a:lnSpc>
                <a:spcPct val="80000"/>
              </a:lnSpc>
            </a:pPr>
            <a:r>
              <a:rPr lang="en-US" altLang="en-US" sz="2400"/>
              <a:t>education and experience</a:t>
            </a:r>
          </a:p>
          <a:p>
            <a:pPr marL="838200" lvl="1" indent="-381000">
              <a:lnSpc>
                <a:spcPct val="80000"/>
              </a:lnSpc>
            </a:pPr>
            <a:r>
              <a:rPr lang="en-US" altLang="en-US" sz="2400"/>
              <a:t>natural resource use</a:t>
            </a:r>
          </a:p>
          <a:p>
            <a:pPr marL="1257300" lvl="2" indent="-342900">
              <a:lnSpc>
                <a:spcPct val="80000"/>
              </a:lnSpc>
            </a:pPr>
            <a:r>
              <a:rPr lang="en-US" altLang="en-US" sz="2000"/>
              <a:t>leads to greater efficiency and more creative uses for scarce resources</a:t>
            </a:r>
          </a:p>
        </p:txBody>
      </p:sp>
    </p:spTree>
    <p:extLst>
      <p:ext uri="{BB962C8B-B14F-4D97-AF65-F5344CB8AC3E}">
        <p14:creationId xmlns:p14="http://schemas.microsoft.com/office/powerpoint/2010/main" val="27636858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13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1523</TotalTime>
  <Words>561</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Angles</vt:lpstr>
      <vt:lpstr>13_TP030004031</vt:lpstr>
      <vt:lpstr>1_Default Design</vt:lpstr>
      <vt:lpstr>Wednesday November 5, 2014 Mr. Goblirsch – Economics</vt:lpstr>
      <vt:lpstr>Economic  Growth</vt:lpstr>
      <vt:lpstr>Measuring Economic Growth</vt:lpstr>
      <vt:lpstr>How Do We Get Economic Growth?</vt:lpstr>
      <vt:lpstr>Economic Growth</vt:lpstr>
      <vt:lpstr>Capital Deepening</vt:lpstr>
      <vt:lpstr>Saving &amp; Investment</vt:lpstr>
      <vt:lpstr>Population, Government, &amp; Trade</vt:lpstr>
      <vt:lpstr>Technological Progress</vt:lpstr>
      <vt:lpstr>30 Days:  Outsourcing Quick Write</vt:lpstr>
      <vt:lpstr>Analyzing Real GDP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Introduction 2</dc:title>
  <dc:creator>Clinton Goblirsch</dc:creator>
  <cp:lastModifiedBy>cgoblirsch</cp:lastModifiedBy>
  <cp:revision>40</cp:revision>
  <cp:lastPrinted>2014-11-03T15:05:46Z</cp:lastPrinted>
  <dcterms:created xsi:type="dcterms:W3CDTF">2013-12-03T06:21:41Z</dcterms:created>
  <dcterms:modified xsi:type="dcterms:W3CDTF">2014-11-05T15:01:05Z</dcterms:modified>
</cp:coreProperties>
</file>