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3" r:id="rId6"/>
  </p:sldMasterIdLst>
  <p:notesMasterIdLst>
    <p:notesMasterId r:id="rId17"/>
  </p:notesMasterIdLst>
  <p:sldIdLst>
    <p:sldId id="264" r:id="rId7"/>
    <p:sldId id="261" r:id="rId8"/>
    <p:sldId id="263" r:id="rId9"/>
    <p:sldId id="257" r:id="rId10"/>
    <p:sldId id="258" r:id="rId11"/>
    <p:sldId id="265" r:id="rId12"/>
    <p:sldId id="262" r:id="rId13"/>
    <p:sldId id="259" r:id="rId14"/>
    <p:sldId id="26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30DD3-5DA6-443F-9749-555F18F5A32D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71C95-355F-4988-B9FB-8072A5E7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FCAB35-0975-4928-9892-F7C3EBA0167E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9C1A-43F9-45F9-AF42-CFB22459E4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2FA12-41DE-4FEA-8B3D-2EAB6746B5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0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BAC1D-4547-4B2D-A796-1B5EB01BAC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3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732379-2C73-418A-A291-1B36FFE2D4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3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AA4DC9-1853-4131-8A99-80D912DEFE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2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3F752B-9124-4FA7-A0E3-0FFA4A22A8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0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2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84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4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EA0C0-6C7C-4B27-888E-25DCA379A6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76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6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57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58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049A252A-76A0-456F-9784-2B9E0F129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125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E4AFCBF9-6744-453B-BAEF-39018DC7F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786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11058DB1-0B1A-40F7-8762-16D2C0A22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180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118A5DEE-E4AA-46D6-AA55-6E34B9E30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49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138C4-64AB-485E-8BD0-6040FE160D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89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486D1200-1B2D-4BE6-B15B-606332776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87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575C6ED3-1F57-499D-B501-DAB7207EE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934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9AF8DC2D-5FE8-40D9-811B-2869E0385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600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3B0A246E-EFA5-4056-AAFA-056BCD0D3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60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236EC73B-EFFD-490E-975E-4F598D036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259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F7F863C3-5230-4E67-862A-403082C9C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669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5328BCF3-8220-475D-A932-0E82F77AC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423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4772C4AC-1FD1-42EB-9D94-BE9314652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677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BC46DBB9-D09D-4DC6-BED5-EE91F5334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56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A7C63E91-1BA7-47EC-9D68-54E098F49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1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01F6D-DE20-4161-8A7A-0E71C3D470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80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7F6337CB-0E13-446A-892B-514066DA9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606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CA89E219-95C3-4202-9B00-21D4B7291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737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093444BA-4D78-4850-8A30-BCD28FD0D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801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FD709256-FF5E-4CA4-894E-88B4CE119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185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FBE1F9D5-A3A2-4DC1-B4F0-C6A1500DE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59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D488B146-44E6-4746-85C5-FD8007B83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386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2E236A02-A5E2-45AE-8502-FB91F0E53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430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DF90322B-7FAC-499C-8848-FF89C1266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884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782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59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B938A-E9EE-48AC-928B-562C4A3DE0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25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61517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4276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7972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1271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60833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9136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5109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109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1600200"/>
            <a:ext cx="2174875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5400" cy="5581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283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>
              <a:solidFill>
                <a:srgbClr val="000000"/>
              </a:solidFill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403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6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>
              <a:solidFill>
                <a:srgbClr val="000000"/>
              </a:solidFill>
            </a:endParaRPr>
          </a:p>
        </p:txBody>
      </p:sp>
      <p:graphicFrame>
        <p:nvGraphicFramePr>
          <p:cNvPr id="440326" name="Object 6"/>
          <p:cNvGraphicFramePr>
            <a:graphicFrameLocks noChangeAspect="1"/>
          </p:cNvGraphicFramePr>
          <p:nvPr/>
        </p:nvGraphicFramePr>
        <p:xfrm>
          <a:off x="8216900" y="6261100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3" imgW="2331720" imgH="1490472" progId="Word.Picture.8">
                  <p:embed/>
                </p:oleObj>
              </mc:Choice>
              <mc:Fallback>
                <p:oleObj name="Picture" r:id="rId3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1100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8215313" y="6262688"/>
            <a:ext cx="898525" cy="569912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>
              <a:solidFill>
                <a:srgbClr val="000000"/>
              </a:solidFill>
            </a:endParaRPr>
          </a:p>
        </p:txBody>
      </p:sp>
      <p:sp>
        <p:nvSpPr>
          <p:cNvPr id="440328" name="Text Box 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 Pro</a:t>
            </a:r>
            <a:endParaRPr lang="en-US" altLang="en-US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6286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133A4-DA6B-457B-A96B-1CE353E486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23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27151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543410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01772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3850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1347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884494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923207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771271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82768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93675"/>
            <a:ext cx="2152650" cy="269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3675"/>
            <a:ext cx="6305550" cy="269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0400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D7E66-8C7D-414C-B82A-E9C1BA0033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6AE3-E173-48C1-B760-BBD1EDFEAD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9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AA028-A035-4C0E-B9BD-F32481623D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4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447117-F5AD-436C-B9F9-3DBD7B54C64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2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0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b="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defRPr/>
            </a:pPr>
            <a:fld id="{8F168257-87C9-4FCF-B62D-C5910870F57E}" type="slidenum">
              <a:rPr lang="en-US" altLang="en-US">
                <a:cs typeface="Arial" charset="0"/>
              </a:rPr>
              <a:pPr fontAlgn="base"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  <p:pic>
        <p:nvPicPr>
          <p:cNvPr id="1027" name="Picture 26" descr="c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3038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b="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defRPr/>
            </a:pPr>
            <a:fld id="{9D1E4F2D-D513-4549-AB43-92A4FCBAFA56}" type="slidenum">
              <a:rPr lang="en-US" altLang="en-US">
                <a:cs typeface="Arial" charset="0"/>
              </a:rPr>
              <a:pPr fontAlgn="base"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  <p:pic>
        <p:nvPicPr>
          <p:cNvPr id="3075" name="Picture 26" descr="c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077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90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75" y="687705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3" name="Picture 21" descr="u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60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9144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9300" name="Picture 4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6369050"/>
            <a:ext cx="2270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3675"/>
            <a:ext cx="838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0" y="6373813"/>
            <a:ext cx="121443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Chapter 1</a:t>
            </a:r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1408113" y="6373813"/>
            <a:ext cx="28781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>
            <a:off x="4552950" y="6584950"/>
            <a:ext cx="113665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>
              <a:solidFill>
                <a:srgbClr val="000000"/>
              </a:solidFill>
            </a:endParaRPr>
          </a:p>
        </p:txBody>
      </p:sp>
      <p:sp>
        <p:nvSpPr>
          <p:cNvPr id="439306" name="Line 10"/>
          <p:cNvSpPr>
            <a:spLocks noChangeShapeType="1"/>
          </p:cNvSpPr>
          <p:nvPr/>
        </p:nvSpPr>
        <p:spPr bwMode="auto">
          <a:xfrm>
            <a:off x="1409700" y="6597650"/>
            <a:ext cx="226060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>
              <a:solidFill>
                <a:srgbClr val="000000"/>
              </a:solidFill>
            </a:endParaRPr>
          </a:p>
        </p:txBody>
      </p:sp>
      <p:sp>
        <p:nvSpPr>
          <p:cNvPr id="439307" name="Line 11"/>
          <p:cNvSpPr>
            <a:spLocks noChangeShapeType="1"/>
          </p:cNvSpPr>
          <p:nvPr/>
        </p:nvSpPr>
        <p:spPr bwMode="auto">
          <a:xfrm flipH="1">
            <a:off x="0" y="6604000"/>
            <a:ext cx="120650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000">
              <a:solidFill>
                <a:srgbClr val="000000"/>
              </a:solidFill>
            </a:endParaRP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4543425" y="6373813"/>
            <a:ext cx="914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319868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9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9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9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1" grpId="0" build="p" bldLvl="5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9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930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9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930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9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930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9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93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9302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1E74D2"/>
        </a:buClr>
        <a:buChar char="•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0066CC"/>
        </a:buClr>
        <a:buChar char="–"/>
        <a:defRPr kumimoji="1"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0066CC"/>
        </a:buClr>
        <a:buChar char="•"/>
        <a:defRPr kumimoji="1"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1E74D2"/>
        </a:buClr>
        <a:buChar char="–"/>
        <a:defRPr kumimoji="1"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slide" Target="slide5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2.png"/><Relationship Id="rId11" Type="http://schemas.openxmlformats.org/officeDocument/2006/relationships/hyperlink" Target="Presentation%20Plus!%20EPP:Extras:PPlus!%20EPP%20Help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fscstart%20/epp%20/3%20105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wmf"/><Relationship Id="rId7" Type="http://schemas.openxmlformats.org/officeDocument/2006/relationships/image" Target="../media/image23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0.xml"/><Relationship Id="rId6" Type="http://schemas.openxmlformats.org/officeDocument/2006/relationships/slide" Target="slide8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nassauhilton.com/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EC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Unit 1 EC2</a:t>
            </a:r>
          </a:p>
        </p:txBody>
      </p:sp>
      <p:pic>
        <p:nvPicPr>
          <p:cNvPr id="46084" name="Picture 3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642937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home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2620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9" descr="windows_help">
            <a:hlinkClick r:id="rId9" action="ppaction://progra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6397625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9" name="Picture 10" descr="apple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97625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77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0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Thinking at the Margin</a:t>
            </a:r>
          </a:p>
        </p:txBody>
      </p:sp>
      <p:sp>
        <p:nvSpPr>
          <p:cNvPr id="434181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you decide how much more or less to do, you are </a:t>
            </a:r>
            <a:r>
              <a:rPr lang="en-US" altLang="en-US">
                <a:solidFill>
                  <a:schemeClr val="accent2"/>
                </a:solidFill>
              </a:rPr>
              <a:t>thinking at the margin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grpSp>
        <p:nvGrpSpPr>
          <p:cNvPr id="434192" name="Group 2064"/>
          <p:cNvGrpSpPr>
            <a:grpSpLocks/>
          </p:cNvGrpSpPr>
          <p:nvPr/>
        </p:nvGrpSpPr>
        <p:grpSpPr bwMode="auto">
          <a:xfrm>
            <a:off x="1152525" y="2189163"/>
            <a:ext cx="7037388" cy="3140075"/>
            <a:chOff x="489" y="1387"/>
            <a:chExt cx="4433" cy="1978"/>
          </a:xfrm>
        </p:grpSpPr>
        <p:sp>
          <p:nvSpPr>
            <p:cNvPr id="434182" name="Text Box 2054"/>
            <p:cNvSpPr txBox="1">
              <a:spLocks noChangeArrowheads="1"/>
            </p:cNvSpPr>
            <p:nvPr/>
          </p:nvSpPr>
          <p:spPr bwMode="auto">
            <a:xfrm>
              <a:off x="489" y="1387"/>
              <a:ext cx="1463" cy="1978"/>
            </a:xfrm>
            <a:prstGeom prst="rect">
              <a:avLst/>
            </a:prstGeom>
            <a:solidFill>
              <a:srgbClr val="66A9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Options</a:t>
              </a:r>
            </a:p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1st hour of extra study time</a:t>
              </a:r>
            </a:p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2nd hour of extra study time</a:t>
              </a:r>
            </a:p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3rd hour of extra study time</a:t>
              </a:r>
            </a:p>
          </p:txBody>
        </p:sp>
        <p:sp>
          <p:nvSpPr>
            <p:cNvPr id="434183" name="Text Box 2055"/>
            <p:cNvSpPr txBox="1">
              <a:spLocks noChangeArrowheads="1"/>
            </p:cNvSpPr>
            <p:nvPr/>
          </p:nvSpPr>
          <p:spPr bwMode="auto">
            <a:xfrm>
              <a:off x="1967" y="1387"/>
              <a:ext cx="1463" cy="1978"/>
            </a:xfrm>
            <a:prstGeom prst="rect">
              <a:avLst/>
            </a:prstGeom>
            <a:solidFill>
              <a:srgbClr val="8FB9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Benefit</a:t>
              </a:r>
            </a:p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Grade of C on </a:t>
              </a:r>
              <a:br>
                <a:rPr lang="en-US" altLang="en-US" sz="2000" b="1">
                  <a:solidFill>
                    <a:srgbClr val="000000"/>
                  </a:solidFill>
                </a:rPr>
              </a:br>
              <a:r>
                <a:rPr lang="en-US" altLang="en-US" sz="2000" b="1">
                  <a:solidFill>
                    <a:srgbClr val="000000"/>
                  </a:solidFill>
                </a:rPr>
                <a:t>test</a:t>
              </a:r>
            </a:p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Grade of B on </a:t>
              </a:r>
              <a:br>
                <a:rPr lang="en-US" altLang="en-US" sz="2000" b="1">
                  <a:solidFill>
                    <a:srgbClr val="000000"/>
                  </a:solidFill>
                </a:rPr>
              </a:br>
              <a:r>
                <a:rPr lang="en-US" altLang="en-US" sz="2000" b="1">
                  <a:solidFill>
                    <a:srgbClr val="000000"/>
                  </a:solidFill>
                </a:rPr>
                <a:t>test</a:t>
              </a:r>
            </a:p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Grade of B+ on test</a:t>
              </a:r>
            </a:p>
          </p:txBody>
        </p:sp>
        <p:sp>
          <p:nvSpPr>
            <p:cNvPr id="434184" name="Text Box 2056"/>
            <p:cNvSpPr txBox="1">
              <a:spLocks noChangeArrowheads="1"/>
            </p:cNvSpPr>
            <p:nvPr/>
          </p:nvSpPr>
          <p:spPr bwMode="auto">
            <a:xfrm>
              <a:off x="3445" y="1387"/>
              <a:ext cx="1463" cy="1978"/>
            </a:xfrm>
            <a:prstGeom prst="rect">
              <a:avLst/>
            </a:prstGeom>
            <a:solidFill>
              <a:srgbClr val="CCDF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Opportunity Cost</a:t>
              </a:r>
            </a:p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1 hour of </a:t>
              </a:r>
              <a:br>
                <a:rPr lang="en-US" altLang="en-US" sz="2000" b="1">
                  <a:solidFill>
                    <a:srgbClr val="000000"/>
                  </a:solidFill>
                </a:rPr>
              </a:br>
              <a:r>
                <a:rPr lang="en-US" altLang="en-US" sz="2000" b="1">
                  <a:solidFill>
                    <a:srgbClr val="000000"/>
                  </a:solidFill>
                </a:rPr>
                <a:t>sleep</a:t>
              </a:r>
            </a:p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2 hours of</a:t>
              </a:r>
              <a:br>
                <a:rPr lang="en-US" altLang="en-US" sz="2000" b="1">
                  <a:solidFill>
                    <a:srgbClr val="000000"/>
                  </a:solidFill>
                </a:rPr>
              </a:br>
              <a:r>
                <a:rPr lang="en-US" altLang="en-US" sz="2000" b="1">
                  <a:solidFill>
                    <a:srgbClr val="000000"/>
                  </a:solidFill>
                </a:rPr>
                <a:t>sleep</a:t>
              </a:r>
            </a:p>
            <a:p>
              <a:pPr algn="ctr" eaLnBrk="0" fontAlgn="base" hangingPunct="0">
                <a:spcBef>
                  <a:spcPct val="10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000000"/>
                  </a:solidFill>
                </a:rPr>
                <a:t>3 hours of </a:t>
              </a:r>
              <a:br>
                <a:rPr lang="en-US" altLang="en-US" sz="2000" b="1">
                  <a:solidFill>
                    <a:srgbClr val="000000"/>
                  </a:solidFill>
                </a:rPr>
              </a:br>
              <a:r>
                <a:rPr lang="en-US" altLang="en-US" sz="2000" b="1">
                  <a:solidFill>
                    <a:srgbClr val="000000"/>
                  </a:solidFill>
                </a:rPr>
                <a:t>sleep</a:t>
              </a:r>
            </a:p>
          </p:txBody>
        </p:sp>
        <p:sp>
          <p:nvSpPr>
            <p:cNvPr id="434185" name="Line 2057"/>
            <p:cNvSpPr>
              <a:spLocks noChangeShapeType="1"/>
            </p:cNvSpPr>
            <p:nvPr/>
          </p:nvSpPr>
          <p:spPr bwMode="auto">
            <a:xfrm>
              <a:off x="490" y="1689"/>
              <a:ext cx="4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en-US" sz="3000">
                <a:solidFill>
                  <a:srgbClr val="000000"/>
                </a:solidFill>
              </a:endParaRPr>
            </a:p>
          </p:txBody>
        </p:sp>
      </p:grpSp>
      <p:pic>
        <p:nvPicPr>
          <p:cNvPr id="434186" name="Picture 205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4187" name="Picture 205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4188" name="Picture 206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6270625"/>
            <a:ext cx="430212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9" name="Picture 206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90" name="Picture 206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91" name="Picture 20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784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Tuesday August 19,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Describe why every decision involves trade-offs and explain the concept of opportunity cost.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</a:t>
            </a:r>
            <a:r>
              <a:rPr lang="en-US" sz="2000" dirty="0" smtClean="0"/>
              <a:t>Opportunity Cost Cartoon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INSTRUCTION: Opportunity Cost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ACTIVITY: Going Out to Dinner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INDEPENDENT PRACTICE: </a:t>
            </a:r>
            <a:r>
              <a:rPr lang="en-US" sz="2000" dirty="0" err="1" smtClean="0"/>
              <a:t>Ch</a:t>
            </a:r>
            <a:r>
              <a:rPr lang="en-US" sz="2000" dirty="0" smtClean="0"/>
              <a:t> 1-2 Workbook P. </a:t>
            </a:r>
            <a:r>
              <a:rPr lang="en-US" sz="2000" dirty="0" smtClean="0"/>
              <a:t>18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***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HW: Class Syllabus Signature DUE TOMORROW 8/20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Opportunity Cost Cartoon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</a:t>
            </a:r>
            <a:r>
              <a:rPr lang="en-US" sz="1050" dirty="0" smtClean="0">
                <a:solidFill>
                  <a:srgbClr val="000000"/>
                </a:solidFill>
              </a:rPr>
              <a:t>Follow the directions below</a:t>
            </a:r>
            <a:r>
              <a:rPr lang="en-US" sz="1050" dirty="0" smtClean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prstClr val="black"/>
                </a:solidFill>
              </a:rPr>
              <a:t>	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***</a:t>
            </a:r>
            <a:r>
              <a:rPr lang="en-US" sz="2400" dirty="0" smtClean="0"/>
              <a:t>5 minutes</a:t>
            </a:r>
            <a:r>
              <a:rPr lang="en-US" sz="2400" dirty="0" smtClean="0"/>
              <a:t>***</a:t>
            </a: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Yesterday we talked about scarcity and</a:t>
            </a: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having to make economic choices.  </a:t>
            </a:r>
            <a:endParaRPr lang="en-US" sz="2400" dirty="0"/>
          </a:p>
          <a:p>
            <a:pPr>
              <a:spcBef>
                <a:spcPct val="0"/>
              </a:spcBef>
              <a:defRPr/>
            </a:pPr>
            <a:r>
              <a:rPr lang="en-US" sz="2400" dirty="0" smtClean="0"/>
              <a:t>What choice did this girl make?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smtClean="0"/>
              <a:t>What did she give up by making that</a:t>
            </a: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	choice?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6553200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fld id="{B17D18A3-0E10-4245-AA2A-1AF8BBEE939A}" type="slidenum">
              <a:rPr lang="en-US" altLang="en-US" smtClean="0">
                <a:solidFill>
                  <a:srgbClr val="FFFFFF"/>
                </a:solidFill>
                <a:latin typeface="Franklin Gothic Book" pitchFamily="34" charset="0"/>
                <a:cs typeface="Arial" charset="0"/>
              </a:rPr>
              <a:pPr fontAlgn="base"/>
              <a:t>3</a:t>
            </a:fld>
            <a:endParaRPr lang="en-US" altLang="en-US" smtClean="0">
              <a:solidFill>
                <a:srgbClr val="FFFFFF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3-4</a:t>
            </a:r>
          </a:p>
        </p:txBody>
      </p:sp>
      <p:pic>
        <p:nvPicPr>
          <p:cNvPr id="45060" name="Picture 58" descr="S3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8" name="Text Box 68"/>
          <p:cNvSpPr txBox="1">
            <a:spLocks noChangeArrowheads="1"/>
          </p:cNvSpPr>
          <p:nvPr/>
        </p:nvSpPr>
        <p:spPr bwMode="auto">
          <a:xfrm>
            <a:off x="1484313" y="433388"/>
            <a:ext cx="25495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FFCC00"/>
                </a:solidFill>
                <a:cs typeface="Arial" charset="0"/>
              </a:rPr>
              <a:t>Introduction</a:t>
            </a:r>
            <a:endParaRPr lang="en-US" altLang="en-US" sz="3200">
              <a:solidFill>
                <a:srgbClr val="E5E000"/>
              </a:solidFill>
              <a:cs typeface="Arial" charset="0"/>
            </a:endParaRPr>
          </a:p>
        </p:txBody>
      </p:sp>
      <p:sp>
        <p:nvSpPr>
          <p:cNvPr id="71749" name="Text Box 69"/>
          <p:cNvSpPr txBox="1">
            <a:spLocks noChangeArrowheads="1"/>
          </p:cNvSpPr>
          <p:nvPr/>
        </p:nvSpPr>
        <p:spPr bwMode="auto">
          <a:xfrm>
            <a:off x="1484313" y="1003300"/>
            <a:ext cx="74310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cs typeface="Arial" charset="0"/>
              </a:rPr>
              <a:t>Economics is about choices. </a:t>
            </a:r>
            <a:r>
              <a:rPr lang="en-US" altLang="en-US" b="1">
                <a:solidFill>
                  <a:srgbClr val="FFFF99"/>
                </a:solidFill>
                <a:cs typeface="Arial" charset="0"/>
                <a:sym typeface="Wingdings" pitchFamily="2" charset="2"/>
              </a:rPr>
              <a:t></a:t>
            </a:r>
            <a:endParaRPr lang="en-US" altLang="en-US" sz="2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51" name="Text Box 71"/>
          <p:cNvSpPr txBox="1">
            <a:spLocks noChangeArrowheads="1"/>
          </p:cNvSpPr>
          <p:nvPr/>
        </p:nvSpPr>
        <p:spPr bwMode="auto">
          <a:xfrm>
            <a:off x="1484313" y="1752600"/>
            <a:ext cx="743108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cs typeface="Arial" charset="0"/>
              </a:rPr>
              <a:t>Because resources are scarce, consumers need to make wise choices.</a:t>
            </a:r>
            <a:r>
              <a:rPr lang="en-US" altLang="en-US" sz="2800" i="1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b="1">
                <a:solidFill>
                  <a:srgbClr val="FFFF99"/>
                </a:solidFill>
                <a:cs typeface="Arial" charset="0"/>
                <a:sym typeface="Wingdings" pitchFamily="2" charset="2"/>
              </a:rPr>
              <a:t></a:t>
            </a:r>
          </a:p>
        </p:txBody>
      </p:sp>
      <p:sp>
        <p:nvSpPr>
          <p:cNvPr id="71752" name="Text Box 72"/>
          <p:cNvSpPr txBox="1">
            <a:spLocks noChangeArrowheads="1"/>
          </p:cNvSpPr>
          <p:nvPr/>
        </p:nvSpPr>
        <p:spPr bwMode="auto">
          <a:xfrm>
            <a:off x="1484313" y="2895600"/>
            <a:ext cx="7431087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cs typeface="Arial" charset="0"/>
              </a:rPr>
              <a:t>To become a good decision maker, you need to know how to identify the problem and then analyze your alternatives. </a:t>
            </a:r>
            <a:r>
              <a:rPr lang="en-US" altLang="en-US" b="1">
                <a:solidFill>
                  <a:srgbClr val="FFFF99"/>
                </a:solidFill>
                <a:cs typeface="Arial" charset="0"/>
                <a:sym typeface="Wingdings" pitchFamily="2" charset="2"/>
              </a:rPr>
              <a:t></a:t>
            </a:r>
          </a:p>
        </p:txBody>
      </p:sp>
      <p:sp>
        <p:nvSpPr>
          <p:cNvPr id="71754" name="Text Box 74"/>
          <p:cNvSpPr txBox="1">
            <a:spLocks noChangeArrowheads="1"/>
          </p:cNvSpPr>
          <p:nvPr/>
        </p:nvSpPr>
        <p:spPr bwMode="auto">
          <a:xfrm>
            <a:off x="1484313" y="4394200"/>
            <a:ext cx="7431087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cs typeface="Arial" charset="0"/>
              </a:rPr>
              <a:t>Finally, you have to make your choice in a way that carefully considers the costs and benefits of each possibility.</a:t>
            </a:r>
          </a:p>
        </p:txBody>
      </p:sp>
    </p:spTree>
    <p:extLst>
      <p:ext uri="{BB962C8B-B14F-4D97-AF65-F5344CB8AC3E}">
        <p14:creationId xmlns:p14="http://schemas.microsoft.com/office/powerpoint/2010/main" val="38361573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7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8" grpId="0" autoUpdateAnimBg="0"/>
      <p:bldP spid="71749" grpId="0" autoUpdateAnimBg="0"/>
      <p:bldP spid="71751" grpId="0" autoUpdateAnimBg="0"/>
      <p:bldP spid="71752" grpId="0" autoUpdateAnimBg="0"/>
      <p:bldP spid="7175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228600" y="228600"/>
            <a:ext cx="4267200" cy="28956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 u="sng" dirty="0"/>
              <a:t>TINSTAAFL</a:t>
            </a:r>
          </a:p>
          <a:p>
            <a:pPr marL="0" indent="0" algn="ctr">
              <a:buFontTx/>
              <a:buNone/>
            </a:pPr>
            <a:endParaRPr lang="en-US" altLang="en-US" sz="1400" dirty="0"/>
          </a:p>
          <a:p>
            <a:pPr marL="0" indent="0" algn="ctr">
              <a:buFontTx/>
              <a:buNone/>
            </a:pPr>
            <a:r>
              <a:rPr lang="en-US" altLang="en-US" dirty="0"/>
              <a:t>“There is no such thing as a free lunch”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809" y="3962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Structured Academic Discussion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TINSTAAFL stands for ____________ and it means __________.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724400" y="228600"/>
            <a:ext cx="4267200" cy="28956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 u="sng" dirty="0"/>
              <a:t>TINSTAAFL</a:t>
            </a:r>
          </a:p>
          <a:p>
            <a:pPr marL="0" indent="0" algn="ctr">
              <a:buFontTx/>
              <a:buNone/>
            </a:pPr>
            <a:endParaRPr lang="en-US" altLang="en-US" sz="1400" dirty="0"/>
          </a:p>
          <a:p>
            <a:pPr marL="0" indent="0" algn="ctr">
              <a:buFontTx/>
              <a:buNone/>
            </a:pPr>
            <a:r>
              <a:rPr lang="en-US" altLang="en-US" dirty="0" smtClean="0"/>
              <a:t>Means everything has a cost somewhere along the line to somebody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11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066800"/>
          </a:xfrm>
        </p:spPr>
        <p:txBody>
          <a:bodyPr/>
          <a:lstStyle/>
          <a:p>
            <a:r>
              <a:rPr lang="en-US" altLang="en-US" sz="3600" b="1"/>
              <a:t>Opportunity Costs:</a:t>
            </a:r>
            <a:r>
              <a:rPr lang="en-US" altLang="en-US" sz="3600"/>
              <a:t>  </a:t>
            </a:r>
            <a:r>
              <a:rPr lang="en-US" altLang="en-US" sz="3200"/>
              <a:t>The next best alternative use of time, money, or resources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11430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800"/>
              <a:t>When you make a trade-off (Choice) you must give some-thing up.  In economics we call that an opportunity cost.</a:t>
            </a:r>
          </a:p>
        </p:txBody>
      </p:sp>
      <p:pic>
        <p:nvPicPr>
          <p:cNvPr id="16389" name="Picture 5" descr="automobile_rec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362200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098925" y="3244850"/>
            <a:ext cx="90805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</a:rPr>
              <a:t>OR</a:t>
            </a:r>
          </a:p>
        </p:txBody>
      </p:sp>
      <p:pic>
        <p:nvPicPr>
          <p:cNvPr id="16392" name="Picture 8" descr="toshiba_tecra8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22860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ibernia%2520College%2520Graduation%25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497138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bahamas vacation packages from the british colonial hilton, nassa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1590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191000" y="5257800"/>
            <a:ext cx="90805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9586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 autoUpdateAnimBg="0"/>
      <p:bldP spid="16390" grpId="0" animBg="1" autoUpdateAnimBg="0"/>
      <p:bldP spid="1639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80" name="Picture 4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381" name="Picture 4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382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390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Decision-Making Grid</a:t>
            </a:r>
          </a:p>
        </p:txBody>
      </p:sp>
      <p:sp>
        <p:nvSpPr>
          <p:cNvPr id="398391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768350"/>
          </a:xfrm>
        </p:spPr>
        <p:txBody>
          <a:bodyPr/>
          <a:lstStyle/>
          <a:p>
            <a:r>
              <a:rPr lang="en-US" altLang="en-US"/>
              <a:t>Economists encourage us to consider the benefits and costs of our decisions.</a:t>
            </a:r>
          </a:p>
        </p:txBody>
      </p:sp>
      <p:grpSp>
        <p:nvGrpSpPr>
          <p:cNvPr id="398402" name="Group 66"/>
          <p:cNvGrpSpPr>
            <a:grpSpLocks/>
          </p:cNvGrpSpPr>
          <p:nvPr/>
        </p:nvGrpSpPr>
        <p:grpSpPr bwMode="auto">
          <a:xfrm>
            <a:off x="757238" y="2043113"/>
            <a:ext cx="7916862" cy="3840162"/>
            <a:chOff x="477" y="1287"/>
            <a:chExt cx="4987" cy="2419"/>
          </a:xfrm>
        </p:grpSpPr>
        <p:sp>
          <p:nvSpPr>
            <p:cNvPr id="398400" name="Rectangle 64"/>
            <p:cNvSpPr>
              <a:spLocks noChangeArrowheads="1"/>
            </p:cNvSpPr>
            <p:nvPr/>
          </p:nvSpPr>
          <p:spPr bwMode="auto">
            <a:xfrm>
              <a:off x="1636" y="1975"/>
              <a:ext cx="3828" cy="1731"/>
            </a:xfrm>
            <a:prstGeom prst="rect">
              <a:avLst/>
            </a:prstGeom>
            <a:solidFill>
              <a:srgbClr val="CCDF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en-US" sz="3000">
                <a:solidFill>
                  <a:srgbClr val="000000"/>
                </a:solidFill>
              </a:endParaRPr>
            </a:p>
          </p:txBody>
        </p:sp>
        <p:sp>
          <p:nvSpPr>
            <p:cNvPr id="398399" name="Rectangle 63"/>
            <p:cNvSpPr>
              <a:spLocks noChangeArrowheads="1"/>
            </p:cNvSpPr>
            <p:nvPr/>
          </p:nvSpPr>
          <p:spPr bwMode="auto">
            <a:xfrm>
              <a:off x="1636" y="1502"/>
              <a:ext cx="3828" cy="473"/>
            </a:xfrm>
            <a:prstGeom prst="rect">
              <a:avLst/>
            </a:prstGeom>
            <a:solidFill>
              <a:srgbClr val="8FB9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en-US" sz="3000">
                <a:solidFill>
                  <a:srgbClr val="000000"/>
                </a:solidFill>
              </a:endParaRPr>
            </a:p>
          </p:txBody>
        </p:sp>
        <p:sp>
          <p:nvSpPr>
            <p:cNvPr id="398398" name="Rectangle 62"/>
            <p:cNvSpPr>
              <a:spLocks noChangeArrowheads="1"/>
            </p:cNvSpPr>
            <p:nvPr/>
          </p:nvSpPr>
          <p:spPr bwMode="auto">
            <a:xfrm>
              <a:off x="477" y="1477"/>
              <a:ext cx="1159" cy="2229"/>
            </a:xfrm>
            <a:prstGeom prst="rect">
              <a:avLst/>
            </a:prstGeom>
            <a:solidFill>
              <a:srgbClr val="8FB9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en-US" sz="3000">
                <a:solidFill>
                  <a:srgbClr val="000000"/>
                </a:solidFill>
              </a:endParaRPr>
            </a:p>
          </p:txBody>
        </p:sp>
        <p:sp>
          <p:nvSpPr>
            <p:cNvPr id="398396" name="Rectangle 60"/>
            <p:cNvSpPr>
              <a:spLocks noChangeArrowheads="1"/>
            </p:cNvSpPr>
            <p:nvPr/>
          </p:nvSpPr>
          <p:spPr bwMode="auto">
            <a:xfrm>
              <a:off x="477" y="1287"/>
              <a:ext cx="4987" cy="215"/>
            </a:xfrm>
            <a:prstGeom prst="rect">
              <a:avLst/>
            </a:prstGeom>
            <a:solidFill>
              <a:srgbClr val="007D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en-US" sz="3000">
                <a:solidFill>
                  <a:srgbClr val="000000"/>
                </a:solidFill>
              </a:endParaRPr>
            </a:p>
          </p:txBody>
        </p:sp>
        <p:sp>
          <p:nvSpPr>
            <p:cNvPr id="398352" name="Text Box 16"/>
            <p:cNvSpPr txBox="1">
              <a:spLocks noChangeArrowheads="1"/>
            </p:cNvSpPr>
            <p:nvPr/>
          </p:nvSpPr>
          <p:spPr bwMode="auto">
            <a:xfrm>
              <a:off x="544" y="2088"/>
              <a:ext cx="91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Benefits</a:t>
              </a:r>
              <a:endParaRPr lang="en-US" altLang="en-US" sz="3400">
                <a:solidFill>
                  <a:srgbClr val="000000"/>
                </a:solidFill>
              </a:endParaRPr>
            </a:p>
          </p:txBody>
        </p:sp>
        <p:sp>
          <p:nvSpPr>
            <p:cNvPr id="398357" name="Text Box 21"/>
            <p:cNvSpPr txBox="1">
              <a:spLocks noChangeArrowheads="1"/>
            </p:cNvSpPr>
            <p:nvPr/>
          </p:nvSpPr>
          <p:spPr bwMode="auto">
            <a:xfrm>
              <a:off x="1747" y="2088"/>
              <a:ext cx="1795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115888" indent="-11588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Enjoy more sleep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Have more energy during the day</a:t>
              </a:r>
            </a:p>
          </p:txBody>
        </p:sp>
        <p:sp>
          <p:nvSpPr>
            <p:cNvPr id="398358" name="Text Box 22"/>
            <p:cNvSpPr txBox="1">
              <a:spLocks noChangeArrowheads="1"/>
            </p:cNvSpPr>
            <p:nvPr/>
          </p:nvSpPr>
          <p:spPr bwMode="auto">
            <a:xfrm>
              <a:off x="3656" y="2088"/>
              <a:ext cx="1709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115888" indent="-11588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Better grade on test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Teacher and parental approval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Personal satisfaction</a:t>
              </a:r>
            </a:p>
          </p:txBody>
        </p:sp>
        <p:sp>
          <p:nvSpPr>
            <p:cNvPr id="398354" name="Text Box 18"/>
            <p:cNvSpPr txBox="1">
              <a:spLocks noChangeArrowheads="1"/>
            </p:cNvSpPr>
            <p:nvPr/>
          </p:nvSpPr>
          <p:spPr bwMode="auto">
            <a:xfrm>
              <a:off x="544" y="2664"/>
              <a:ext cx="91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Decision</a:t>
              </a:r>
              <a:endParaRPr lang="en-US" altLang="en-US" sz="3400">
                <a:solidFill>
                  <a:srgbClr val="000000"/>
                </a:solidFill>
              </a:endParaRPr>
            </a:p>
          </p:txBody>
        </p:sp>
        <p:sp>
          <p:nvSpPr>
            <p:cNvPr id="398359" name="Text Box 23"/>
            <p:cNvSpPr txBox="1">
              <a:spLocks noChangeArrowheads="1"/>
            </p:cNvSpPr>
            <p:nvPr/>
          </p:nvSpPr>
          <p:spPr bwMode="auto">
            <a:xfrm>
              <a:off x="1747" y="2664"/>
              <a:ext cx="163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115888" indent="-11588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Sleep late</a:t>
              </a:r>
            </a:p>
          </p:txBody>
        </p:sp>
        <p:sp>
          <p:nvSpPr>
            <p:cNvPr id="398360" name="Text Box 24"/>
            <p:cNvSpPr txBox="1">
              <a:spLocks noChangeArrowheads="1"/>
            </p:cNvSpPr>
            <p:nvPr/>
          </p:nvSpPr>
          <p:spPr bwMode="auto">
            <a:xfrm>
              <a:off x="3656" y="2664"/>
              <a:ext cx="17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115888" indent="-11588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Wake up early to study for test</a:t>
              </a:r>
            </a:p>
          </p:txBody>
        </p:sp>
        <p:sp>
          <p:nvSpPr>
            <p:cNvPr id="398355" name="Text Box 19"/>
            <p:cNvSpPr txBox="1">
              <a:spLocks noChangeArrowheads="1"/>
            </p:cNvSpPr>
            <p:nvPr/>
          </p:nvSpPr>
          <p:spPr bwMode="auto">
            <a:xfrm>
              <a:off x="544" y="2971"/>
              <a:ext cx="91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Opportunity cost</a:t>
              </a:r>
              <a:endParaRPr lang="en-US" altLang="en-US" sz="3400">
                <a:solidFill>
                  <a:srgbClr val="000000"/>
                </a:solidFill>
              </a:endParaRPr>
            </a:p>
          </p:txBody>
        </p:sp>
        <p:sp>
          <p:nvSpPr>
            <p:cNvPr id="398361" name="Text Box 25"/>
            <p:cNvSpPr txBox="1">
              <a:spLocks noChangeArrowheads="1"/>
            </p:cNvSpPr>
            <p:nvPr/>
          </p:nvSpPr>
          <p:spPr bwMode="auto">
            <a:xfrm>
              <a:off x="1747" y="2971"/>
              <a:ext cx="163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115888" indent="-11588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Extra study time</a:t>
              </a:r>
            </a:p>
          </p:txBody>
        </p:sp>
        <p:sp>
          <p:nvSpPr>
            <p:cNvPr id="398362" name="Text Box 26"/>
            <p:cNvSpPr txBox="1">
              <a:spLocks noChangeArrowheads="1"/>
            </p:cNvSpPr>
            <p:nvPr/>
          </p:nvSpPr>
          <p:spPr bwMode="auto">
            <a:xfrm>
              <a:off x="3656" y="2971"/>
              <a:ext cx="17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115888" indent="-11588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Extra sleep time</a:t>
              </a:r>
            </a:p>
          </p:txBody>
        </p:sp>
        <p:sp>
          <p:nvSpPr>
            <p:cNvPr id="398356" name="Text Box 20"/>
            <p:cNvSpPr txBox="1">
              <a:spLocks noChangeArrowheads="1"/>
            </p:cNvSpPr>
            <p:nvPr/>
          </p:nvSpPr>
          <p:spPr bwMode="auto">
            <a:xfrm>
              <a:off x="544" y="3192"/>
              <a:ext cx="91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Benefits forgone</a:t>
              </a:r>
              <a:endParaRPr lang="en-US" altLang="en-US" sz="3400">
                <a:solidFill>
                  <a:srgbClr val="000000"/>
                </a:solidFill>
              </a:endParaRPr>
            </a:p>
          </p:txBody>
        </p:sp>
        <p:sp>
          <p:nvSpPr>
            <p:cNvPr id="398363" name="Text Box 27"/>
            <p:cNvSpPr txBox="1">
              <a:spLocks noChangeArrowheads="1"/>
            </p:cNvSpPr>
            <p:nvPr/>
          </p:nvSpPr>
          <p:spPr bwMode="auto">
            <a:xfrm>
              <a:off x="1747" y="3192"/>
              <a:ext cx="1637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115888" indent="-11588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Better grade on test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Teacher and parental approval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Personal satisfaction</a:t>
              </a:r>
            </a:p>
          </p:txBody>
        </p:sp>
        <p:sp>
          <p:nvSpPr>
            <p:cNvPr id="398364" name="Text Box 28"/>
            <p:cNvSpPr txBox="1">
              <a:spLocks noChangeArrowheads="1"/>
            </p:cNvSpPr>
            <p:nvPr/>
          </p:nvSpPr>
          <p:spPr bwMode="auto">
            <a:xfrm>
              <a:off x="3656" y="3192"/>
              <a:ext cx="1784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115888" indent="-11588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Enjoy more sleep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en-US" altLang="en-US" sz="1400">
                  <a:solidFill>
                    <a:srgbClr val="000000"/>
                  </a:solidFill>
                  <a:latin typeface="Arial" charset="0"/>
                </a:rPr>
                <a:t>Have more energy during the day</a:t>
              </a:r>
            </a:p>
          </p:txBody>
        </p:sp>
        <p:sp>
          <p:nvSpPr>
            <p:cNvPr id="398387" name="Text Box 51"/>
            <p:cNvSpPr txBox="1">
              <a:spLocks noChangeArrowheads="1"/>
            </p:cNvSpPr>
            <p:nvPr/>
          </p:nvSpPr>
          <p:spPr bwMode="auto">
            <a:xfrm>
              <a:off x="1636" y="1816"/>
              <a:ext cx="199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Sleep late</a:t>
              </a:r>
              <a:endParaRPr lang="en-US" altLang="en-US" sz="3400">
                <a:solidFill>
                  <a:srgbClr val="000000"/>
                </a:solidFill>
              </a:endParaRPr>
            </a:p>
          </p:txBody>
        </p:sp>
        <p:sp>
          <p:nvSpPr>
            <p:cNvPr id="398388" name="Text Box 52"/>
            <p:cNvSpPr txBox="1">
              <a:spLocks noChangeArrowheads="1"/>
            </p:cNvSpPr>
            <p:nvPr/>
          </p:nvSpPr>
          <p:spPr bwMode="auto">
            <a:xfrm>
              <a:off x="3628" y="1816"/>
              <a:ext cx="183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Wake up early to study</a:t>
              </a:r>
              <a:endParaRPr lang="en-US" altLang="en-US" sz="3400">
                <a:solidFill>
                  <a:srgbClr val="000000"/>
                </a:solidFill>
              </a:endParaRPr>
            </a:p>
          </p:txBody>
        </p:sp>
        <p:sp>
          <p:nvSpPr>
            <p:cNvPr id="398389" name="Text Box 53"/>
            <p:cNvSpPr txBox="1">
              <a:spLocks noChangeArrowheads="1"/>
            </p:cNvSpPr>
            <p:nvPr/>
          </p:nvSpPr>
          <p:spPr bwMode="auto">
            <a:xfrm>
              <a:off x="1636" y="1552"/>
              <a:ext cx="38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Alternatives</a:t>
              </a:r>
              <a:endParaRPr lang="en-US" altLang="en-US" sz="3400">
                <a:solidFill>
                  <a:srgbClr val="000000"/>
                </a:solidFill>
              </a:endParaRPr>
            </a:p>
          </p:txBody>
        </p:sp>
        <p:sp>
          <p:nvSpPr>
            <p:cNvPr id="398392" name="Text Box 56"/>
            <p:cNvSpPr txBox="1">
              <a:spLocks noChangeArrowheads="1"/>
            </p:cNvSpPr>
            <p:nvPr/>
          </p:nvSpPr>
          <p:spPr bwMode="auto">
            <a:xfrm>
              <a:off x="477" y="1287"/>
              <a:ext cx="49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</a:rPr>
                <a:t>Karen’s Decision-making Grid</a:t>
              </a:r>
              <a:endParaRPr lang="en-US" altLang="en-US" sz="4200">
                <a:solidFill>
                  <a:srgbClr val="FFFFFF"/>
                </a:solidFill>
              </a:endParaRPr>
            </a:p>
          </p:txBody>
        </p:sp>
        <p:sp>
          <p:nvSpPr>
            <p:cNvPr id="398394" name="Line 58"/>
            <p:cNvSpPr>
              <a:spLocks noChangeShapeType="1"/>
            </p:cNvSpPr>
            <p:nvPr/>
          </p:nvSpPr>
          <p:spPr bwMode="auto">
            <a:xfrm>
              <a:off x="1636" y="1722"/>
              <a:ext cx="3828" cy="0"/>
            </a:xfrm>
            <a:prstGeom prst="line">
              <a:avLst/>
            </a:prstGeom>
            <a:noFill/>
            <a:ln w="28575">
              <a:solidFill>
                <a:srgbClr val="007DD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en-US" sz="3000">
                <a:solidFill>
                  <a:srgbClr val="000000"/>
                </a:solidFill>
              </a:endParaRPr>
            </a:p>
          </p:txBody>
        </p:sp>
        <p:sp>
          <p:nvSpPr>
            <p:cNvPr id="398395" name="Line 59"/>
            <p:cNvSpPr>
              <a:spLocks noChangeShapeType="1"/>
            </p:cNvSpPr>
            <p:nvPr/>
          </p:nvSpPr>
          <p:spPr bwMode="auto">
            <a:xfrm>
              <a:off x="1636" y="1975"/>
              <a:ext cx="3828" cy="0"/>
            </a:xfrm>
            <a:prstGeom prst="line">
              <a:avLst/>
            </a:prstGeom>
            <a:noFill/>
            <a:ln w="28575">
              <a:solidFill>
                <a:srgbClr val="007DD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en-US" sz="3000">
                <a:solidFill>
                  <a:srgbClr val="000000"/>
                </a:solidFill>
              </a:endParaRPr>
            </a:p>
          </p:txBody>
        </p:sp>
        <p:sp>
          <p:nvSpPr>
            <p:cNvPr id="398397" name="Line 61"/>
            <p:cNvSpPr>
              <a:spLocks noChangeShapeType="1"/>
            </p:cNvSpPr>
            <p:nvPr/>
          </p:nvSpPr>
          <p:spPr bwMode="auto">
            <a:xfrm>
              <a:off x="477" y="3706"/>
              <a:ext cx="4987" cy="0"/>
            </a:xfrm>
            <a:prstGeom prst="line">
              <a:avLst/>
            </a:prstGeom>
            <a:noFill/>
            <a:ln w="28575">
              <a:solidFill>
                <a:srgbClr val="007DD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kumimoji="1" lang="en-US" sz="3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921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5299" name="Content Placeholder 4"/>
          <p:cNvSpPr>
            <a:spLocks noGrp="1"/>
          </p:cNvSpPr>
          <p:nvPr>
            <p:ph idx="1"/>
          </p:nvPr>
        </p:nvSpPr>
        <p:spPr bwMode="auto">
          <a:xfrm>
            <a:off x="1447800" y="381000"/>
            <a:ext cx="7391400" cy="589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altLang="en-US" sz="3600" b="1" smtClean="0"/>
              <a:t>Opportunity Cost Activity</a:t>
            </a:r>
          </a:p>
          <a:p>
            <a:pPr marL="0" indent="0">
              <a:buFontTx/>
              <a:buNone/>
            </a:pPr>
            <a:r>
              <a:rPr lang="en-US" altLang="en-US" sz="2400" b="1" u="sng" smtClean="0"/>
              <a:t>DIRECTIONS</a:t>
            </a:r>
            <a:r>
              <a:rPr lang="en-US" altLang="en-US" sz="2400" smtClean="0"/>
              <a:t>: In your notebook, create a chart like 	the one below.  In each box, write down what 	you would order from each restaurant.</a:t>
            </a:r>
          </a:p>
        </p:txBody>
      </p:sp>
      <p:sp>
        <p:nvSpPr>
          <p:cNvPr id="5530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fld id="{B2938693-27E0-4E2B-823E-5D026CECAE53}" type="slidenum">
              <a:rPr lang="en-US" altLang="en-US" smtClean="0">
                <a:solidFill>
                  <a:srgbClr val="FFFFFF"/>
                </a:solidFill>
                <a:latin typeface="Franklin Gothic Book" pitchFamily="34" charset="0"/>
              </a:rPr>
              <a:pPr fontAlgn="base"/>
              <a:t>7</a:t>
            </a:fld>
            <a:endParaRPr lang="en-US" altLang="en-US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2362200"/>
          <a:ext cx="6858000" cy="378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/>
                <a:gridCol w="3429000"/>
              </a:tblGrid>
              <a:tr h="189468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Togo’s</a:t>
                      </a:r>
                      <a:endParaRPr lang="en-US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Outback</a:t>
                      </a:r>
                      <a:endParaRPr lang="en-US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1894682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Chili’s</a:t>
                      </a:r>
                      <a:endParaRPr lang="en-US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Red Robin</a:t>
                      </a:r>
                      <a:endParaRPr lang="en-US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3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/>
              <a:t>Thinking at the Margin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12954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800"/>
              <a:t>Choices don’t have to be black and white.  When we talk about the margin or how much of our time, money, or resources we use.</a:t>
            </a:r>
          </a:p>
        </p:txBody>
      </p:sp>
      <p:pic>
        <p:nvPicPr>
          <p:cNvPr id="17413" name="Picture 5" descr="camping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desk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057400" cy="2057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nissan_sentra(8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3241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ibernia%2520College%2520Graduation%252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497138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946525" y="2940050"/>
            <a:ext cx="60325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</a:rPr>
              <a:t>&amp;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886200" y="5105400"/>
            <a:ext cx="60325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7688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 autoUpdateAnimBg="0"/>
      <p:bldP spid="17419" grpId="0" animBg="1" autoUpdateAnimBg="0"/>
      <p:bldP spid="174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Thinking at the Margin/Marginal Cost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Deciding how much more or less to do</a:t>
            </a:r>
          </a:p>
          <a:p>
            <a:endParaRPr lang="en-US" altLang="en-US"/>
          </a:p>
          <a:p>
            <a:r>
              <a:rPr lang="en-US" altLang="en-US"/>
              <a:t>Cost/Benefit Analysis</a:t>
            </a:r>
          </a:p>
          <a:p>
            <a:endParaRPr lang="en-US" altLang="en-US"/>
          </a:p>
          <a:p>
            <a:r>
              <a:rPr lang="en-US" altLang="en-US"/>
              <a:t>Law of Diminishing Returns</a:t>
            </a:r>
          </a:p>
        </p:txBody>
      </p:sp>
    </p:spTree>
    <p:extLst>
      <p:ext uri="{BB962C8B-B14F-4D97-AF65-F5344CB8AC3E}">
        <p14:creationId xmlns:p14="http://schemas.microsoft.com/office/powerpoint/2010/main" val="957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con_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econ_template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n_template.po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435</Words>
  <Application>Microsoft Office PowerPoint</Application>
  <PresentationFormat>On-screen Show (4:3)</PresentationFormat>
  <Paragraphs>95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Default Design</vt:lpstr>
      <vt:lpstr>12_TP030004031</vt:lpstr>
      <vt:lpstr>Blank Presentation</vt:lpstr>
      <vt:lpstr>1_Blank Presentation</vt:lpstr>
      <vt:lpstr>2_Blank Presentation</vt:lpstr>
      <vt:lpstr>econ_template</vt:lpstr>
      <vt:lpstr>Picture</vt:lpstr>
      <vt:lpstr>Unit 1 EC2</vt:lpstr>
      <vt:lpstr>Tuesday August 19, 2014 Mr. Goblirsch – Economics</vt:lpstr>
      <vt:lpstr>Section 3-4</vt:lpstr>
      <vt:lpstr>PowerPoint Presentation</vt:lpstr>
      <vt:lpstr>Opportunity Costs:  The next best alternative use of time, money, or resources</vt:lpstr>
      <vt:lpstr>The Decision-Making Grid</vt:lpstr>
      <vt:lpstr>PowerPoint Presentation</vt:lpstr>
      <vt:lpstr>Thinking at the Margin</vt:lpstr>
      <vt:lpstr>Thinking at the Margin/Marginal Cost</vt:lpstr>
      <vt:lpstr>Thinking at the Margin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August 19, 2014 Mr. Goblirsch – Economics</dc:title>
  <dc:creator>Clinton Goblirsch</dc:creator>
  <cp:lastModifiedBy>cgoblirsch</cp:lastModifiedBy>
  <cp:revision>5</cp:revision>
  <dcterms:created xsi:type="dcterms:W3CDTF">2014-08-19T04:13:54Z</dcterms:created>
  <dcterms:modified xsi:type="dcterms:W3CDTF">2014-08-19T19:18:33Z</dcterms:modified>
</cp:coreProperties>
</file>