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794" r:id="rId3"/>
    <p:sldMasterId id="2147483806" r:id="rId4"/>
    <p:sldMasterId id="2147483906" r:id="rId5"/>
    <p:sldMasterId id="2147483918" r:id="rId6"/>
  </p:sldMasterIdLst>
  <p:notesMasterIdLst>
    <p:notesMasterId r:id="rId25"/>
  </p:notesMasterIdLst>
  <p:handoutMasterIdLst>
    <p:handoutMasterId r:id="rId26"/>
  </p:handoutMasterIdLst>
  <p:sldIdLst>
    <p:sldId id="283" r:id="rId7"/>
    <p:sldId id="297" r:id="rId8"/>
    <p:sldId id="287" r:id="rId9"/>
    <p:sldId id="295" r:id="rId10"/>
    <p:sldId id="296" r:id="rId11"/>
    <p:sldId id="292" r:id="rId12"/>
    <p:sldId id="293" r:id="rId13"/>
    <p:sldId id="291" r:id="rId14"/>
    <p:sldId id="294" r:id="rId15"/>
    <p:sldId id="260" r:id="rId16"/>
    <p:sldId id="261" r:id="rId17"/>
    <p:sldId id="280" r:id="rId18"/>
    <p:sldId id="279" r:id="rId19"/>
    <p:sldId id="289" r:id="rId20"/>
    <p:sldId id="286" r:id="rId21"/>
    <p:sldId id="285" r:id="rId22"/>
    <p:sldId id="282" r:id="rId23"/>
    <p:sldId id="288"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00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11D1AD0-7A22-4E15-8DFF-71C29FEE0273}" type="datetimeFigureOut">
              <a:rPr lang="en-US" smtClean="0"/>
              <a:t>1/12/2015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AE8FB6C-A12C-46A5-8400-96C8760E3CDA}" type="slidenum">
              <a:rPr lang="en-US" smtClean="0"/>
              <a:t>‹#›</a:t>
            </a:fld>
            <a:endParaRPr lang="en-US"/>
          </a:p>
        </p:txBody>
      </p:sp>
    </p:spTree>
    <p:extLst>
      <p:ext uri="{BB962C8B-B14F-4D97-AF65-F5344CB8AC3E}">
        <p14:creationId xmlns:p14="http://schemas.microsoft.com/office/powerpoint/2010/main" val="313162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54FCB49-41A7-466D-BDF7-14202483BD2A}" type="datetimeFigureOut">
              <a:rPr lang="en-US" smtClean="0"/>
              <a:t>1/12/2015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15C71F8-1A24-4991-8A5B-5CBE9BD546F7}" type="slidenum">
              <a:rPr lang="en-US" smtClean="0"/>
              <a:t>‹#›</a:t>
            </a:fld>
            <a:endParaRPr lang="en-US"/>
          </a:p>
        </p:txBody>
      </p:sp>
    </p:spTree>
    <p:extLst>
      <p:ext uri="{BB962C8B-B14F-4D97-AF65-F5344CB8AC3E}">
        <p14:creationId xmlns:p14="http://schemas.microsoft.com/office/powerpoint/2010/main" val="181850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C71F8-1A24-4991-8A5B-5CBE9BD546F7}" type="slidenum">
              <a:rPr lang="en-US" smtClean="0"/>
              <a:t>15</a:t>
            </a:fld>
            <a:endParaRPr lang="en-US"/>
          </a:p>
        </p:txBody>
      </p:sp>
    </p:spTree>
    <p:extLst>
      <p:ext uri="{BB962C8B-B14F-4D97-AF65-F5344CB8AC3E}">
        <p14:creationId xmlns:p14="http://schemas.microsoft.com/office/powerpoint/2010/main" val="28003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679FEEC-EBE8-4C1D-8ADA-7F80D254080F}"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4EE427C-30FB-44F9-AD3A-F14D4CDD10FA}" type="slidenum">
              <a:rPr lang="en-US"/>
              <a:pPr>
                <a:defRPr/>
              </a:pPr>
              <a:t>‹#›</a:t>
            </a:fld>
            <a:endParaRPr lang="en-US" dirty="0"/>
          </a:p>
        </p:txBody>
      </p:sp>
    </p:spTree>
    <p:extLst>
      <p:ext uri="{BB962C8B-B14F-4D97-AF65-F5344CB8AC3E}">
        <p14:creationId xmlns:p14="http://schemas.microsoft.com/office/powerpoint/2010/main" val="209180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1081590-C4C6-4208-BED8-B11ED400BEAA}"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393447A0-1CB9-4B23-8985-738C9E431A35}" type="slidenum">
              <a:rPr lang="en-US"/>
              <a:pPr>
                <a:defRPr/>
              </a:pPr>
              <a:t>‹#›</a:t>
            </a:fld>
            <a:endParaRPr lang="en-US" dirty="0"/>
          </a:p>
        </p:txBody>
      </p:sp>
    </p:spTree>
    <p:extLst>
      <p:ext uri="{BB962C8B-B14F-4D97-AF65-F5344CB8AC3E}">
        <p14:creationId xmlns:p14="http://schemas.microsoft.com/office/powerpoint/2010/main" val="32067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E071DC-12AF-45A7-B956-D141348A62F9}"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AA6EE726-22AD-42FC-8B76-D8BF319EEA26}" type="slidenum">
              <a:rPr lang="en-US"/>
              <a:pPr>
                <a:defRPr/>
              </a:pPr>
              <a:t>‹#›</a:t>
            </a:fld>
            <a:endParaRPr lang="en-US" dirty="0"/>
          </a:p>
        </p:txBody>
      </p:sp>
    </p:spTree>
    <p:extLst>
      <p:ext uri="{BB962C8B-B14F-4D97-AF65-F5344CB8AC3E}">
        <p14:creationId xmlns:p14="http://schemas.microsoft.com/office/powerpoint/2010/main" val="255524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cs typeface="Arial" charset="0"/>
              </a:defRPr>
            </a:lvl1pPr>
          </a:lstStyle>
          <a:p>
            <a:pPr>
              <a:defRPr/>
            </a:pPr>
            <a:endParaRPr lang="en-US" dirty="0"/>
          </a:p>
        </p:txBody>
      </p:sp>
      <p:sp>
        <p:nvSpPr>
          <p:cNvPr id="12" name="Footer Placeholder 16"/>
          <p:cNvSpPr>
            <a:spLocks noGrp="1"/>
          </p:cNvSpPr>
          <p:nvPr>
            <p:ph type="ftr" sz="quarter" idx="11"/>
          </p:nvPr>
        </p:nvSpPr>
        <p:spPr/>
        <p:txBody>
          <a:bodyPr/>
          <a:lstStyle>
            <a:lvl1pPr>
              <a:defRPr>
                <a:cs typeface="Arial" charset="0"/>
              </a:defRPr>
            </a:lvl1pPr>
          </a:lstStyle>
          <a:p>
            <a:pPr>
              <a:defRPr/>
            </a:pPr>
            <a:endParaRPr lang="en-US" dirty="0"/>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F23D147-8C3C-4E9A-BC12-88AAB1EBF036}" type="slidenum">
              <a:rPr lang="en-US"/>
              <a:pPr>
                <a:defRPr/>
              </a:pPr>
              <a:t>‹#›</a:t>
            </a:fld>
            <a:endParaRPr lang="en-US" dirty="0"/>
          </a:p>
        </p:txBody>
      </p:sp>
    </p:spTree>
    <p:extLst>
      <p:ext uri="{BB962C8B-B14F-4D97-AF65-F5344CB8AC3E}">
        <p14:creationId xmlns:p14="http://schemas.microsoft.com/office/powerpoint/2010/main" val="22589334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339C862F-6F85-4563-B349-B9DD321743C1}" type="slidenum">
              <a:rPr lang="en-US"/>
              <a:pPr>
                <a:defRPr/>
              </a:pPr>
              <a:t>‹#›</a:t>
            </a:fld>
            <a:endParaRPr lang="en-US" dirty="0"/>
          </a:p>
        </p:txBody>
      </p:sp>
    </p:spTree>
    <p:extLst>
      <p:ext uri="{BB962C8B-B14F-4D97-AF65-F5344CB8AC3E}">
        <p14:creationId xmlns:p14="http://schemas.microsoft.com/office/powerpoint/2010/main" val="3458591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cs typeface="Arial" charset="0"/>
              </a:defRPr>
            </a:lvl1pPr>
          </a:lstStyle>
          <a:p>
            <a:pPr>
              <a:defRPr/>
            </a:pPr>
            <a:endParaRPr lang="en-US" dirty="0"/>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01B0423E-75BD-49F9-8F27-43B4B53C7AF8}" type="slidenum">
              <a:rPr lang="en-US"/>
              <a:pPr>
                <a:defRPr/>
              </a:pPr>
              <a:t>‹#›</a:t>
            </a:fld>
            <a:endParaRPr lang="en-US" dirty="0"/>
          </a:p>
        </p:txBody>
      </p:sp>
    </p:spTree>
    <p:extLst>
      <p:ext uri="{BB962C8B-B14F-4D97-AF65-F5344CB8AC3E}">
        <p14:creationId xmlns:p14="http://schemas.microsoft.com/office/powerpoint/2010/main" val="3988182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D401AD22-BAB0-4810-8FAB-3DDB4AD20224}" type="slidenum">
              <a:rPr lang="en-US"/>
              <a:pPr>
                <a:defRPr/>
              </a:pPr>
              <a:t>‹#›</a:t>
            </a:fld>
            <a:endParaRPr lang="en-US" dirty="0"/>
          </a:p>
        </p:txBody>
      </p:sp>
    </p:spTree>
    <p:extLst>
      <p:ext uri="{BB962C8B-B14F-4D97-AF65-F5344CB8AC3E}">
        <p14:creationId xmlns:p14="http://schemas.microsoft.com/office/powerpoint/2010/main" val="2813593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8"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89C851E7-303D-4088-974C-BE040EFDADF0}" type="slidenum">
              <a:rPr lang="en-US"/>
              <a:pPr>
                <a:defRPr/>
              </a:pPr>
              <a:t>‹#›</a:t>
            </a:fld>
            <a:endParaRPr lang="en-US" dirty="0"/>
          </a:p>
        </p:txBody>
      </p:sp>
    </p:spTree>
    <p:extLst>
      <p:ext uri="{BB962C8B-B14F-4D97-AF65-F5344CB8AC3E}">
        <p14:creationId xmlns:p14="http://schemas.microsoft.com/office/powerpoint/2010/main" val="25016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4"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EE0364D2-F48A-4177-875B-13C8181CAFA7}" type="slidenum">
              <a:rPr lang="en-US"/>
              <a:pPr>
                <a:defRPr/>
              </a:pPr>
              <a:t>‹#›</a:t>
            </a:fld>
            <a:endParaRPr lang="en-US" dirty="0"/>
          </a:p>
        </p:txBody>
      </p:sp>
    </p:spTree>
    <p:extLst>
      <p:ext uri="{BB962C8B-B14F-4D97-AF65-F5344CB8AC3E}">
        <p14:creationId xmlns:p14="http://schemas.microsoft.com/office/powerpoint/2010/main" val="323735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81202925-226C-4255-9709-3B743B6278CA}" type="slidenum">
              <a:rPr lang="en-US"/>
              <a:pPr>
                <a:defRPr/>
              </a:pPr>
              <a:t>‹#›</a:t>
            </a:fld>
            <a:endParaRPr lang="en-US" dirty="0"/>
          </a:p>
        </p:txBody>
      </p:sp>
    </p:spTree>
    <p:extLst>
      <p:ext uri="{BB962C8B-B14F-4D97-AF65-F5344CB8AC3E}">
        <p14:creationId xmlns:p14="http://schemas.microsoft.com/office/powerpoint/2010/main" val="232922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1CEBACFD-8DD7-4DF2-A8EC-32A605594464}" type="slidenum">
              <a:rPr lang="en-US"/>
              <a:pPr>
                <a:defRPr/>
              </a:pPr>
              <a:t>‹#›</a:t>
            </a:fld>
            <a:endParaRPr lang="en-US" dirty="0"/>
          </a:p>
        </p:txBody>
      </p:sp>
    </p:spTree>
    <p:extLst>
      <p:ext uri="{BB962C8B-B14F-4D97-AF65-F5344CB8AC3E}">
        <p14:creationId xmlns:p14="http://schemas.microsoft.com/office/powerpoint/2010/main" val="98811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E62076-C46D-4B81-9593-A3C0F6E767BB}"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512C59A-ADEC-4AF5-BF7B-9F31DC228D0A}" type="slidenum">
              <a:rPr lang="en-US"/>
              <a:pPr>
                <a:defRPr/>
              </a:pPr>
              <a:t>‹#›</a:t>
            </a:fld>
            <a:endParaRPr lang="en-US" dirty="0"/>
          </a:p>
        </p:txBody>
      </p:sp>
    </p:spTree>
    <p:extLst>
      <p:ext uri="{BB962C8B-B14F-4D97-AF65-F5344CB8AC3E}">
        <p14:creationId xmlns:p14="http://schemas.microsoft.com/office/powerpoint/2010/main" val="170362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cs typeface="Arial" charset="0"/>
              </a:defRPr>
            </a:lvl1pPr>
          </a:lstStyle>
          <a:p>
            <a:pPr>
              <a:defRPr/>
            </a:pPr>
            <a:endParaRPr lang="en-US" dirty="0"/>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DAFDC06A-15B0-40AE-B863-69E6879124E5}" type="slidenum">
              <a:rPr lang="en-US"/>
              <a:pPr>
                <a:defRPr/>
              </a:pPr>
              <a:t>‹#›</a:t>
            </a:fld>
            <a:endParaRPr lang="en-US" dirty="0"/>
          </a:p>
        </p:txBody>
      </p:sp>
    </p:spTree>
    <p:extLst>
      <p:ext uri="{BB962C8B-B14F-4D97-AF65-F5344CB8AC3E}">
        <p14:creationId xmlns:p14="http://schemas.microsoft.com/office/powerpoint/2010/main" val="196107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7591D38-D778-4031-A386-DC56D8E94DF6}" type="slidenum">
              <a:rPr lang="en-US"/>
              <a:pPr>
                <a:defRPr/>
              </a:pPr>
              <a:t>‹#›</a:t>
            </a:fld>
            <a:endParaRPr lang="en-US" dirty="0"/>
          </a:p>
        </p:txBody>
      </p:sp>
    </p:spTree>
    <p:extLst>
      <p:ext uri="{BB962C8B-B14F-4D97-AF65-F5344CB8AC3E}">
        <p14:creationId xmlns:p14="http://schemas.microsoft.com/office/powerpoint/2010/main" val="366029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C26FDB91-0D6A-4159-95A2-9562D48471DB}" type="slidenum">
              <a:rPr lang="en-US"/>
              <a:pPr>
                <a:defRPr/>
              </a:pPr>
              <a:t>‹#›</a:t>
            </a:fld>
            <a:endParaRPr lang="en-US" dirty="0"/>
          </a:p>
        </p:txBody>
      </p:sp>
    </p:spTree>
    <p:extLst>
      <p:ext uri="{BB962C8B-B14F-4D97-AF65-F5344CB8AC3E}">
        <p14:creationId xmlns:p14="http://schemas.microsoft.com/office/powerpoint/2010/main" val="2146111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B4315DE3-063C-4435-A9B3-3966F27DA17E}"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8F17999-74D6-48F7-950B-BEF34102EDD0}" type="slidenum">
              <a:rPr lang="en-US"/>
              <a:pPr>
                <a:defRPr/>
              </a:pPr>
              <a:t>‹#›</a:t>
            </a:fld>
            <a:endParaRPr lang="en-US" dirty="0"/>
          </a:p>
        </p:txBody>
      </p:sp>
    </p:spTree>
    <p:extLst>
      <p:ext uri="{BB962C8B-B14F-4D97-AF65-F5344CB8AC3E}">
        <p14:creationId xmlns:p14="http://schemas.microsoft.com/office/powerpoint/2010/main" val="290360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7BFA4A0-2946-4C93-8FD2-8B497CF7ADCB}"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6B0B8E4-F52A-42BE-8D28-3FC7BDA47EDA}" type="slidenum">
              <a:rPr lang="en-US"/>
              <a:pPr>
                <a:defRPr/>
              </a:pPr>
              <a:t>‹#›</a:t>
            </a:fld>
            <a:endParaRPr lang="en-US" dirty="0"/>
          </a:p>
        </p:txBody>
      </p:sp>
    </p:spTree>
    <p:extLst>
      <p:ext uri="{BB962C8B-B14F-4D97-AF65-F5344CB8AC3E}">
        <p14:creationId xmlns:p14="http://schemas.microsoft.com/office/powerpoint/2010/main" val="418263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273748C-4128-4223-BEC0-D9C99D59F2CD}"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B5DF118-620B-4383-97D6-56DFB9CFEA55}" type="slidenum">
              <a:rPr lang="en-US"/>
              <a:pPr>
                <a:defRPr/>
              </a:pPr>
              <a:t>‹#›</a:t>
            </a:fld>
            <a:endParaRPr lang="en-US" dirty="0"/>
          </a:p>
        </p:txBody>
      </p:sp>
    </p:spTree>
    <p:extLst>
      <p:ext uri="{BB962C8B-B14F-4D97-AF65-F5344CB8AC3E}">
        <p14:creationId xmlns:p14="http://schemas.microsoft.com/office/powerpoint/2010/main" val="3595656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6295FAD-725A-4FFE-9FAA-64B74A042441}"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0582454-F198-4281-9A47-69A567DE8359}" type="slidenum">
              <a:rPr lang="en-US"/>
              <a:pPr>
                <a:defRPr/>
              </a:pPr>
              <a:t>‹#›</a:t>
            </a:fld>
            <a:endParaRPr lang="en-US" dirty="0"/>
          </a:p>
        </p:txBody>
      </p:sp>
    </p:spTree>
    <p:extLst>
      <p:ext uri="{BB962C8B-B14F-4D97-AF65-F5344CB8AC3E}">
        <p14:creationId xmlns:p14="http://schemas.microsoft.com/office/powerpoint/2010/main" val="170263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BE44BE4-5FAA-4B89-A129-B18195362FA2}" type="datetimeFigureOut">
              <a:rPr lang="en-US"/>
              <a:pPr>
                <a:defRPr/>
              </a:pPr>
              <a:t>1/12/2015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C9B04FBC-2C78-4190-A9D5-AA71EA6E6F75}" type="slidenum">
              <a:rPr lang="en-US"/>
              <a:pPr>
                <a:defRPr/>
              </a:pPr>
              <a:t>‹#›</a:t>
            </a:fld>
            <a:endParaRPr lang="en-US" dirty="0"/>
          </a:p>
        </p:txBody>
      </p:sp>
    </p:spTree>
    <p:extLst>
      <p:ext uri="{BB962C8B-B14F-4D97-AF65-F5344CB8AC3E}">
        <p14:creationId xmlns:p14="http://schemas.microsoft.com/office/powerpoint/2010/main" val="4191652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6559775-679F-4073-8DB2-A626689022D0}" type="datetimeFigureOut">
              <a:rPr lang="en-US"/>
              <a:pPr>
                <a:defRPr/>
              </a:pPr>
              <a:t>1/12/2015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658B99E-6F92-424F-AB65-72416B44DA6C}" type="slidenum">
              <a:rPr lang="en-US"/>
              <a:pPr>
                <a:defRPr/>
              </a:pPr>
              <a:t>‹#›</a:t>
            </a:fld>
            <a:endParaRPr lang="en-US" dirty="0"/>
          </a:p>
        </p:txBody>
      </p:sp>
    </p:spTree>
    <p:extLst>
      <p:ext uri="{BB962C8B-B14F-4D97-AF65-F5344CB8AC3E}">
        <p14:creationId xmlns:p14="http://schemas.microsoft.com/office/powerpoint/2010/main" val="16899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DF60CD5-E58D-4BF9-ADD4-931A267E8DA9}" type="datetimeFigureOut">
              <a:rPr lang="en-US"/>
              <a:pPr>
                <a:defRPr/>
              </a:pPr>
              <a:t>1/12/2015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ADCD851-3B81-43A9-824F-3F924F865541}" type="slidenum">
              <a:rPr lang="en-US"/>
              <a:pPr>
                <a:defRPr/>
              </a:pPr>
              <a:t>‹#›</a:t>
            </a:fld>
            <a:endParaRPr lang="en-US" dirty="0"/>
          </a:p>
        </p:txBody>
      </p:sp>
    </p:spTree>
    <p:extLst>
      <p:ext uri="{BB962C8B-B14F-4D97-AF65-F5344CB8AC3E}">
        <p14:creationId xmlns:p14="http://schemas.microsoft.com/office/powerpoint/2010/main" val="134915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6BC7D4F-7777-4882-841B-0E8221A8988B}"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C8EC3525-C3A2-4CAF-AAF1-DF3A822DF670}" type="slidenum">
              <a:rPr lang="en-US"/>
              <a:pPr>
                <a:defRPr/>
              </a:pPr>
              <a:t>‹#›</a:t>
            </a:fld>
            <a:endParaRPr lang="en-US" dirty="0"/>
          </a:p>
        </p:txBody>
      </p:sp>
    </p:spTree>
    <p:extLst>
      <p:ext uri="{BB962C8B-B14F-4D97-AF65-F5344CB8AC3E}">
        <p14:creationId xmlns:p14="http://schemas.microsoft.com/office/powerpoint/2010/main" val="3503211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0070EAA-1357-4FB7-9152-12C9EF30DAF3}"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260DD1-6EE4-46F7-B36C-96355330F237}" type="slidenum">
              <a:rPr lang="en-US"/>
              <a:pPr>
                <a:defRPr/>
              </a:pPr>
              <a:t>‹#›</a:t>
            </a:fld>
            <a:endParaRPr lang="en-US" dirty="0"/>
          </a:p>
        </p:txBody>
      </p:sp>
    </p:spTree>
    <p:extLst>
      <p:ext uri="{BB962C8B-B14F-4D97-AF65-F5344CB8AC3E}">
        <p14:creationId xmlns:p14="http://schemas.microsoft.com/office/powerpoint/2010/main" val="2506381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132CDC9B-F1F6-408F-A2A9-DDAF5051E1CD}"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A5CAD180-9512-4501-9C55-DA417809F2C5}" type="slidenum">
              <a:rPr lang="en-US"/>
              <a:pPr>
                <a:defRPr/>
              </a:pPr>
              <a:t>‹#›</a:t>
            </a:fld>
            <a:endParaRPr lang="en-US" dirty="0"/>
          </a:p>
        </p:txBody>
      </p:sp>
    </p:spTree>
    <p:extLst>
      <p:ext uri="{BB962C8B-B14F-4D97-AF65-F5344CB8AC3E}">
        <p14:creationId xmlns:p14="http://schemas.microsoft.com/office/powerpoint/2010/main" val="3932910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F1FDF5D-01F0-47BC-84E9-C937ED3FC8B4}"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6027B3-CFE1-40E1-A718-EAC7F7D16422}" type="slidenum">
              <a:rPr lang="en-US"/>
              <a:pPr>
                <a:defRPr/>
              </a:pPr>
              <a:t>‹#›</a:t>
            </a:fld>
            <a:endParaRPr lang="en-US" dirty="0"/>
          </a:p>
        </p:txBody>
      </p:sp>
    </p:spTree>
    <p:extLst>
      <p:ext uri="{BB962C8B-B14F-4D97-AF65-F5344CB8AC3E}">
        <p14:creationId xmlns:p14="http://schemas.microsoft.com/office/powerpoint/2010/main" val="212051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BFD7CD6C-A4A9-431A-8B02-6153BD72108E}"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AFF392-637A-4329-B585-CBC1B9A7BE91}" type="slidenum">
              <a:rPr lang="en-US"/>
              <a:pPr>
                <a:defRPr/>
              </a:pPr>
              <a:t>‹#›</a:t>
            </a:fld>
            <a:endParaRPr lang="en-US" dirty="0"/>
          </a:p>
        </p:txBody>
      </p:sp>
    </p:spTree>
    <p:extLst>
      <p:ext uri="{BB962C8B-B14F-4D97-AF65-F5344CB8AC3E}">
        <p14:creationId xmlns:p14="http://schemas.microsoft.com/office/powerpoint/2010/main" val="2545768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dirty="0"/>
          </a:p>
        </p:txBody>
      </p:sp>
    </p:spTree>
    <p:extLst>
      <p:ext uri="{BB962C8B-B14F-4D97-AF65-F5344CB8AC3E}">
        <p14:creationId xmlns:p14="http://schemas.microsoft.com/office/powerpoint/2010/main" val="1207681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dirty="0"/>
          </a:p>
        </p:txBody>
      </p:sp>
    </p:spTree>
    <p:extLst>
      <p:ext uri="{BB962C8B-B14F-4D97-AF65-F5344CB8AC3E}">
        <p14:creationId xmlns:p14="http://schemas.microsoft.com/office/powerpoint/2010/main" val="1019119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dirty="0"/>
          </a:p>
        </p:txBody>
      </p:sp>
    </p:spTree>
    <p:extLst>
      <p:ext uri="{BB962C8B-B14F-4D97-AF65-F5344CB8AC3E}">
        <p14:creationId xmlns:p14="http://schemas.microsoft.com/office/powerpoint/2010/main" val="173317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dirty="0"/>
          </a:p>
        </p:txBody>
      </p:sp>
    </p:spTree>
    <p:extLst>
      <p:ext uri="{BB962C8B-B14F-4D97-AF65-F5344CB8AC3E}">
        <p14:creationId xmlns:p14="http://schemas.microsoft.com/office/powerpoint/2010/main" val="2848450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1/12/2015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dirty="0"/>
          </a:p>
        </p:txBody>
      </p:sp>
    </p:spTree>
    <p:extLst>
      <p:ext uri="{BB962C8B-B14F-4D97-AF65-F5344CB8AC3E}">
        <p14:creationId xmlns:p14="http://schemas.microsoft.com/office/powerpoint/2010/main" val="2460791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1/12/2015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dirty="0"/>
          </a:p>
        </p:txBody>
      </p:sp>
    </p:spTree>
    <p:extLst>
      <p:ext uri="{BB962C8B-B14F-4D97-AF65-F5344CB8AC3E}">
        <p14:creationId xmlns:p14="http://schemas.microsoft.com/office/powerpoint/2010/main" val="335181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13852C39-F3FD-4261-9E02-BE6131EC07E5}"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330BBC64-D503-47A7-B072-E6C9A37F61FC}" type="slidenum">
              <a:rPr lang="en-US"/>
              <a:pPr>
                <a:defRPr/>
              </a:pPr>
              <a:t>‹#›</a:t>
            </a:fld>
            <a:endParaRPr lang="en-US" dirty="0"/>
          </a:p>
        </p:txBody>
      </p:sp>
    </p:spTree>
    <p:extLst>
      <p:ext uri="{BB962C8B-B14F-4D97-AF65-F5344CB8AC3E}">
        <p14:creationId xmlns:p14="http://schemas.microsoft.com/office/powerpoint/2010/main" val="110040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1/12/2015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dirty="0"/>
          </a:p>
        </p:txBody>
      </p:sp>
    </p:spTree>
    <p:extLst>
      <p:ext uri="{BB962C8B-B14F-4D97-AF65-F5344CB8AC3E}">
        <p14:creationId xmlns:p14="http://schemas.microsoft.com/office/powerpoint/2010/main" val="1522275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dirty="0"/>
          </a:p>
        </p:txBody>
      </p:sp>
    </p:spTree>
    <p:extLst>
      <p:ext uri="{BB962C8B-B14F-4D97-AF65-F5344CB8AC3E}">
        <p14:creationId xmlns:p14="http://schemas.microsoft.com/office/powerpoint/2010/main" val="1837921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dirty="0"/>
          </a:p>
        </p:txBody>
      </p:sp>
    </p:spTree>
    <p:extLst>
      <p:ext uri="{BB962C8B-B14F-4D97-AF65-F5344CB8AC3E}">
        <p14:creationId xmlns:p14="http://schemas.microsoft.com/office/powerpoint/2010/main" val="360356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dirty="0"/>
          </a:p>
        </p:txBody>
      </p:sp>
    </p:spTree>
    <p:extLst>
      <p:ext uri="{BB962C8B-B14F-4D97-AF65-F5344CB8AC3E}">
        <p14:creationId xmlns:p14="http://schemas.microsoft.com/office/powerpoint/2010/main" val="1825526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dirty="0"/>
          </a:p>
        </p:txBody>
      </p:sp>
    </p:spTree>
    <p:extLst>
      <p:ext uri="{BB962C8B-B14F-4D97-AF65-F5344CB8AC3E}">
        <p14:creationId xmlns:p14="http://schemas.microsoft.com/office/powerpoint/2010/main" val="3384506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5F40CA-2512-4A76-8123-B35D60052AB4}"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490FBD-4EC8-40FC-9420-1BDFD68920EF}" type="slidenum">
              <a:rPr lang="en-US"/>
              <a:pPr>
                <a:defRPr/>
              </a:pPr>
              <a:t>‹#›</a:t>
            </a:fld>
            <a:endParaRPr lang="en-US" dirty="0"/>
          </a:p>
        </p:txBody>
      </p:sp>
    </p:spTree>
    <p:extLst>
      <p:ext uri="{BB962C8B-B14F-4D97-AF65-F5344CB8AC3E}">
        <p14:creationId xmlns:p14="http://schemas.microsoft.com/office/powerpoint/2010/main" val="2772463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A92529-47E9-4C1F-AE4A-800218AE981D}"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E1B6E6-D02B-442D-8DF2-091B8CB4E90F}" type="slidenum">
              <a:rPr lang="en-US"/>
              <a:pPr>
                <a:defRPr/>
              </a:pPr>
              <a:t>‹#›</a:t>
            </a:fld>
            <a:endParaRPr lang="en-US" dirty="0"/>
          </a:p>
        </p:txBody>
      </p:sp>
    </p:spTree>
    <p:extLst>
      <p:ext uri="{BB962C8B-B14F-4D97-AF65-F5344CB8AC3E}">
        <p14:creationId xmlns:p14="http://schemas.microsoft.com/office/powerpoint/2010/main" val="1847573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AE5F5E-8AD9-4410-82C9-5F3DA0F949FC}"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887DBE-CA2F-4EB1-B01D-0EEDE5260FAF}" type="slidenum">
              <a:rPr lang="en-US"/>
              <a:pPr>
                <a:defRPr/>
              </a:pPr>
              <a:t>‹#›</a:t>
            </a:fld>
            <a:endParaRPr lang="en-US" dirty="0"/>
          </a:p>
        </p:txBody>
      </p:sp>
    </p:spTree>
    <p:extLst>
      <p:ext uri="{BB962C8B-B14F-4D97-AF65-F5344CB8AC3E}">
        <p14:creationId xmlns:p14="http://schemas.microsoft.com/office/powerpoint/2010/main" val="1901335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7B4A21-3148-407D-8339-EA92E72B9A7D}"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BC71A2D-303A-4718-8E79-C227FF795EF5}" type="slidenum">
              <a:rPr lang="en-US"/>
              <a:pPr>
                <a:defRPr/>
              </a:pPr>
              <a:t>‹#›</a:t>
            </a:fld>
            <a:endParaRPr lang="en-US" dirty="0"/>
          </a:p>
        </p:txBody>
      </p:sp>
    </p:spTree>
    <p:extLst>
      <p:ext uri="{BB962C8B-B14F-4D97-AF65-F5344CB8AC3E}">
        <p14:creationId xmlns:p14="http://schemas.microsoft.com/office/powerpoint/2010/main" val="98517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03EEE8-2F4D-4EF0-AD54-30B1DFD1577F}" type="datetimeFigureOut">
              <a:rPr lang="en-US"/>
              <a:pPr>
                <a:defRPr/>
              </a:pPr>
              <a:t>1/12/2015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4B1C870-CFB4-4084-8159-0CDEDB1543BF}" type="slidenum">
              <a:rPr lang="en-US"/>
              <a:pPr>
                <a:defRPr/>
              </a:pPr>
              <a:t>‹#›</a:t>
            </a:fld>
            <a:endParaRPr lang="en-US" dirty="0"/>
          </a:p>
        </p:txBody>
      </p:sp>
    </p:spTree>
    <p:extLst>
      <p:ext uri="{BB962C8B-B14F-4D97-AF65-F5344CB8AC3E}">
        <p14:creationId xmlns:p14="http://schemas.microsoft.com/office/powerpoint/2010/main" val="345600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3A5677A-065F-47BC-87F9-2D8B15E2ED58}" type="datetimeFigureOut">
              <a:rPr lang="en-US"/>
              <a:pPr>
                <a:defRPr/>
              </a:pPr>
              <a:t>1/12/2015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464A126-07AF-4254-84D8-C68A0BA71CFC}" type="slidenum">
              <a:rPr lang="en-US"/>
              <a:pPr>
                <a:defRPr/>
              </a:pPr>
              <a:t>‹#›</a:t>
            </a:fld>
            <a:endParaRPr lang="en-US" dirty="0"/>
          </a:p>
        </p:txBody>
      </p:sp>
    </p:spTree>
    <p:extLst>
      <p:ext uri="{BB962C8B-B14F-4D97-AF65-F5344CB8AC3E}">
        <p14:creationId xmlns:p14="http://schemas.microsoft.com/office/powerpoint/2010/main" val="3719037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837C02-06FB-43B4-B3F1-05711966F92D}" type="datetimeFigureOut">
              <a:rPr lang="en-US"/>
              <a:pPr>
                <a:defRPr/>
              </a:pPr>
              <a:t>1/12/2015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7781B54-3D19-48CC-ACF7-5CF1A0DA4761}" type="slidenum">
              <a:rPr lang="en-US"/>
              <a:pPr>
                <a:defRPr/>
              </a:pPr>
              <a:t>‹#›</a:t>
            </a:fld>
            <a:endParaRPr lang="en-US" dirty="0"/>
          </a:p>
        </p:txBody>
      </p:sp>
    </p:spTree>
    <p:extLst>
      <p:ext uri="{BB962C8B-B14F-4D97-AF65-F5344CB8AC3E}">
        <p14:creationId xmlns:p14="http://schemas.microsoft.com/office/powerpoint/2010/main" val="1075564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06E85A-88D8-457D-A93A-4FB4D51DC493}" type="datetimeFigureOut">
              <a:rPr lang="en-US"/>
              <a:pPr>
                <a:defRPr/>
              </a:pPr>
              <a:t>1/12/2015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5E3ABE5-7644-422A-837F-8278BDDCAEC2}" type="slidenum">
              <a:rPr lang="en-US"/>
              <a:pPr>
                <a:defRPr/>
              </a:pPr>
              <a:t>‹#›</a:t>
            </a:fld>
            <a:endParaRPr lang="en-US" dirty="0"/>
          </a:p>
        </p:txBody>
      </p:sp>
    </p:spTree>
    <p:extLst>
      <p:ext uri="{BB962C8B-B14F-4D97-AF65-F5344CB8AC3E}">
        <p14:creationId xmlns:p14="http://schemas.microsoft.com/office/powerpoint/2010/main" val="307183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3329E4-90F3-40E6-A498-8E91362A66E4}"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116F8F-9D93-4514-9FAE-60E03DE67365}" type="slidenum">
              <a:rPr lang="en-US"/>
              <a:pPr>
                <a:defRPr/>
              </a:pPr>
              <a:t>‹#›</a:t>
            </a:fld>
            <a:endParaRPr lang="en-US" dirty="0"/>
          </a:p>
        </p:txBody>
      </p:sp>
    </p:spTree>
    <p:extLst>
      <p:ext uri="{BB962C8B-B14F-4D97-AF65-F5344CB8AC3E}">
        <p14:creationId xmlns:p14="http://schemas.microsoft.com/office/powerpoint/2010/main" val="4099891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3CA070-DE4F-43B0-8D2D-47C65B5DF375}"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67456-EEE2-431E-ACDE-3783894D5178}" type="slidenum">
              <a:rPr lang="en-US"/>
              <a:pPr>
                <a:defRPr/>
              </a:pPr>
              <a:t>‹#›</a:t>
            </a:fld>
            <a:endParaRPr lang="en-US" dirty="0"/>
          </a:p>
        </p:txBody>
      </p:sp>
    </p:spTree>
    <p:extLst>
      <p:ext uri="{BB962C8B-B14F-4D97-AF65-F5344CB8AC3E}">
        <p14:creationId xmlns:p14="http://schemas.microsoft.com/office/powerpoint/2010/main" val="3566858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B67A3F-792C-460F-84AC-79B1A9F30512}"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791764-AC51-4AD8-BCAD-546A32A33E01}" type="slidenum">
              <a:rPr lang="en-US"/>
              <a:pPr>
                <a:defRPr/>
              </a:pPr>
              <a:t>‹#›</a:t>
            </a:fld>
            <a:endParaRPr lang="en-US" dirty="0"/>
          </a:p>
        </p:txBody>
      </p:sp>
    </p:spTree>
    <p:extLst>
      <p:ext uri="{BB962C8B-B14F-4D97-AF65-F5344CB8AC3E}">
        <p14:creationId xmlns:p14="http://schemas.microsoft.com/office/powerpoint/2010/main" val="1181882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F02B71-433A-4497-8886-CFB9C1654EB5}" type="datetimeFigureOut">
              <a:rPr lang="en-US"/>
              <a:pPr>
                <a:defRPr/>
              </a:pPr>
              <a:t>1/12/2015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B2A0EA-F827-454A-8DA3-75B4AC86DCC1}" type="slidenum">
              <a:rPr lang="en-US"/>
              <a:pPr>
                <a:defRPr/>
              </a:pPr>
              <a:t>‹#›</a:t>
            </a:fld>
            <a:endParaRPr lang="en-US" dirty="0"/>
          </a:p>
        </p:txBody>
      </p:sp>
    </p:spTree>
    <p:extLst>
      <p:ext uri="{BB962C8B-B14F-4D97-AF65-F5344CB8AC3E}">
        <p14:creationId xmlns:p14="http://schemas.microsoft.com/office/powerpoint/2010/main" val="4013801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8E1DD69-BB42-45D9-A392-A41B31D45742}" type="slidenum">
              <a:rPr lang="en-US"/>
              <a:pPr>
                <a:defRPr/>
              </a:pPr>
              <a:t>‹#›</a:t>
            </a:fld>
            <a:endParaRPr lang="en-US"/>
          </a:p>
        </p:txBody>
      </p:sp>
    </p:spTree>
    <p:extLst>
      <p:ext uri="{BB962C8B-B14F-4D97-AF65-F5344CB8AC3E}">
        <p14:creationId xmlns:p14="http://schemas.microsoft.com/office/powerpoint/2010/main" val="2536787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B09B4F-0B8A-444E-A061-47D8821A152A}" type="slidenum">
              <a:rPr lang="en-US"/>
              <a:pPr>
                <a:defRPr/>
              </a:pPr>
              <a:t>‹#›</a:t>
            </a:fld>
            <a:endParaRPr lang="en-US"/>
          </a:p>
        </p:txBody>
      </p:sp>
    </p:spTree>
    <p:extLst>
      <p:ext uri="{BB962C8B-B14F-4D97-AF65-F5344CB8AC3E}">
        <p14:creationId xmlns:p14="http://schemas.microsoft.com/office/powerpoint/2010/main" val="3395973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2B2255-4D37-4A07-B4A9-0535678943E2}" type="slidenum">
              <a:rPr lang="en-US"/>
              <a:pPr>
                <a:defRPr/>
              </a:pPr>
              <a:t>‹#›</a:t>
            </a:fld>
            <a:endParaRPr lang="en-US"/>
          </a:p>
        </p:txBody>
      </p:sp>
    </p:spTree>
    <p:extLst>
      <p:ext uri="{BB962C8B-B14F-4D97-AF65-F5344CB8AC3E}">
        <p14:creationId xmlns:p14="http://schemas.microsoft.com/office/powerpoint/2010/main" val="3428578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D752FF1-CC43-41CC-A535-4E5B053C602E}" type="slidenum">
              <a:rPr lang="en-US"/>
              <a:pPr>
                <a:defRPr/>
              </a:pPr>
              <a:t>‹#›</a:t>
            </a:fld>
            <a:endParaRPr lang="en-US"/>
          </a:p>
        </p:txBody>
      </p:sp>
    </p:spTree>
    <p:extLst>
      <p:ext uri="{BB962C8B-B14F-4D97-AF65-F5344CB8AC3E}">
        <p14:creationId xmlns:p14="http://schemas.microsoft.com/office/powerpoint/2010/main" val="21378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E7C331-8696-461C-B3FC-0B78A29A79D3}" type="datetimeFigureOut">
              <a:rPr lang="en-US"/>
              <a:pPr>
                <a:defRPr/>
              </a:pPr>
              <a:t>1/12/2015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DCBE2BD-4789-46DE-AC05-CBD0E880B6A8}" type="slidenum">
              <a:rPr lang="en-US"/>
              <a:pPr>
                <a:defRPr/>
              </a:pPr>
              <a:t>‹#›</a:t>
            </a:fld>
            <a:endParaRPr lang="en-US" dirty="0"/>
          </a:p>
        </p:txBody>
      </p:sp>
    </p:spTree>
    <p:extLst>
      <p:ext uri="{BB962C8B-B14F-4D97-AF65-F5344CB8AC3E}">
        <p14:creationId xmlns:p14="http://schemas.microsoft.com/office/powerpoint/2010/main" val="2413928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4F17193-C4C9-48D9-BDA7-6243A0E76007}" type="slidenum">
              <a:rPr lang="en-US"/>
              <a:pPr>
                <a:defRPr/>
              </a:pPr>
              <a:t>‹#›</a:t>
            </a:fld>
            <a:endParaRPr lang="en-US"/>
          </a:p>
        </p:txBody>
      </p:sp>
    </p:spTree>
    <p:extLst>
      <p:ext uri="{BB962C8B-B14F-4D97-AF65-F5344CB8AC3E}">
        <p14:creationId xmlns:p14="http://schemas.microsoft.com/office/powerpoint/2010/main" val="1732444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5A587F5-05A7-4666-833E-7DAC545B2D86}" type="slidenum">
              <a:rPr lang="en-US"/>
              <a:pPr>
                <a:defRPr/>
              </a:pPr>
              <a:t>‹#›</a:t>
            </a:fld>
            <a:endParaRPr lang="en-US"/>
          </a:p>
        </p:txBody>
      </p:sp>
    </p:spTree>
    <p:extLst>
      <p:ext uri="{BB962C8B-B14F-4D97-AF65-F5344CB8AC3E}">
        <p14:creationId xmlns:p14="http://schemas.microsoft.com/office/powerpoint/2010/main" val="36672933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35A6AAF-1D4E-48EE-9E5A-B718AB5C650B}" type="slidenum">
              <a:rPr lang="en-US"/>
              <a:pPr>
                <a:defRPr/>
              </a:pPr>
              <a:t>‹#›</a:t>
            </a:fld>
            <a:endParaRPr lang="en-US"/>
          </a:p>
        </p:txBody>
      </p:sp>
    </p:spTree>
    <p:extLst>
      <p:ext uri="{BB962C8B-B14F-4D97-AF65-F5344CB8AC3E}">
        <p14:creationId xmlns:p14="http://schemas.microsoft.com/office/powerpoint/2010/main" val="3494756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E7E7D83-B6EA-4527-A770-C83B49A935EA}" type="slidenum">
              <a:rPr lang="en-US"/>
              <a:pPr>
                <a:defRPr/>
              </a:pPr>
              <a:t>‹#›</a:t>
            </a:fld>
            <a:endParaRPr lang="en-US"/>
          </a:p>
        </p:txBody>
      </p:sp>
    </p:spTree>
    <p:extLst>
      <p:ext uri="{BB962C8B-B14F-4D97-AF65-F5344CB8AC3E}">
        <p14:creationId xmlns:p14="http://schemas.microsoft.com/office/powerpoint/2010/main" val="3892283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1C6BCC6-1BDE-4322-903C-D40C4A2ABE99}" type="slidenum">
              <a:rPr lang="en-US"/>
              <a:pPr>
                <a:defRPr/>
              </a:pPr>
              <a:t>‹#›</a:t>
            </a:fld>
            <a:endParaRPr lang="en-US"/>
          </a:p>
        </p:txBody>
      </p:sp>
    </p:spTree>
    <p:extLst>
      <p:ext uri="{BB962C8B-B14F-4D97-AF65-F5344CB8AC3E}">
        <p14:creationId xmlns:p14="http://schemas.microsoft.com/office/powerpoint/2010/main" val="21492121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D5FCC3-A268-4206-9A69-3A140FABB738}" type="slidenum">
              <a:rPr lang="en-US"/>
              <a:pPr>
                <a:defRPr/>
              </a:pPr>
              <a:t>‹#›</a:t>
            </a:fld>
            <a:endParaRPr lang="en-US"/>
          </a:p>
        </p:txBody>
      </p:sp>
    </p:spTree>
    <p:extLst>
      <p:ext uri="{BB962C8B-B14F-4D97-AF65-F5344CB8AC3E}">
        <p14:creationId xmlns:p14="http://schemas.microsoft.com/office/powerpoint/2010/main" val="2846993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EF350E-E580-4290-8C9E-B2B24CBFD49F}" type="slidenum">
              <a:rPr lang="en-US"/>
              <a:pPr>
                <a:defRPr/>
              </a:pPr>
              <a:t>‹#›</a:t>
            </a:fld>
            <a:endParaRPr lang="en-US"/>
          </a:p>
        </p:txBody>
      </p:sp>
    </p:spTree>
    <p:extLst>
      <p:ext uri="{BB962C8B-B14F-4D97-AF65-F5344CB8AC3E}">
        <p14:creationId xmlns:p14="http://schemas.microsoft.com/office/powerpoint/2010/main" val="285888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7785382-37CC-430C-A50D-FA8E1BCAC4BD}" type="datetimeFigureOut">
              <a:rPr lang="en-US"/>
              <a:pPr>
                <a:defRPr/>
              </a:pPr>
              <a:t>1/12/2015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E330D39-488B-4C4E-AC97-B47CA20565C3}" type="slidenum">
              <a:rPr lang="en-US"/>
              <a:pPr>
                <a:defRPr/>
              </a:pPr>
              <a:t>‹#›</a:t>
            </a:fld>
            <a:endParaRPr lang="en-US" dirty="0"/>
          </a:p>
        </p:txBody>
      </p:sp>
    </p:spTree>
    <p:extLst>
      <p:ext uri="{BB962C8B-B14F-4D97-AF65-F5344CB8AC3E}">
        <p14:creationId xmlns:p14="http://schemas.microsoft.com/office/powerpoint/2010/main" val="141546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4D7C7CD-7B1E-48BB-9E46-858E400E3D63}"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10A4E87-21F5-4DA9-8389-FC4F065816A6}" type="slidenum">
              <a:rPr lang="en-US"/>
              <a:pPr>
                <a:defRPr/>
              </a:pPr>
              <a:t>‹#›</a:t>
            </a:fld>
            <a:endParaRPr lang="en-US" dirty="0"/>
          </a:p>
        </p:txBody>
      </p:sp>
    </p:spTree>
    <p:extLst>
      <p:ext uri="{BB962C8B-B14F-4D97-AF65-F5344CB8AC3E}">
        <p14:creationId xmlns:p14="http://schemas.microsoft.com/office/powerpoint/2010/main" val="347381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D854E04-5FA2-4DEB-AC4F-8060F9AC4714}" type="datetimeFigureOut">
              <a:rPr lang="en-US"/>
              <a:pPr>
                <a:defRPr/>
              </a:pPr>
              <a:t>1/12/2015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7FC1C30-2AE9-4D9E-ACCE-0F8C88F016E3}" type="slidenum">
              <a:rPr lang="en-US"/>
              <a:pPr>
                <a:defRPr/>
              </a:pPr>
              <a:t>‹#›</a:t>
            </a:fld>
            <a:endParaRPr lang="en-US" dirty="0"/>
          </a:p>
        </p:txBody>
      </p:sp>
    </p:spTree>
    <p:extLst>
      <p:ext uri="{BB962C8B-B14F-4D97-AF65-F5344CB8AC3E}">
        <p14:creationId xmlns:p14="http://schemas.microsoft.com/office/powerpoint/2010/main" val="18128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0DAB7A85-0C81-48EA-91C2-7784D9C8C597}" type="datetimeFigureOut">
              <a:rPr lang="en-US"/>
              <a:pPr>
                <a:defRPr/>
              </a:pPr>
              <a:t>1/12/2015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AD142E2B-1085-4D89-BFCB-78D8AED9EF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rgbClr val="696464"/>
                </a:solidFill>
                <a:latin typeface="Arial" charset="0"/>
                <a:cs typeface="+mn-cs"/>
              </a:defRPr>
            </a:lvl1pPr>
          </a:lstStyle>
          <a:p>
            <a:pPr>
              <a:defRPr/>
            </a:pP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rgbClr val="696464"/>
                </a:solidFill>
                <a:latin typeface="Arial" charset="0"/>
                <a:cs typeface="+mn-cs"/>
              </a:defRPr>
            </a:lvl1pPr>
          </a:lstStyle>
          <a:p>
            <a:pPr>
              <a:defRPr/>
            </a:pP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2E1DC4D-F4E6-469D-8575-AEC5EC6613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3334EC49-B18E-487F-9876-4D33EBA0E0BC}" type="datetimeFigureOut">
              <a:rPr lang="en-US"/>
              <a:pPr>
                <a:defRPr/>
              </a:pPr>
              <a:t>1/12/2015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4C966DFF-7EDF-440B-B52E-C108429C90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1/12/2015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A000726-DFC4-4959-81F8-461E2C2848F7}" type="datetimeFigureOut">
              <a:rPr lang="en-US"/>
              <a:pPr>
                <a:defRPr/>
              </a:pPr>
              <a:t>1/12/2015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98BC3D-9703-4A7C-8D8F-F2BABB95C036}" type="slidenum">
              <a:rPr lang="en-US"/>
              <a:pPr>
                <a:defRPr/>
              </a:pPr>
              <a:t>‹#›</a:t>
            </a:fld>
            <a:endParaRPr lang="en-US" dirty="0"/>
          </a:p>
        </p:txBody>
      </p:sp>
    </p:spTree>
    <p:extLst>
      <p:ext uri="{BB962C8B-B14F-4D97-AF65-F5344CB8AC3E}">
        <p14:creationId xmlns:p14="http://schemas.microsoft.com/office/powerpoint/2010/main" val="37306170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CDDBC0FD-B289-4276-BE44-3EB9AB33BD3D}" type="slidenum">
              <a:rPr lang="en-US"/>
              <a:pPr>
                <a:defRPr/>
              </a:pPr>
              <a:t>‹#›</a:t>
            </a:fld>
            <a:endParaRPr lang="en-US"/>
          </a:p>
        </p:txBody>
      </p:sp>
    </p:spTree>
    <p:extLst>
      <p:ext uri="{BB962C8B-B14F-4D97-AF65-F5344CB8AC3E}">
        <p14:creationId xmlns:p14="http://schemas.microsoft.com/office/powerpoint/2010/main" val="39478825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hyperlink" Target="http://goo.gl/forms/Mn4PE5W7af"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Monday January 12,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lnSpcReduction="1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Identify the purpose of government according to Enlightenment thinker John Locke and the Preamble to the Constitution.</a:t>
            </a:r>
          </a:p>
          <a:p>
            <a:pPr marL="0" indent="0">
              <a:spcBef>
                <a:spcPct val="0"/>
              </a:spcBef>
              <a:buFont typeface="Arial" charset="0"/>
              <a:buNone/>
              <a:defRPr/>
            </a:pPr>
            <a:endParaRPr lang="en-US" sz="10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a:t>
            </a:r>
            <a:r>
              <a:rPr lang="en-US" sz="2400" dirty="0" smtClean="0"/>
              <a:t>: Foundations Vocab</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DISCUSSION</a:t>
            </a:r>
            <a:r>
              <a:rPr lang="en-US" sz="2400" dirty="0">
                <a:solidFill>
                  <a:prstClr val="black"/>
                </a:solidFill>
              </a:rPr>
              <a:t>: Analyzing Primary Document</a:t>
            </a:r>
          </a:p>
          <a:p>
            <a:pPr marL="1009650" lvl="1" indent="-609600">
              <a:spcBef>
                <a:spcPct val="0"/>
              </a:spcBef>
              <a:buFont typeface="Wingdings" panose="05000000000000000000" pitchFamily="2" charset="2"/>
              <a:buChar char="Ø"/>
              <a:defRPr/>
            </a:pPr>
            <a:r>
              <a:rPr lang="en-US" sz="2000" dirty="0">
                <a:solidFill>
                  <a:prstClr val="black"/>
                </a:solidFill>
              </a:rPr>
              <a:t>2</a:t>
            </a:r>
            <a:r>
              <a:rPr lang="en-US" sz="2000" baseline="30000" dirty="0">
                <a:solidFill>
                  <a:prstClr val="black"/>
                </a:solidFill>
              </a:rPr>
              <a:t>nd</a:t>
            </a:r>
            <a:r>
              <a:rPr lang="en-US" sz="2000" dirty="0">
                <a:solidFill>
                  <a:prstClr val="black"/>
                </a:solidFill>
              </a:rPr>
              <a:t> Treatise of </a:t>
            </a:r>
            <a:r>
              <a:rPr lang="en-US" sz="2000" dirty="0" smtClean="0">
                <a:solidFill>
                  <a:prstClr val="black"/>
                </a:solidFill>
              </a:rPr>
              <a:t>Government</a:t>
            </a:r>
          </a:p>
          <a:p>
            <a:pPr marL="609600" lvl="0" indent="-609600">
              <a:spcBef>
                <a:spcPct val="0"/>
              </a:spcBef>
              <a:buFontTx/>
              <a:buAutoNum type="arabicParenR"/>
              <a:defRPr/>
            </a:pPr>
            <a:r>
              <a:rPr lang="en-US" sz="2400" dirty="0" smtClean="0">
                <a:solidFill>
                  <a:prstClr val="black"/>
                </a:solidFill>
              </a:rPr>
              <a:t>GUIDED PRACTICE: Preamble</a:t>
            </a:r>
          </a:p>
          <a:p>
            <a:pPr marL="609600" lvl="0" indent="-609600">
              <a:spcBef>
                <a:spcPct val="0"/>
              </a:spcBef>
              <a:buFontTx/>
              <a:buAutoNum type="arabicParenR"/>
              <a:defRPr/>
            </a:pPr>
            <a:r>
              <a:rPr lang="en-US" sz="2400" dirty="0" smtClean="0">
                <a:solidFill>
                  <a:prstClr val="black"/>
                </a:solidFill>
              </a:rPr>
              <a:t>ASSIGNMENT: Workbook Pgs</a:t>
            </a:r>
            <a:r>
              <a:rPr lang="en-US" sz="2400" dirty="0" smtClean="0">
                <a:solidFill>
                  <a:prstClr val="black"/>
                </a:solidFill>
              </a:rPr>
              <a:t>. 17 &amp; </a:t>
            </a:r>
            <a:r>
              <a:rPr lang="en-US" sz="2400" dirty="0" smtClean="0">
                <a:solidFill>
                  <a:prstClr val="black"/>
                </a:solidFill>
              </a:rPr>
              <a:t>19</a:t>
            </a:r>
            <a:endParaRPr lang="en-US" sz="2400" dirty="0" smtClean="0">
              <a:solidFill>
                <a:prstClr val="black"/>
              </a:solidFill>
            </a:endParaRPr>
          </a:p>
          <a:p>
            <a:pPr marL="609600" lvl="0" indent="-609600">
              <a:spcBef>
                <a:spcPct val="0"/>
              </a:spcBef>
              <a:buFontTx/>
              <a:buAutoNum type="arabicParenR"/>
              <a:defRPr/>
            </a:pPr>
            <a:endParaRPr lang="en-US" sz="1100" dirty="0">
              <a:solidFill>
                <a:prstClr val="black"/>
              </a:solidFill>
            </a:endParaRPr>
          </a:p>
          <a:p>
            <a:pPr marL="0" lvl="0" indent="0">
              <a:spcBef>
                <a:spcPct val="0"/>
              </a:spcBef>
              <a:buNone/>
              <a:defRPr/>
            </a:pPr>
            <a:r>
              <a:rPr lang="en-US" sz="2400" b="1" dirty="0" smtClean="0">
                <a:solidFill>
                  <a:prstClr val="black"/>
                </a:solidFill>
              </a:rPr>
              <a:t>***HW: 2 Political Surveys – DUE FRIDAY***</a:t>
            </a:r>
            <a:endParaRPr lang="en-US" sz="1000" b="1" dirty="0"/>
          </a:p>
          <a:p>
            <a:pPr marL="0" indent="0">
              <a:spcBef>
                <a:spcPct val="0"/>
              </a:spcBef>
              <a:buFont typeface="Arial" charset="0"/>
              <a:buNone/>
              <a:defRPr/>
            </a:pPr>
            <a:endParaRPr lang="en-US" sz="1000" b="1" dirty="0" smtClean="0"/>
          </a:p>
          <a:p>
            <a:pPr marL="609600" indent="-609600">
              <a:spcBef>
                <a:spcPct val="0"/>
              </a:spcBef>
              <a:buFont typeface="Arial" charset="0"/>
              <a:buNone/>
              <a:defRPr/>
            </a:pPr>
            <a:r>
              <a:rPr lang="en-US" sz="2800" b="1" dirty="0" smtClean="0">
                <a:solidFill>
                  <a:srgbClr val="1F497D"/>
                </a:solidFill>
              </a:rPr>
              <a:t>Foundations Vocab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p>
          <a:p>
            <a:pPr>
              <a:spcBef>
                <a:spcPct val="0"/>
              </a:spcBef>
              <a:buFont typeface="Wingdings" panose="05000000000000000000" pitchFamily="2" charset="2"/>
              <a:buChar char="Ø"/>
              <a:defRPr/>
            </a:pPr>
            <a:r>
              <a:rPr lang="en-US" sz="2400" dirty="0" smtClean="0">
                <a:solidFill>
                  <a:prstClr val="black"/>
                </a:solidFill>
              </a:rPr>
              <a:t>Define the terms below using the glossary of your textbook.</a:t>
            </a:r>
            <a:endParaRPr lang="en-US" sz="2000" dirty="0">
              <a:solidFill>
                <a:prstClr val="black"/>
              </a:solidFill>
            </a:endParaRPr>
          </a:p>
          <a:p>
            <a:pPr marL="457200" indent="-457200">
              <a:spcBef>
                <a:spcPct val="0"/>
              </a:spcBef>
              <a:buFont typeface="+mj-lt"/>
              <a:buAutoNum type="arabicPeriod"/>
              <a:defRPr/>
            </a:pPr>
            <a:r>
              <a:rPr lang="en-US" sz="2400" dirty="0" smtClean="0">
                <a:solidFill>
                  <a:prstClr val="black"/>
                </a:solidFill>
              </a:rPr>
              <a:t>Legislative power</a:t>
            </a:r>
            <a:r>
              <a:rPr lang="en-US" sz="2400" dirty="0" smtClean="0">
                <a:solidFill>
                  <a:prstClr val="black"/>
                </a:solidFill>
              </a:rPr>
              <a:t>		4.   Constitution</a:t>
            </a:r>
          </a:p>
          <a:p>
            <a:pPr marL="457200" indent="-457200">
              <a:spcBef>
                <a:spcPct val="0"/>
              </a:spcBef>
              <a:buFont typeface="+mj-lt"/>
              <a:buAutoNum type="arabicPeriod"/>
              <a:defRPr/>
            </a:pPr>
            <a:r>
              <a:rPr lang="en-US" sz="2400" dirty="0" smtClean="0">
                <a:solidFill>
                  <a:prstClr val="black"/>
                </a:solidFill>
              </a:rPr>
              <a:t>Executive power			5.   Sovereign</a:t>
            </a:r>
          </a:p>
          <a:p>
            <a:pPr marL="457200" indent="-457200">
              <a:spcBef>
                <a:spcPct val="0"/>
              </a:spcBef>
              <a:buFont typeface="+mj-lt"/>
              <a:buAutoNum type="arabicPeriod"/>
              <a:defRPr/>
            </a:pPr>
            <a:r>
              <a:rPr lang="en-US" sz="2400" dirty="0" smtClean="0">
                <a:solidFill>
                  <a:prstClr val="black"/>
                </a:solidFill>
              </a:rPr>
              <a:t>Judicial power</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50000">
              <a:srgbClr val="FFFFFF"/>
            </a:gs>
            <a:gs pos="100000">
              <a:srgbClr val="002060"/>
            </a:gs>
          </a:gsLst>
          <a:lin ang="2700000" scaled="1"/>
        </a:gra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a:xfrm>
            <a:off x="0" y="0"/>
            <a:ext cx="9144000" cy="1143000"/>
          </a:xfrm>
        </p:spPr>
        <p:txBody>
          <a:bodyPr/>
          <a:lstStyle/>
          <a:p>
            <a:r>
              <a:rPr lang="en-US" altLang="en-US" b="1" u="sng" dirty="0" smtClean="0">
                <a:latin typeface="Arial" pitchFamily="34" charset="0"/>
              </a:rPr>
              <a:t>Voter Turnout</a:t>
            </a:r>
          </a:p>
        </p:txBody>
      </p:sp>
      <p:sp>
        <p:nvSpPr>
          <p:cNvPr id="3" name="Content Placeholder 2"/>
          <p:cNvSpPr>
            <a:spLocks noGrp="1"/>
          </p:cNvSpPr>
          <p:nvPr>
            <p:ph idx="1"/>
          </p:nvPr>
        </p:nvSpPr>
        <p:spPr>
          <a:xfrm>
            <a:off x="0" y="1066800"/>
            <a:ext cx="9144000" cy="5791200"/>
          </a:xfrm>
        </p:spPr>
        <p:txBody>
          <a:bodyPr/>
          <a:lstStyle/>
          <a:p>
            <a:pPr>
              <a:buFont typeface="Arial" charset="0"/>
              <a:buChar char="•"/>
              <a:defRPr/>
            </a:pPr>
            <a:r>
              <a:rPr lang="en-US" dirty="0" smtClean="0"/>
              <a:t>National – Presidential Elections 50-60%</a:t>
            </a:r>
          </a:p>
          <a:p>
            <a:pPr lvl="1">
              <a:buFont typeface="Arial" charset="0"/>
              <a:buChar char="–"/>
              <a:defRPr/>
            </a:pPr>
            <a:r>
              <a:rPr lang="en-US" dirty="0" smtClean="0"/>
              <a:t>2000 – 54%</a:t>
            </a:r>
          </a:p>
          <a:p>
            <a:pPr lvl="1">
              <a:buFont typeface="Arial" charset="0"/>
              <a:buChar char="–"/>
              <a:defRPr/>
            </a:pPr>
            <a:r>
              <a:rPr lang="en-US" dirty="0" smtClean="0"/>
              <a:t>2004 – 60%</a:t>
            </a:r>
          </a:p>
          <a:p>
            <a:pPr lvl="1">
              <a:buFont typeface="Arial" charset="0"/>
              <a:buChar char="–"/>
              <a:defRPr/>
            </a:pPr>
            <a:r>
              <a:rPr lang="en-US" dirty="0" smtClean="0"/>
              <a:t>2008 – 62%</a:t>
            </a:r>
          </a:p>
          <a:p>
            <a:pPr lvl="1">
              <a:buFont typeface="Arial" charset="0"/>
              <a:buChar char="–"/>
              <a:defRPr/>
            </a:pPr>
            <a:r>
              <a:rPr lang="en-US" dirty="0" smtClean="0"/>
              <a:t>2012 – 57%</a:t>
            </a:r>
          </a:p>
          <a:p>
            <a:pPr>
              <a:buFont typeface="Arial" charset="0"/>
              <a:buChar char="•"/>
              <a:defRPr/>
            </a:pPr>
            <a:r>
              <a:rPr lang="en-US" dirty="0" smtClean="0"/>
              <a:t>Congressional Elections 25-30%</a:t>
            </a:r>
          </a:p>
          <a:p>
            <a:pPr>
              <a:buFont typeface="Arial" charset="0"/>
              <a:buChar char="•"/>
              <a:defRPr/>
            </a:pPr>
            <a:r>
              <a:rPr lang="en-US" dirty="0" smtClean="0"/>
              <a:t>Local Elections 10-15%</a:t>
            </a:r>
          </a:p>
          <a:p>
            <a:pPr>
              <a:buFont typeface="Arial" charset="0"/>
              <a:buChar char="•"/>
              <a:defRPr/>
            </a:pPr>
            <a:endParaRPr lang="en-US" dirty="0"/>
          </a:p>
          <a:p>
            <a:pPr>
              <a:buFont typeface="Arial" charset="0"/>
              <a:buChar char="•"/>
              <a:defRPr/>
            </a:pPr>
            <a:r>
              <a:rPr lang="en-US" dirty="0" smtClean="0"/>
              <a:t>Greek for a person who doesn’t vote </a:t>
            </a:r>
          </a:p>
          <a:p>
            <a:pPr marL="0" indent="0">
              <a:buFont typeface="Arial" charset="0"/>
              <a:buNone/>
              <a:defRPr/>
            </a:pPr>
            <a:r>
              <a:rPr lang="en-US" dirty="0"/>
              <a:t>	</a:t>
            </a:r>
            <a:r>
              <a:rPr lang="en-US" dirty="0" smtClean="0"/>
              <a:t>… “idiot”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50000">
              <a:srgbClr val="FFFFFF"/>
            </a:gs>
            <a:gs pos="100000">
              <a:srgbClr val="002060"/>
            </a:gs>
          </a:gsLst>
          <a:lin ang="2700000" scaled="1"/>
        </a:gra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9144000" cy="1143000"/>
          </a:xfrm>
        </p:spPr>
        <p:txBody>
          <a:bodyPr/>
          <a:lstStyle/>
          <a:p>
            <a:r>
              <a:rPr lang="en-US" altLang="en-US" b="1" u="sng" dirty="0" smtClean="0">
                <a:latin typeface="Arial" pitchFamily="34" charset="0"/>
              </a:rPr>
              <a:t>Party Affiliation</a:t>
            </a:r>
          </a:p>
        </p:txBody>
      </p:sp>
      <p:sp>
        <p:nvSpPr>
          <p:cNvPr id="71683" name="Content Placeholder 2"/>
          <p:cNvSpPr>
            <a:spLocks noGrp="1"/>
          </p:cNvSpPr>
          <p:nvPr>
            <p:ph idx="1"/>
          </p:nvPr>
        </p:nvSpPr>
        <p:spPr>
          <a:xfrm>
            <a:off x="0" y="1066800"/>
            <a:ext cx="9144000" cy="5791200"/>
          </a:xfrm>
        </p:spPr>
        <p:txBody>
          <a:bodyPr/>
          <a:lstStyle/>
          <a:p>
            <a:r>
              <a:rPr lang="en-US" altLang="en-US" dirty="0" smtClean="0">
                <a:latin typeface="Arial" pitchFamily="34" charset="0"/>
              </a:rPr>
              <a:t>According to a Gallup poll (March 2014) </a:t>
            </a:r>
          </a:p>
          <a:p>
            <a:pPr lvl="1"/>
            <a:r>
              <a:rPr lang="en-US" altLang="en-US" dirty="0" smtClean="0">
                <a:solidFill>
                  <a:srgbClr val="000000"/>
                </a:solidFill>
                <a:latin typeface="Arial" pitchFamily="34" charset="0"/>
              </a:rPr>
              <a:t>“In politics, as of today, do you consider yourself a Democrat, Republican, or Independent?”  </a:t>
            </a:r>
          </a:p>
          <a:p>
            <a:pPr lvl="1"/>
            <a:r>
              <a:rPr lang="en-US" altLang="en-US" dirty="0" smtClean="0">
                <a:solidFill>
                  <a:srgbClr val="000000"/>
                </a:solidFill>
                <a:latin typeface="Arial" pitchFamily="34" charset="0"/>
              </a:rPr>
              <a:t>“If independent, which party do you lean towards?”</a:t>
            </a:r>
          </a:p>
          <a:p>
            <a:endParaRPr lang="en-US" altLang="en-US" dirty="0" smtClean="0">
              <a:latin typeface="Arial" pitchFamily="34" charset="0"/>
            </a:endParaRPr>
          </a:p>
          <a:p>
            <a:r>
              <a:rPr lang="en-US" altLang="en-US" dirty="0" smtClean="0">
                <a:latin typeface="Arial" pitchFamily="34" charset="0"/>
              </a:rPr>
              <a:t>Republicans: 25%</a:t>
            </a:r>
          </a:p>
          <a:p>
            <a:r>
              <a:rPr lang="en-US" altLang="en-US" dirty="0" smtClean="0">
                <a:latin typeface="Arial" pitchFamily="34" charset="0"/>
              </a:rPr>
              <a:t>Democrats: 30%</a:t>
            </a:r>
          </a:p>
          <a:p>
            <a:r>
              <a:rPr lang="en-US" altLang="en-US" dirty="0" smtClean="0">
                <a:latin typeface="Arial" pitchFamily="34" charset="0"/>
              </a:rPr>
              <a:t>Independents: 42%</a:t>
            </a:r>
          </a:p>
          <a:p>
            <a:r>
              <a:rPr lang="en-US" altLang="en-US" dirty="0" smtClean="0">
                <a:latin typeface="Arial" pitchFamily="34" charset="0"/>
              </a:rPr>
              <a:t>Republicans w/ “leaners” – 42%</a:t>
            </a:r>
          </a:p>
          <a:p>
            <a:r>
              <a:rPr lang="en-US" altLang="en-US" dirty="0" smtClean="0">
                <a:latin typeface="Arial" pitchFamily="34" charset="0"/>
              </a:rPr>
              <a:t>Democrats w/ “leaners” – 47%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14288"/>
            <a:ext cx="9144000" cy="1128712"/>
          </a:xfrm>
        </p:spPr>
        <p:txBody>
          <a:bodyPr/>
          <a:lstStyle/>
          <a:p>
            <a:r>
              <a:rPr lang="en-US" altLang="en-US" sz="3200" dirty="0" smtClean="0"/>
              <a:t>	Rm 410 Political Ideology Spectrum</a:t>
            </a:r>
            <a:r>
              <a:rPr lang="en-US" altLang="en-US" sz="3600" dirty="0" smtClean="0"/>
              <a:t/>
            </a:r>
            <a:br>
              <a:rPr lang="en-US" altLang="en-US" sz="3600" dirty="0" smtClean="0"/>
            </a:br>
            <a:r>
              <a:rPr lang="en-US" altLang="en-US" sz="3600" dirty="0" smtClean="0"/>
              <a:t>BY THE NUMBERS:</a:t>
            </a:r>
          </a:p>
        </p:txBody>
      </p:sp>
      <p:sp>
        <p:nvSpPr>
          <p:cNvPr id="24579" name="TextBox 4"/>
          <p:cNvSpPr txBox="1">
            <a:spLocks noChangeArrowheads="1"/>
          </p:cNvSpPr>
          <p:nvPr/>
        </p:nvSpPr>
        <p:spPr bwMode="auto">
          <a:xfrm>
            <a:off x="76200" y="1219200"/>
            <a:ext cx="1828800" cy="646331"/>
          </a:xfrm>
          <a:prstGeom prst="rect">
            <a:avLst/>
          </a:prstGeom>
          <a:solidFill>
            <a:srgbClr val="0070C0"/>
          </a:solidFill>
          <a:ln>
            <a:noFill/>
          </a:ln>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800" b="1" u="sng" dirty="0" smtClean="0">
                <a:solidFill>
                  <a:srgbClr val="000000"/>
                </a:solidFill>
                <a:latin typeface="Arial" charset="0"/>
                <a:cs typeface="+mn-cs"/>
              </a:rPr>
              <a:t>LIBERAL</a:t>
            </a:r>
          </a:p>
          <a:p>
            <a:pPr algn="ctr" eaLnBrk="1" hangingPunct="1">
              <a:spcBef>
                <a:spcPct val="0"/>
              </a:spcBef>
              <a:buClrTx/>
              <a:buSzTx/>
              <a:buFontTx/>
              <a:buNone/>
              <a:defRPr/>
            </a:pPr>
            <a:r>
              <a:rPr lang="en-US" altLang="en-US" sz="1800" b="1" dirty="0" smtClean="0">
                <a:solidFill>
                  <a:srgbClr val="000000"/>
                </a:solidFill>
                <a:latin typeface="Arial" charset="0"/>
                <a:cs typeface="+mn-cs"/>
              </a:rPr>
              <a:t>Score 10 – 26</a:t>
            </a:r>
          </a:p>
        </p:txBody>
      </p:sp>
      <p:sp>
        <p:nvSpPr>
          <p:cNvPr id="24580" name="TextBox 5"/>
          <p:cNvSpPr txBox="1">
            <a:spLocks noChangeArrowheads="1"/>
          </p:cNvSpPr>
          <p:nvPr/>
        </p:nvSpPr>
        <p:spPr bwMode="auto">
          <a:xfrm>
            <a:off x="17282" y="4648200"/>
            <a:ext cx="1905000" cy="615553"/>
          </a:xfrm>
          <a:prstGeom prst="rect">
            <a:avLst/>
          </a:prstGeom>
          <a:solidFill>
            <a:srgbClr val="FF0000"/>
          </a:solidFill>
          <a:ln>
            <a:noFill/>
          </a:ln>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600" b="1" u="sng" dirty="0" smtClean="0">
                <a:solidFill>
                  <a:srgbClr val="000000"/>
                </a:solidFill>
                <a:latin typeface="Arial" charset="0"/>
                <a:cs typeface="+mn-cs"/>
              </a:rPr>
              <a:t>CONSERVATIVE</a:t>
            </a:r>
          </a:p>
          <a:p>
            <a:pPr algn="ctr" eaLnBrk="1" hangingPunct="1">
              <a:spcBef>
                <a:spcPct val="0"/>
              </a:spcBef>
              <a:buClrTx/>
              <a:buSzTx/>
              <a:buFontTx/>
              <a:buNone/>
              <a:defRPr/>
            </a:pPr>
            <a:r>
              <a:rPr lang="en-US" altLang="en-US" sz="1800" b="1" dirty="0" smtClean="0">
                <a:solidFill>
                  <a:srgbClr val="000000"/>
                </a:solidFill>
                <a:latin typeface="Arial" charset="0"/>
                <a:cs typeface="+mn-cs"/>
              </a:rPr>
              <a:t>Score = 34 – </a:t>
            </a:r>
            <a:r>
              <a:rPr lang="en-US" altLang="en-US" sz="1800" b="1" dirty="0">
                <a:solidFill>
                  <a:srgbClr val="000000"/>
                </a:solidFill>
                <a:latin typeface="Arial" charset="0"/>
                <a:cs typeface="+mn-cs"/>
              </a:rPr>
              <a:t>5</a:t>
            </a:r>
            <a:r>
              <a:rPr lang="en-US" altLang="en-US" sz="1800" b="1" dirty="0" smtClean="0">
                <a:solidFill>
                  <a:srgbClr val="000000"/>
                </a:solidFill>
                <a:latin typeface="Arial" charset="0"/>
                <a:cs typeface="+mn-cs"/>
              </a:rPr>
              <a:t>0</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53346088"/>
              </p:ext>
            </p:extLst>
          </p:nvPr>
        </p:nvGraphicFramePr>
        <p:xfrm>
          <a:off x="1907749" y="1143000"/>
          <a:ext cx="7124700" cy="2028802"/>
        </p:xfrm>
        <a:graphic>
          <a:graphicData uri="http://schemas.openxmlformats.org/drawingml/2006/table">
            <a:tbl>
              <a:tblPr firstRow="1" bandRow="1">
                <a:tableStyleId>{5C22544A-7EE6-4342-B048-85BDC9FD1C3A}</a:tableStyleId>
              </a:tblPr>
              <a:tblGrid>
                <a:gridCol w="1866900"/>
                <a:gridCol w="381000"/>
                <a:gridCol w="381000"/>
                <a:gridCol w="381000"/>
                <a:gridCol w="381000"/>
                <a:gridCol w="381000"/>
                <a:gridCol w="381000"/>
                <a:gridCol w="381000"/>
                <a:gridCol w="381000"/>
                <a:gridCol w="340151"/>
                <a:gridCol w="498049"/>
                <a:gridCol w="457200"/>
                <a:gridCol w="340151"/>
                <a:gridCol w="574249"/>
              </a:tblGrid>
              <a:tr h="596469">
                <a:tc>
                  <a:txBody>
                    <a:bodyPr/>
                    <a:lstStyle/>
                    <a:p>
                      <a:r>
                        <a:rPr lang="en-US" sz="1300" dirty="0" smtClean="0"/>
                        <a:t>Survey</a:t>
                      </a:r>
                    </a:p>
                    <a:p>
                      <a:r>
                        <a:rPr lang="en-US" sz="1300" dirty="0" smtClean="0"/>
                        <a:t>Score</a:t>
                      </a:r>
                      <a:endParaRPr lang="en-US" sz="1300" dirty="0"/>
                    </a:p>
                  </a:txBody>
                  <a:tcPr marT="33137" marB="33137">
                    <a:solidFill>
                      <a:schemeClr val="tx1"/>
                    </a:solidFill>
                  </a:tcPr>
                </a:tc>
                <a:tc>
                  <a:txBody>
                    <a:bodyPr/>
                    <a:lstStyle/>
                    <a:p>
                      <a:pPr algn="ctr"/>
                      <a:endParaRPr lang="en-US" sz="1200" b="0" dirty="0" smtClean="0"/>
                    </a:p>
                    <a:p>
                      <a:pPr algn="ctr"/>
                      <a:r>
                        <a:rPr lang="en-US" sz="1200" b="0" dirty="0" smtClean="0"/>
                        <a:t>17</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19</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20</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21</a:t>
                      </a:r>
                    </a:p>
                  </a:txBody>
                  <a:tcPr marT="33137" marB="33137">
                    <a:solidFill>
                      <a:schemeClr val="tx1"/>
                    </a:solidFill>
                  </a:tcPr>
                </a:tc>
                <a:tc>
                  <a:txBody>
                    <a:bodyPr/>
                    <a:lstStyle/>
                    <a:p>
                      <a:pPr algn="ctr"/>
                      <a:endParaRPr lang="en-US" sz="1200" b="0" dirty="0" smtClean="0"/>
                    </a:p>
                    <a:p>
                      <a:pPr algn="ctr"/>
                      <a:r>
                        <a:rPr lang="en-US" sz="1200" b="0" dirty="0" smtClean="0"/>
                        <a:t>22</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23</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24</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25</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26</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27</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28</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29</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30</a:t>
                      </a:r>
                      <a:endParaRPr lang="en-US" sz="1200" b="0" dirty="0"/>
                    </a:p>
                  </a:txBody>
                  <a:tcPr marT="33137" marB="33137">
                    <a:solidFill>
                      <a:schemeClr val="tx1"/>
                    </a:solidFill>
                  </a:tcPr>
                </a:tc>
              </a:tr>
              <a:tr h="268779">
                <a:tc>
                  <a:txBody>
                    <a:bodyPr/>
                    <a:lstStyle/>
                    <a:p>
                      <a:r>
                        <a:rPr lang="en-US" sz="1300" dirty="0" smtClean="0"/>
                        <a:t># of Students</a:t>
                      </a:r>
                      <a:endParaRPr lang="en-US" sz="1300" dirty="0"/>
                    </a:p>
                  </a:txBody>
                  <a:tcPr marT="33137" marB="33137">
                    <a:solidFill>
                      <a:schemeClr val="bg1">
                        <a:lumMod val="85000"/>
                      </a:schemeClr>
                    </a:solidFill>
                  </a:tcPr>
                </a:tc>
                <a:tc>
                  <a:txBody>
                    <a:bodyPr/>
                    <a:lstStyle/>
                    <a:p>
                      <a:pPr algn="ctr"/>
                      <a:r>
                        <a:rPr lang="en-US" sz="1300" dirty="0" smtClean="0"/>
                        <a:t>1</a:t>
                      </a:r>
                      <a:endParaRPr lang="en-US" sz="1300" dirty="0"/>
                    </a:p>
                  </a:txBody>
                  <a:tcPr marT="33137" marB="33137">
                    <a:solidFill>
                      <a:schemeClr val="bg1">
                        <a:lumMod val="85000"/>
                      </a:schemeClr>
                    </a:solidFill>
                  </a:tcPr>
                </a:tc>
                <a:tc>
                  <a:txBody>
                    <a:bodyPr/>
                    <a:lstStyle/>
                    <a:p>
                      <a:pPr algn="ctr"/>
                      <a:r>
                        <a:rPr lang="en-US" sz="1300" dirty="0" smtClean="0"/>
                        <a:t>1</a:t>
                      </a:r>
                      <a:endParaRPr lang="en-US" sz="1300" dirty="0"/>
                    </a:p>
                  </a:txBody>
                  <a:tcPr marT="33137" marB="33137">
                    <a:solidFill>
                      <a:schemeClr val="bg1">
                        <a:lumMod val="85000"/>
                      </a:schemeClr>
                    </a:solidFill>
                  </a:tcPr>
                </a:tc>
                <a:tc>
                  <a:txBody>
                    <a:bodyPr/>
                    <a:lstStyle/>
                    <a:p>
                      <a:pPr algn="ctr"/>
                      <a:r>
                        <a:rPr lang="en-US" sz="1300" dirty="0" smtClean="0"/>
                        <a:t>2</a:t>
                      </a:r>
                      <a:endParaRPr lang="en-US" sz="1300" dirty="0"/>
                    </a:p>
                  </a:txBody>
                  <a:tcPr marT="33137" marB="33137">
                    <a:solidFill>
                      <a:schemeClr val="bg1">
                        <a:lumMod val="85000"/>
                      </a:schemeClr>
                    </a:solidFill>
                  </a:tcPr>
                </a:tc>
                <a:tc>
                  <a:txBody>
                    <a:bodyPr/>
                    <a:lstStyle/>
                    <a:p>
                      <a:pPr algn="ctr"/>
                      <a:r>
                        <a:rPr lang="en-US" sz="1300" dirty="0" smtClean="0"/>
                        <a:t>3</a:t>
                      </a:r>
                      <a:endParaRPr lang="en-US" sz="1300" dirty="0"/>
                    </a:p>
                  </a:txBody>
                  <a:tcPr marT="33137" marB="33137">
                    <a:solidFill>
                      <a:schemeClr val="bg1">
                        <a:lumMod val="85000"/>
                      </a:schemeClr>
                    </a:solidFill>
                  </a:tcPr>
                </a:tc>
                <a:tc>
                  <a:txBody>
                    <a:bodyPr/>
                    <a:lstStyle/>
                    <a:p>
                      <a:pPr algn="ctr"/>
                      <a:r>
                        <a:rPr lang="en-US" sz="1300" dirty="0" smtClean="0"/>
                        <a:t>1</a:t>
                      </a:r>
                      <a:endParaRPr lang="en-US" sz="1300" dirty="0"/>
                    </a:p>
                  </a:txBody>
                  <a:tcPr marT="33137" marB="33137">
                    <a:solidFill>
                      <a:schemeClr val="bg1">
                        <a:lumMod val="85000"/>
                      </a:schemeClr>
                    </a:solidFill>
                  </a:tcPr>
                </a:tc>
                <a:tc>
                  <a:txBody>
                    <a:bodyPr/>
                    <a:lstStyle/>
                    <a:p>
                      <a:pPr algn="ctr"/>
                      <a:r>
                        <a:rPr lang="en-US" sz="1300" dirty="0" smtClean="0"/>
                        <a:t>5</a:t>
                      </a:r>
                      <a:endParaRPr lang="en-US" sz="1300" dirty="0"/>
                    </a:p>
                  </a:txBody>
                  <a:tcPr marT="33137" marB="33137">
                    <a:solidFill>
                      <a:schemeClr val="bg1">
                        <a:lumMod val="85000"/>
                      </a:schemeClr>
                    </a:solidFill>
                  </a:tcPr>
                </a:tc>
                <a:tc>
                  <a:txBody>
                    <a:bodyPr/>
                    <a:lstStyle/>
                    <a:p>
                      <a:pPr algn="ctr"/>
                      <a:r>
                        <a:rPr lang="en-US" sz="1300" dirty="0" smtClean="0"/>
                        <a:t>7</a:t>
                      </a:r>
                      <a:endParaRPr lang="en-US" sz="1300" dirty="0"/>
                    </a:p>
                  </a:txBody>
                  <a:tcPr marT="33137" marB="33137">
                    <a:solidFill>
                      <a:schemeClr val="bg1">
                        <a:lumMod val="85000"/>
                      </a:schemeClr>
                    </a:solidFill>
                  </a:tcPr>
                </a:tc>
                <a:tc>
                  <a:txBody>
                    <a:bodyPr/>
                    <a:lstStyle/>
                    <a:p>
                      <a:pPr algn="ctr"/>
                      <a:r>
                        <a:rPr lang="en-US" sz="1300" dirty="0" smtClean="0"/>
                        <a:t>6</a:t>
                      </a:r>
                      <a:endParaRPr lang="en-US" sz="1300" dirty="0"/>
                    </a:p>
                  </a:txBody>
                  <a:tcPr marT="33137" marB="33137">
                    <a:solidFill>
                      <a:schemeClr val="bg1">
                        <a:lumMod val="85000"/>
                      </a:schemeClr>
                    </a:solidFill>
                  </a:tcPr>
                </a:tc>
                <a:tc>
                  <a:txBody>
                    <a:bodyPr/>
                    <a:lstStyle/>
                    <a:p>
                      <a:pPr algn="ctr"/>
                      <a:r>
                        <a:rPr lang="en-US" sz="1300" dirty="0" smtClean="0"/>
                        <a:t>7</a:t>
                      </a:r>
                      <a:endParaRPr lang="en-US" sz="1300" dirty="0"/>
                    </a:p>
                  </a:txBody>
                  <a:tcPr marT="33137" marB="33137">
                    <a:solidFill>
                      <a:schemeClr val="bg1">
                        <a:lumMod val="85000"/>
                      </a:schemeClr>
                    </a:solidFill>
                  </a:tcPr>
                </a:tc>
                <a:tc>
                  <a:txBody>
                    <a:bodyPr/>
                    <a:lstStyle/>
                    <a:p>
                      <a:pPr algn="ctr"/>
                      <a:r>
                        <a:rPr lang="en-US" sz="1300" dirty="0" smtClean="0"/>
                        <a:t>12</a:t>
                      </a:r>
                      <a:endParaRPr lang="en-US" sz="1300" dirty="0"/>
                    </a:p>
                  </a:txBody>
                  <a:tcPr marT="33137" marB="33137">
                    <a:solidFill>
                      <a:schemeClr val="bg1">
                        <a:lumMod val="85000"/>
                      </a:schemeClr>
                    </a:solidFill>
                  </a:tcPr>
                </a:tc>
                <a:tc>
                  <a:txBody>
                    <a:bodyPr/>
                    <a:lstStyle/>
                    <a:p>
                      <a:pPr algn="ctr"/>
                      <a:r>
                        <a:rPr lang="en-US" sz="1300" dirty="0" smtClean="0"/>
                        <a:t>7</a:t>
                      </a:r>
                      <a:endParaRPr lang="en-US" sz="1300" dirty="0"/>
                    </a:p>
                  </a:txBody>
                  <a:tcPr marT="33137" marB="33137">
                    <a:solidFill>
                      <a:schemeClr val="bg1">
                        <a:lumMod val="85000"/>
                      </a:schemeClr>
                    </a:solidFill>
                  </a:tcPr>
                </a:tc>
                <a:tc>
                  <a:txBody>
                    <a:bodyPr/>
                    <a:lstStyle/>
                    <a:p>
                      <a:pPr algn="ctr"/>
                      <a:r>
                        <a:rPr lang="en-US" sz="1300" dirty="0" smtClean="0"/>
                        <a:t>11</a:t>
                      </a:r>
                      <a:endParaRPr lang="en-US" sz="1300" dirty="0"/>
                    </a:p>
                  </a:txBody>
                  <a:tcPr marT="33137" marB="33137">
                    <a:solidFill>
                      <a:schemeClr val="bg1">
                        <a:lumMod val="85000"/>
                      </a:schemeClr>
                    </a:solidFill>
                  </a:tcPr>
                </a:tc>
                <a:tc>
                  <a:txBody>
                    <a:bodyPr/>
                    <a:lstStyle/>
                    <a:p>
                      <a:pPr algn="ctr"/>
                      <a:r>
                        <a:rPr lang="en-US" sz="1300" dirty="0" smtClean="0"/>
                        <a:t>13</a:t>
                      </a:r>
                      <a:endParaRPr lang="en-US" sz="1300" dirty="0"/>
                    </a:p>
                  </a:txBody>
                  <a:tcPr marT="33137" marB="33137">
                    <a:solidFill>
                      <a:schemeClr val="bg1">
                        <a:lumMod val="85000"/>
                      </a:schemeClr>
                    </a:solidFill>
                  </a:tcPr>
                </a:tc>
              </a:tr>
              <a:tr h="1060390">
                <a:tc>
                  <a:txBody>
                    <a:bodyPr/>
                    <a:lstStyle/>
                    <a:p>
                      <a:r>
                        <a:rPr lang="en-US" sz="1300" dirty="0" smtClean="0"/>
                        <a:t>Blue = Liberal</a:t>
                      </a:r>
                    </a:p>
                    <a:p>
                      <a:r>
                        <a:rPr lang="en-US" sz="1300" dirty="0" smtClean="0"/>
                        <a:t>Red = Conservative</a:t>
                      </a:r>
                    </a:p>
                    <a:p>
                      <a:r>
                        <a:rPr lang="en-US" sz="1300" dirty="0" smtClean="0"/>
                        <a:t>Purple = Moderate</a:t>
                      </a:r>
                      <a:endParaRPr lang="en-US" sz="1300" dirty="0"/>
                    </a:p>
                  </a:txBody>
                  <a:tcPr marT="33137" marB="33137">
                    <a:solidFill>
                      <a:schemeClr val="bg1">
                        <a:lumMod val="65000"/>
                      </a:schemeClr>
                    </a:solidFill>
                  </a:tcPr>
                </a:tc>
                <a:tc gridSpan="9">
                  <a:txBody>
                    <a:bodyPr/>
                    <a:lstStyle/>
                    <a:p>
                      <a:pPr algn="ctr"/>
                      <a:r>
                        <a:rPr lang="en-US" sz="2400" dirty="0" smtClean="0">
                          <a:solidFill>
                            <a:schemeClr val="bg1"/>
                          </a:solidFill>
                        </a:rPr>
                        <a:t>33 LIBERALS</a:t>
                      </a:r>
                      <a:endParaRPr lang="en-US" sz="2400" baseline="0" dirty="0">
                        <a:solidFill>
                          <a:schemeClr val="bg1"/>
                        </a:solidFill>
                      </a:endParaRPr>
                    </a:p>
                    <a:p>
                      <a:pPr algn="ctr"/>
                      <a:r>
                        <a:rPr lang="en-US" sz="2400" baseline="0" dirty="0" smtClean="0">
                          <a:solidFill>
                            <a:schemeClr val="bg1"/>
                          </a:solidFill>
                        </a:rPr>
                        <a:t>27 %</a:t>
                      </a:r>
                    </a:p>
                  </a:txBody>
                  <a:tcPr marT="33137" marB="33137">
                    <a:solidFill>
                      <a:srgbClr val="0070C0"/>
                    </a:solidFill>
                  </a:tcPr>
                </a:tc>
                <a:tc hMerge="1">
                  <a:txBody>
                    <a:bodyPr/>
                    <a:lstStyle/>
                    <a:p>
                      <a:pPr algn="ctr"/>
                      <a:endParaRPr lang="en-US" sz="1300" dirty="0"/>
                    </a:p>
                  </a:txBody>
                  <a:tcPr marT="33137" marB="33137">
                    <a:solidFill>
                      <a:srgbClr val="0070C0"/>
                    </a:solidFill>
                  </a:tcPr>
                </a:tc>
                <a:tc hMerge="1">
                  <a:txBody>
                    <a:bodyPr/>
                    <a:lstStyle/>
                    <a:p>
                      <a:pPr algn="ctr"/>
                      <a:endParaRPr lang="en-US" sz="1300" dirty="0"/>
                    </a:p>
                  </a:txBody>
                  <a:tcPr marT="33137" marB="33137">
                    <a:solidFill>
                      <a:srgbClr val="0070C0"/>
                    </a:solidFill>
                  </a:tcPr>
                </a:tc>
                <a:tc hMerge="1">
                  <a:txBody>
                    <a:bodyPr/>
                    <a:lstStyle/>
                    <a:p>
                      <a:pPr algn="ctr"/>
                      <a:endParaRPr lang="en-US" sz="1300" dirty="0"/>
                    </a:p>
                  </a:txBody>
                  <a:tcPr marT="33137" marB="33137">
                    <a:solidFill>
                      <a:srgbClr val="0070C0"/>
                    </a:solidFill>
                  </a:tcPr>
                </a:tc>
                <a:tc hMerge="1">
                  <a:txBody>
                    <a:bodyPr/>
                    <a:lstStyle/>
                    <a:p>
                      <a:pPr algn="ctr"/>
                      <a:endParaRPr lang="en-US" sz="1300" dirty="0"/>
                    </a:p>
                  </a:txBody>
                  <a:tcPr marT="33137" marB="33137">
                    <a:solidFill>
                      <a:srgbClr val="0070C0"/>
                    </a:solidFill>
                  </a:tcPr>
                </a:tc>
                <a:tc hMerge="1">
                  <a:txBody>
                    <a:bodyPr/>
                    <a:lstStyle/>
                    <a:p>
                      <a:pPr algn="ctr"/>
                      <a:endParaRPr lang="en-US" sz="1300" dirty="0"/>
                    </a:p>
                  </a:txBody>
                  <a:tcPr marT="33137" marB="33137">
                    <a:solidFill>
                      <a:srgbClr val="0070C0"/>
                    </a:solidFill>
                  </a:tcPr>
                </a:tc>
                <a:tc hMerge="1">
                  <a:txBody>
                    <a:bodyPr/>
                    <a:lstStyle/>
                    <a:p>
                      <a:pPr algn="ctr"/>
                      <a:endParaRPr lang="en-US" sz="1300" dirty="0"/>
                    </a:p>
                  </a:txBody>
                  <a:tcPr marT="33137" marB="33137">
                    <a:solidFill>
                      <a:srgbClr val="0070C0"/>
                    </a:solidFill>
                  </a:tcPr>
                </a:tc>
                <a:tc hMerge="1">
                  <a:txBody>
                    <a:bodyPr/>
                    <a:lstStyle/>
                    <a:p>
                      <a:pPr algn="ctr"/>
                      <a:endParaRPr lang="en-US" sz="1300" dirty="0"/>
                    </a:p>
                  </a:txBody>
                  <a:tcPr marT="33137" marB="33137">
                    <a:solidFill>
                      <a:srgbClr val="0070C0"/>
                    </a:solidFill>
                  </a:tcPr>
                </a:tc>
                <a:tc hMerge="1">
                  <a:txBody>
                    <a:bodyPr/>
                    <a:lstStyle/>
                    <a:p>
                      <a:pPr algn="ctr"/>
                      <a:endParaRPr lang="en-US" sz="1300" dirty="0"/>
                    </a:p>
                  </a:txBody>
                  <a:tcPr marT="33137" marB="33137">
                    <a:solidFill>
                      <a:srgbClr val="0070C0"/>
                    </a:solidFill>
                  </a:tcPr>
                </a:tc>
                <a:tc gridSpan="3">
                  <a:txBody>
                    <a:bodyPr/>
                    <a:lstStyle/>
                    <a:p>
                      <a:pPr algn="ctr"/>
                      <a:r>
                        <a:rPr lang="en-US" sz="1800" dirty="0" smtClean="0">
                          <a:solidFill>
                            <a:schemeClr val="bg1"/>
                          </a:solidFill>
                        </a:rPr>
                        <a:t>30 MODERATE</a:t>
                      </a:r>
                      <a:r>
                        <a:rPr lang="en-US" sz="1800" baseline="0" dirty="0" smtClean="0">
                          <a:solidFill>
                            <a:schemeClr val="bg1"/>
                          </a:solidFill>
                        </a:rPr>
                        <a:t> LIBERALS</a:t>
                      </a:r>
                    </a:p>
                    <a:p>
                      <a:pPr algn="ctr"/>
                      <a:r>
                        <a:rPr lang="en-US" sz="1800" baseline="0" dirty="0" smtClean="0">
                          <a:solidFill>
                            <a:schemeClr val="bg1"/>
                          </a:solidFill>
                        </a:rPr>
                        <a:t>25%</a:t>
                      </a:r>
                      <a:endParaRPr lang="en-US" sz="1800" dirty="0">
                        <a:solidFill>
                          <a:schemeClr val="bg1"/>
                        </a:solidFill>
                      </a:endParaRPr>
                    </a:p>
                  </a:txBody>
                  <a:tcPr marT="33137" marB="33137">
                    <a:solidFill>
                      <a:srgbClr val="00B0F0"/>
                    </a:solidFill>
                  </a:tcPr>
                </a:tc>
                <a:tc hMerge="1">
                  <a:txBody>
                    <a:bodyPr/>
                    <a:lstStyle/>
                    <a:p>
                      <a:pPr algn="ctr"/>
                      <a:endParaRPr lang="en-US" sz="1300" dirty="0"/>
                    </a:p>
                  </a:txBody>
                  <a:tcPr marT="33137" marB="33137">
                    <a:solidFill>
                      <a:srgbClr val="00B0F0"/>
                    </a:solidFill>
                  </a:tcPr>
                </a:tc>
                <a:tc hMerge="1">
                  <a:txBody>
                    <a:bodyPr/>
                    <a:lstStyle/>
                    <a:p>
                      <a:pPr algn="ctr"/>
                      <a:endParaRPr lang="en-US" sz="1300" dirty="0"/>
                    </a:p>
                  </a:txBody>
                  <a:tcPr marT="33137" marB="33137">
                    <a:solidFill>
                      <a:srgbClr val="00B0F0"/>
                    </a:solidFill>
                  </a:tcPr>
                </a:tc>
                <a:tc>
                  <a:txBody>
                    <a:bodyPr/>
                    <a:lstStyle/>
                    <a:p>
                      <a:pPr algn="ctr"/>
                      <a:r>
                        <a:rPr lang="en-US" sz="2000" dirty="0" smtClean="0">
                          <a:solidFill>
                            <a:schemeClr val="bg1"/>
                          </a:solidFill>
                        </a:rPr>
                        <a:t>13</a:t>
                      </a:r>
                    </a:p>
                    <a:p>
                      <a:pPr algn="ctr"/>
                      <a:endParaRPr lang="en-US" sz="2000" dirty="0" smtClean="0">
                        <a:solidFill>
                          <a:schemeClr val="bg1"/>
                        </a:solidFill>
                      </a:endParaRPr>
                    </a:p>
                    <a:p>
                      <a:pPr algn="ctr"/>
                      <a:r>
                        <a:rPr lang="en-US" sz="1800" dirty="0" smtClean="0">
                          <a:solidFill>
                            <a:schemeClr val="bg1"/>
                          </a:solidFill>
                        </a:rPr>
                        <a:t>10%</a:t>
                      </a:r>
                      <a:endParaRPr lang="en-US" sz="1800" dirty="0">
                        <a:solidFill>
                          <a:schemeClr val="bg1"/>
                        </a:solidFill>
                      </a:endParaRPr>
                    </a:p>
                  </a:txBody>
                  <a:tcPr marT="33137" marB="33137">
                    <a:solidFill>
                      <a:srgbClr val="7030A0"/>
                    </a:solidFill>
                  </a:tcPr>
                </a:tc>
              </a:tr>
            </a:tbl>
          </a:graphicData>
        </a:graphic>
      </p:graphicFrame>
      <p:sp>
        <p:nvSpPr>
          <p:cNvPr id="24659" name="TextBox 7"/>
          <p:cNvSpPr txBox="1">
            <a:spLocks noChangeArrowheads="1"/>
          </p:cNvSpPr>
          <p:nvPr/>
        </p:nvSpPr>
        <p:spPr bwMode="auto">
          <a:xfrm>
            <a:off x="76200" y="1981200"/>
            <a:ext cx="1828800" cy="923330"/>
          </a:xfrm>
          <a:prstGeom prst="rect">
            <a:avLst/>
          </a:prstGeom>
          <a:solidFill>
            <a:srgbClr val="00B0F0"/>
          </a:solidFill>
          <a:ln>
            <a:noFill/>
          </a:ln>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800" b="1" u="sng" dirty="0" smtClean="0">
                <a:solidFill>
                  <a:srgbClr val="000000"/>
                </a:solidFill>
                <a:latin typeface="Arial" charset="0"/>
                <a:cs typeface="+mn-cs"/>
              </a:rPr>
              <a:t>MODERATE </a:t>
            </a:r>
          </a:p>
          <a:p>
            <a:pPr algn="ctr" eaLnBrk="1" hangingPunct="1">
              <a:spcBef>
                <a:spcPct val="0"/>
              </a:spcBef>
              <a:buClrTx/>
              <a:buSzTx/>
              <a:buFontTx/>
              <a:buNone/>
              <a:defRPr/>
            </a:pPr>
            <a:r>
              <a:rPr lang="en-US" altLang="en-US" sz="1800" b="1" u="sng" dirty="0" smtClean="0">
                <a:solidFill>
                  <a:srgbClr val="000000"/>
                </a:solidFill>
                <a:latin typeface="Arial" charset="0"/>
                <a:cs typeface="+mn-cs"/>
              </a:rPr>
              <a:t>LIBERAL</a:t>
            </a:r>
          </a:p>
          <a:p>
            <a:pPr algn="ctr" eaLnBrk="1" hangingPunct="1">
              <a:spcBef>
                <a:spcPct val="0"/>
              </a:spcBef>
              <a:buClrTx/>
              <a:buSzTx/>
              <a:buFontTx/>
              <a:buNone/>
              <a:defRPr/>
            </a:pPr>
            <a:r>
              <a:rPr lang="en-US" altLang="en-US" sz="1800" b="1" dirty="0" smtClean="0">
                <a:solidFill>
                  <a:srgbClr val="000000"/>
                </a:solidFill>
                <a:latin typeface="Arial" charset="0"/>
                <a:cs typeface="+mn-cs"/>
              </a:rPr>
              <a:t>Score 27 – 29</a:t>
            </a:r>
          </a:p>
        </p:txBody>
      </p:sp>
      <p:sp>
        <p:nvSpPr>
          <p:cNvPr id="24660" name="TextBox 8"/>
          <p:cNvSpPr txBox="1">
            <a:spLocks noChangeArrowheads="1"/>
          </p:cNvSpPr>
          <p:nvPr/>
        </p:nvSpPr>
        <p:spPr bwMode="auto">
          <a:xfrm>
            <a:off x="19639" y="3718082"/>
            <a:ext cx="1905000" cy="861774"/>
          </a:xfrm>
          <a:prstGeom prst="rect">
            <a:avLst/>
          </a:prstGeom>
          <a:solidFill>
            <a:schemeClr val="accent2">
              <a:lumMod val="60000"/>
              <a:lumOff val="40000"/>
            </a:schemeClr>
          </a:solidFill>
          <a:ln>
            <a:noFill/>
          </a:ln>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600" b="1" u="sng" dirty="0" smtClean="0">
                <a:solidFill>
                  <a:srgbClr val="000000"/>
                </a:solidFill>
                <a:latin typeface="Arial" charset="0"/>
                <a:cs typeface="+mn-cs"/>
              </a:rPr>
              <a:t>MODERATE CONSERVATIVE</a:t>
            </a:r>
          </a:p>
          <a:p>
            <a:pPr algn="ctr" eaLnBrk="1" hangingPunct="1">
              <a:spcBef>
                <a:spcPct val="0"/>
              </a:spcBef>
              <a:buClrTx/>
              <a:buSzTx/>
              <a:buFontTx/>
              <a:buNone/>
              <a:defRPr/>
            </a:pPr>
            <a:r>
              <a:rPr lang="en-US" altLang="en-US" sz="1800" b="1" dirty="0" smtClean="0">
                <a:solidFill>
                  <a:srgbClr val="000000"/>
                </a:solidFill>
                <a:latin typeface="Arial" charset="0"/>
                <a:cs typeface="+mn-cs"/>
              </a:rPr>
              <a:t>Score = 31 - 33</a:t>
            </a:r>
          </a:p>
        </p:txBody>
      </p:sp>
      <p:sp>
        <p:nvSpPr>
          <p:cNvPr id="24661" name="TextBox 9"/>
          <p:cNvSpPr txBox="1">
            <a:spLocks noChangeArrowheads="1"/>
          </p:cNvSpPr>
          <p:nvPr/>
        </p:nvSpPr>
        <p:spPr bwMode="auto">
          <a:xfrm>
            <a:off x="58525" y="2971800"/>
            <a:ext cx="1828800" cy="646113"/>
          </a:xfrm>
          <a:prstGeom prst="rect">
            <a:avLst/>
          </a:prstGeom>
          <a:solidFill>
            <a:srgbClr val="7030A0"/>
          </a:solidFill>
          <a:ln>
            <a:noFill/>
          </a:ln>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800" b="1" u="sng" dirty="0" smtClean="0">
                <a:solidFill>
                  <a:srgbClr val="000000"/>
                </a:solidFill>
                <a:latin typeface="Arial" charset="0"/>
                <a:cs typeface="+mn-cs"/>
              </a:rPr>
              <a:t>MODERATE</a:t>
            </a:r>
          </a:p>
          <a:p>
            <a:pPr algn="ctr" eaLnBrk="1" hangingPunct="1">
              <a:spcBef>
                <a:spcPct val="0"/>
              </a:spcBef>
              <a:buClrTx/>
              <a:buSzTx/>
              <a:buFontTx/>
              <a:buNone/>
              <a:defRPr/>
            </a:pPr>
            <a:r>
              <a:rPr lang="en-US" altLang="en-US" sz="1800" b="1" dirty="0" smtClean="0">
                <a:solidFill>
                  <a:srgbClr val="000000"/>
                </a:solidFill>
                <a:latin typeface="Arial" charset="0"/>
                <a:cs typeface="+mn-cs"/>
              </a:rPr>
              <a:t>Score = 30</a:t>
            </a:r>
          </a:p>
        </p:txBody>
      </p:sp>
      <p:graphicFrame>
        <p:nvGraphicFramePr>
          <p:cNvPr id="9" name="Content Placeholder 6"/>
          <p:cNvGraphicFramePr>
            <a:graphicFrameLocks/>
          </p:cNvGraphicFramePr>
          <p:nvPr>
            <p:extLst>
              <p:ext uri="{D42A27DB-BD31-4B8C-83A1-F6EECF244321}">
                <p14:modId xmlns:p14="http://schemas.microsoft.com/office/powerpoint/2010/main" val="1583239505"/>
              </p:ext>
            </p:extLst>
          </p:nvPr>
        </p:nvGraphicFramePr>
        <p:xfrm>
          <a:off x="1923068" y="3352800"/>
          <a:ext cx="6210300" cy="1998322"/>
        </p:xfrm>
        <a:graphic>
          <a:graphicData uri="http://schemas.openxmlformats.org/drawingml/2006/table">
            <a:tbl>
              <a:tblPr firstRow="1" bandRow="1">
                <a:tableStyleId>{5C22544A-7EE6-4342-B048-85BDC9FD1C3A}</a:tableStyleId>
              </a:tblPr>
              <a:tblGrid>
                <a:gridCol w="1866900"/>
                <a:gridCol w="381000"/>
                <a:gridCol w="381000"/>
                <a:gridCol w="381000"/>
                <a:gridCol w="381000"/>
                <a:gridCol w="381000"/>
                <a:gridCol w="381000"/>
                <a:gridCol w="381000"/>
                <a:gridCol w="381000"/>
                <a:gridCol w="381000"/>
                <a:gridCol w="457200"/>
                <a:gridCol w="457200"/>
              </a:tblGrid>
              <a:tr h="596469">
                <a:tc>
                  <a:txBody>
                    <a:bodyPr/>
                    <a:lstStyle/>
                    <a:p>
                      <a:r>
                        <a:rPr lang="en-US" sz="1300" dirty="0" smtClean="0"/>
                        <a:t>Survey</a:t>
                      </a:r>
                    </a:p>
                    <a:p>
                      <a:r>
                        <a:rPr lang="en-US" sz="1300" dirty="0" smtClean="0"/>
                        <a:t>Score</a:t>
                      </a:r>
                      <a:endParaRPr lang="en-US" sz="1300" dirty="0"/>
                    </a:p>
                  </a:txBody>
                  <a:tcPr marT="33137" marB="33137">
                    <a:solidFill>
                      <a:schemeClr val="tx1"/>
                    </a:solidFill>
                  </a:tcPr>
                </a:tc>
                <a:tc>
                  <a:txBody>
                    <a:bodyPr/>
                    <a:lstStyle/>
                    <a:p>
                      <a:pPr algn="ctr"/>
                      <a:endParaRPr lang="en-US" sz="1200" b="0" dirty="0" smtClean="0"/>
                    </a:p>
                    <a:p>
                      <a:pPr algn="ctr"/>
                      <a:r>
                        <a:rPr lang="en-US" sz="1200" b="0" dirty="0" smtClean="0"/>
                        <a:t>31</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32</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33</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34</a:t>
                      </a:r>
                    </a:p>
                  </a:txBody>
                  <a:tcPr marT="33137" marB="33137">
                    <a:solidFill>
                      <a:schemeClr val="tx1"/>
                    </a:solidFill>
                  </a:tcPr>
                </a:tc>
                <a:tc>
                  <a:txBody>
                    <a:bodyPr/>
                    <a:lstStyle/>
                    <a:p>
                      <a:pPr algn="ctr"/>
                      <a:endParaRPr lang="en-US" sz="1200" b="0" dirty="0" smtClean="0"/>
                    </a:p>
                    <a:p>
                      <a:pPr algn="ctr"/>
                      <a:r>
                        <a:rPr lang="en-US" sz="1200" b="0" dirty="0" smtClean="0"/>
                        <a:t>35</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36</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37</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38</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39</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40</a:t>
                      </a:r>
                      <a:endParaRPr lang="en-US" sz="1200" b="0" dirty="0"/>
                    </a:p>
                  </a:txBody>
                  <a:tcPr marT="33137" marB="33137">
                    <a:solidFill>
                      <a:schemeClr val="tx1"/>
                    </a:solidFill>
                  </a:tcPr>
                </a:tc>
                <a:tc>
                  <a:txBody>
                    <a:bodyPr/>
                    <a:lstStyle/>
                    <a:p>
                      <a:pPr algn="ctr"/>
                      <a:endParaRPr lang="en-US" sz="1200" b="0" dirty="0" smtClean="0"/>
                    </a:p>
                    <a:p>
                      <a:pPr algn="ctr"/>
                      <a:r>
                        <a:rPr lang="en-US" sz="1200" b="0" dirty="0" smtClean="0"/>
                        <a:t>44</a:t>
                      </a:r>
                      <a:endParaRPr lang="en-US" sz="1200" b="0" dirty="0"/>
                    </a:p>
                  </a:txBody>
                  <a:tcPr marT="33137" marB="33137">
                    <a:solidFill>
                      <a:schemeClr val="tx1"/>
                    </a:solidFill>
                  </a:tcPr>
                </a:tc>
              </a:tr>
              <a:tr h="268779">
                <a:tc>
                  <a:txBody>
                    <a:bodyPr/>
                    <a:lstStyle/>
                    <a:p>
                      <a:r>
                        <a:rPr lang="en-US" sz="1300" dirty="0" smtClean="0"/>
                        <a:t># of Students</a:t>
                      </a:r>
                      <a:endParaRPr lang="en-US" sz="1300" dirty="0"/>
                    </a:p>
                  </a:txBody>
                  <a:tcPr marT="33137" marB="33137">
                    <a:solidFill>
                      <a:schemeClr val="bg1">
                        <a:lumMod val="85000"/>
                      </a:schemeClr>
                    </a:solidFill>
                  </a:tcPr>
                </a:tc>
                <a:tc>
                  <a:txBody>
                    <a:bodyPr/>
                    <a:lstStyle/>
                    <a:p>
                      <a:pPr algn="ctr"/>
                      <a:r>
                        <a:rPr lang="en-US" sz="1300" dirty="0" smtClean="0"/>
                        <a:t>12</a:t>
                      </a:r>
                      <a:endParaRPr lang="en-US" sz="1300" dirty="0"/>
                    </a:p>
                  </a:txBody>
                  <a:tcPr marT="33137" marB="33137">
                    <a:solidFill>
                      <a:schemeClr val="bg1">
                        <a:lumMod val="85000"/>
                      </a:schemeClr>
                    </a:solidFill>
                  </a:tcPr>
                </a:tc>
                <a:tc>
                  <a:txBody>
                    <a:bodyPr/>
                    <a:lstStyle/>
                    <a:p>
                      <a:pPr algn="ctr"/>
                      <a:r>
                        <a:rPr lang="en-US" sz="1300" dirty="0" smtClean="0"/>
                        <a:t>7</a:t>
                      </a:r>
                      <a:endParaRPr lang="en-US" sz="1300" dirty="0"/>
                    </a:p>
                  </a:txBody>
                  <a:tcPr marT="33137" marB="33137">
                    <a:solidFill>
                      <a:schemeClr val="bg1">
                        <a:lumMod val="85000"/>
                      </a:schemeClr>
                    </a:solidFill>
                  </a:tcPr>
                </a:tc>
                <a:tc>
                  <a:txBody>
                    <a:bodyPr/>
                    <a:lstStyle/>
                    <a:p>
                      <a:pPr algn="ctr"/>
                      <a:r>
                        <a:rPr lang="en-US" sz="1300" dirty="0" smtClean="0"/>
                        <a:t>8</a:t>
                      </a:r>
                      <a:endParaRPr lang="en-US" sz="1300" dirty="0"/>
                    </a:p>
                  </a:txBody>
                  <a:tcPr marT="33137" marB="33137">
                    <a:solidFill>
                      <a:schemeClr val="bg1">
                        <a:lumMod val="85000"/>
                      </a:schemeClr>
                    </a:solidFill>
                  </a:tcPr>
                </a:tc>
                <a:tc>
                  <a:txBody>
                    <a:bodyPr/>
                    <a:lstStyle/>
                    <a:p>
                      <a:pPr algn="ctr"/>
                      <a:r>
                        <a:rPr lang="en-US" sz="1300" dirty="0" smtClean="0"/>
                        <a:t>1</a:t>
                      </a:r>
                      <a:endParaRPr lang="en-US" sz="1300" dirty="0"/>
                    </a:p>
                  </a:txBody>
                  <a:tcPr marT="33137" marB="33137">
                    <a:solidFill>
                      <a:schemeClr val="bg1">
                        <a:lumMod val="85000"/>
                      </a:schemeClr>
                    </a:solidFill>
                  </a:tcPr>
                </a:tc>
                <a:tc>
                  <a:txBody>
                    <a:bodyPr/>
                    <a:lstStyle/>
                    <a:p>
                      <a:pPr algn="ctr"/>
                      <a:r>
                        <a:rPr lang="en-US" sz="1300" dirty="0" smtClean="0"/>
                        <a:t>5</a:t>
                      </a:r>
                      <a:endParaRPr lang="en-US" sz="1300" dirty="0"/>
                    </a:p>
                  </a:txBody>
                  <a:tcPr marT="33137" marB="33137">
                    <a:solidFill>
                      <a:schemeClr val="bg1">
                        <a:lumMod val="85000"/>
                      </a:schemeClr>
                    </a:solidFill>
                  </a:tcPr>
                </a:tc>
                <a:tc>
                  <a:txBody>
                    <a:bodyPr/>
                    <a:lstStyle/>
                    <a:p>
                      <a:pPr algn="ctr"/>
                      <a:r>
                        <a:rPr lang="en-US" sz="1300" dirty="0" smtClean="0"/>
                        <a:t>4</a:t>
                      </a:r>
                      <a:endParaRPr lang="en-US" sz="1300" dirty="0"/>
                    </a:p>
                  </a:txBody>
                  <a:tcPr marT="33137" marB="33137">
                    <a:solidFill>
                      <a:schemeClr val="bg1">
                        <a:lumMod val="85000"/>
                      </a:schemeClr>
                    </a:solidFill>
                  </a:tcPr>
                </a:tc>
                <a:tc>
                  <a:txBody>
                    <a:bodyPr/>
                    <a:lstStyle/>
                    <a:p>
                      <a:pPr algn="ctr"/>
                      <a:r>
                        <a:rPr lang="en-US" sz="1300" dirty="0" smtClean="0"/>
                        <a:t>2</a:t>
                      </a:r>
                      <a:endParaRPr lang="en-US" sz="1300" dirty="0"/>
                    </a:p>
                  </a:txBody>
                  <a:tcPr marT="33137" marB="33137">
                    <a:solidFill>
                      <a:schemeClr val="bg1">
                        <a:lumMod val="85000"/>
                      </a:schemeClr>
                    </a:solidFill>
                  </a:tcPr>
                </a:tc>
                <a:tc>
                  <a:txBody>
                    <a:bodyPr/>
                    <a:lstStyle/>
                    <a:p>
                      <a:pPr algn="ctr"/>
                      <a:r>
                        <a:rPr lang="en-US" sz="1300" dirty="0" smtClean="0"/>
                        <a:t>3</a:t>
                      </a:r>
                      <a:endParaRPr lang="en-US" sz="1300" dirty="0"/>
                    </a:p>
                  </a:txBody>
                  <a:tcPr marT="33137" marB="33137">
                    <a:solidFill>
                      <a:schemeClr val="bg1">
                        <a:lumMod val="85000"/>
                      </a:schemeClr>
                    </a:solidFill>
                  </a:tcPr>
                </a:tc>
                <a:tc>
                  <a:txBody>
                    <a:bodyPr/>
                    <a:lstStyle/>
                    <a:p>
                      <a:pPr algn="ctr"/>
                      <a:r>
                        <a:rPr lang="en-US" sz="1300" dirty="0" smtClean="0"/>
                        <a:t>2</a:t>
                      </a:r>
                      <a:endParaRPr lang="en-US" sz="1300" dirty="0"/>
                    </a:p>
                  </a:txBody>
                  <a:tcPr marT="33137" marB="33137">
                    <a:solidFill>
                      <a:schemeClr val="bg1">
                        <a:lumMod val="85000"/>
                      </a:schemeClr>
                    </a:solidFill>
                  </a:tcPr>
                </a:tc>
                <a:tc>
                  <a:txBody>
                    <a:bodyPr/>
                    <a:lstStyle/>
                    <a:p>
                      <a:pPr algn="ctr"/>
                      <a:r>
                        <a:rPr lang="en-US" sz="1300" dirty="0" smtClean="0"/>
                        <a:t>1</a:t>
                      </a:r>
                      <a:endParaRPr lang="en-US" sz="1300" dirty="0"/>
                    </a:p>
                  </a:txBody>
                  <a:tcPr marT="33137" marB="33137">
                    <a:solidFill>
                      <a:schemeClr val="bg1">
                        <a:lumMod val="85000"/>
                      </a:schemeClr>
                    </a:solidFill>
                  </a:tcPr>
                </a:tc>
                <a:tc>
                  <a:txBody>
                    <a:bodyPr/>
                    <a:lstStyle/>
                    <a:p>
                      <a:pPr algn="ctr"/>
                      <a:r>
                        <a:rPr lang="en-US" sz="1300" dirty="0" smtClean="0"/>
                        <a:t>1</a:t>
                      </a:r>
                      <a:endParaRPr lang="en-US" sz="1300" dirty="0"/>
                    </a:p>
                  </a:txBody>
                  <a:tcPr marT="33137" marB="33137">
                    <a:solidFill>
                      <a:schemeClr val="bg1">
                        <a:lumMod val="85000"/>
                      </a:schemeClr>
                    </a:solidFill>
                  </a:tcPr>
                </a:tc>
              </a:tr>
              <a:tr h="1060390">
                <a:tc>
                  <a:txBody>
                    <a:bodyPr/>
                    <a:lstStyle/>
                    <a:p>
                      <a:r>
                        <a:rPr lang="en-US" sz="1300" dirty="0" smtClean="0"/>
                        <a:t>Blue = Liberal</a:t>
                      </a:r>
                    </a:p>
                    <a:p>
                      <a:r>
                        <a:rPr lang="en-US" sz="1300" dirty="0" smtClean="0"/>
                        <a:t>Red = Conservative</a:t>
                      </a:r>
                    </a:p>
                    <a:p>
                      <a:r>
                        <a:rPr lang="en-US" sz="1300" dirty="0" smtClean="0"/>
                        <a:t>Purple = Moderate</a:t>
                      </a:r>
                      <a:endParaRPr lang="en-US" sz="1300" dirty="0"/>
                    </a:p>
                  </a:txBody>
                  <a:tcPr marT="33137" marB="33137">
                    <a:solidFill>
                      <a:schemeClr val="bg1">
                        <a:lumMod val="65000"/>
                      </a:schemeClr>
                    </a:solidFill>
                  </a:tcPr>
                </a:tc>
                <a:tc gridSpan="3">
                  <a:txBody>
                    <a:bodyPr/>
                    <a:lstStyle/>
                    <a:p>
                      <a:pPr algn="ctr"/>
                      <a:r>
                        <a:rPr lang="en-US" sz="1400" dirty="0" smtClean="0">
                          <a:solidFill>
                            <a:schemeClr val="bg1"/>
                          </a:solidFill>
                        </a:rPr>
                        <a:t>27 MODERATE</a:t>
                      </a:r>
                      <a:r>
                        <a:rPr lang="en-US" sz="1400" baseline="0" dirty="0" smtClean="0">
                          <a:solidFill>
                            <a:schemeClr val="bg1"/>
                          </a:solidFill>
                        </a:rPr>
                        <a:t> CONSER-</a:t>
                      </a:r>
                    </a:p>
                    <a:p>
                      <a:pPr algn="ctr"/>
                      <a:r>
                        <a:rPr lang="en-US" sz="1400" baseline="0" dirty="0" smtClean="0">
                          <a:solidFill>
                            <a:schemeClr val="bg1"/>
                          </a:solidFill>
                        </a:rPr>
                        <a:t>VATIVES</a:t>
                      </a:r>
                    </a:p>
                    <a:p>
                      <a:pPr algn="ctr"/>
                      <a:r>
                        <a:rPr lang="en-US" sz="1400" baseline="0" dirty="0" smtClean="0">
                          <a:solidFill>
                            <a:schemeClr val="bg1"/>
                          </a:solidFill>
                        </a:rPr>
                        <a:t>22 %</a:t>
                      </a:r>
                      <a:endParaRPr lang="en-US" sz="1400" dirty="0">
                        <a:solidFill>
                          <a:schemeClr val="bg1"/>
                        </a:solidFill>
                      </a:endParaRPr>
                    </a:p>
                  </a:txBody>
                  <a:tcPr marT="33137" marB="33137">
                    <a:solidFill>
                      <a:schemeClr val="accent2">
                        <a:lumMod val="60000"/>
                        <a:lumOff val="40000"/>
                      </a:schemeClr>
                    </a:solidFill>
                  </a:tcPr>
                </a:tc>
                <a:tc hMerge="1">
                  <a:txBody>
                    <a:bodyPr/>
                    <a:lstStyle/>
                    <a:p>
                      <a:pPr algn="ctr"/>
                      <a:endParaRPr lang="en-US" sz="1300" dirty="0"/>
                    </a:p>
                  </a:txBody>
                  <a:tcPr marT="33137" marB="33137">
                    <a:solidFill>
                      <a:schemeClr val="accent2">
                        <a:lumMod val="60000"/>
                        <a:lumOff val="40000"/>
                      </a:schemeClr>
                    </a:solidFill>
                  </a:tcPr>
                </a:tc>
                <a:tc hMerge="1">
                  <a:txBody>
                    <a:bodyPr/>
                    <a:lstStyle/>
                    <a:p>
                      <a:pPr algn="ctr"/>
                      <a:endParaRPr lang="en-US" sz="1300" dirty="0"/>
                    </a:p>
                  </a:txBody>
                  <a:tcPr marT="33137" marB="33137">
                    <a:solidFill>
                      <a:schemeClr val="accent2">
                        <a:lumMod val="60000"/>
                        <a:lumOff val="40000"/>
                      </a:schemeClr>
                    </a:solidFill>
                  </a:tcPr>
                </a:tc>
                <a:tc gridSpan="8">
                  <a:txBody>
                    <a:bodyPr/>
                    <a:lstStyle/>
                    <a:p>
                      <a:pPr algn="ctr"/>
                      <a:r>
                        <a:rPr lang="en-US" sz="2400" dirty="0" smtClean="0">
                          <a:solidFill>
                            <a:schemeClr val="bg1"/>
                          </a:solidFill>
                        </a:rPr>
                        <a:t>19 CONSERVATIVES</a:t>
                      </a:r>
                    </a:p>
                    <a:p>
                      <a:pPr algn="ctr"/>
                      <a:r>
                        <a:rPr lang="en-US" sz="2400" dirty="0" smtClean="0">
                          <a:solidFill>
                            <a:schemeClr val="bg1"/>
                          </a:solidFill>
                        </a:rPr>
                        <a:t>16%</a:t>
                      </a:r>
                      <a:endParaRPr lang="en-US" sz="2400" dirty="0">
                        <a:solidFill>
                          <a:schemeClr val="bg1"/>
                        </a:solidFill>
                      </a:endParaRPr>
                    </a:p>
                  </a:txBody>
                  <a:tcPr marT="33137" marB="33137">
                    <a:solidFill>
                      <a:srgbClr val="FF0000"/>
                    </a:solidFill>
                  </a:tcPr>
                </a:tc>
                <a:tc hMerge="1">
                  <a:txBody>
                    <a:bodyPr/>
                    <a:lstStyle/>
                    <a:p>
                      <a:pPr algn="ctr"/>
                      <a:endParaRPr lang="en-US" sz="1300" dirty="0"/>
                    </a:p>
                  </a:txBody>
                  <a:tcPr marT="33137" marB="33137">
                    <a:solidFill>
                      <a:srgbClr val="FF0000"/>
                    </a:solidFill>
                  </a:tcPr>
                </a:tc>
                <a:tc hMerge="1">
                  <a:txBody>
                    <a:bodyPr/>
                    <a:lstStyle/>
                    <a:p>
                      <a:pPr algn="ctr"/>
                      <a:endParaRPr lang="en-US" sz="1300" dirty="0"/>
                    </a:p>
                  </a:txBody>
                  <a:tcPr marT="33137" marB="33137">
                    <a:solidFill>
                      <a:srgbClr val="FF0000"/>
                    </a:solidFill>
                  </a:tcPr>
                </a:tc>
                <a:tc hMerge="1">
                  <a:txBody>
                    <a:bodyPr/>
                    <a:lstStyle/>
                    <a:p>
                      <a:pPr algn="ctr"/>
                      <a:endParaRPr lang="en-US" sz="1300" dirty="0"/>
                    </a:p>
                  </a:txBody>
                  <a:tcPr marT="33137" marB="33137">
                    <a:solidFill>
                      <a:srgbClr val="FF0000"/>
                    </a:solidFill>
                  </a:tcPr>
                </a:tc>
                <a:tc hMerge="1">
                  <a:txBody>
                    <a:bodyPr/>
                    <a:lstStyle/>
                    <a:p>
                      <a:pPr algn="ctr"/>
                      <a:endParaRPr lang="en-US" sz="1300" dirty="0"/>
                    </a:p>
                  </a:txBody>
                  <a:tcPr marT="33137" marB="33137">
                    <a:solidFill>
                      <a:srgbClr val="FF0000"/>
                    </a:solidFill>
                  </a:tcPr>
                </a:tc>
                <a:tc hMerge="1">
                  <a:txBody>
                    <a:bodyPr/>
                    <a:lstStyle/>
                    <a:p>
                      <a:pPr algn="ctr"/>
                      <a:endParaRPr lang="en-US" sz="1300" dirty="0"/>
                    </a:p>
                  </a:txBody>
                  <a:tcPr marT="33137" marB="33137">
                    <a:solidFill>
                      <a:srgbClr val="FF0000"/>
                    </a:solidFill>
                  </a:tcPr>
                </a:tc>
                <a:tc hMerge="1">
                  <a:txBody>
                    <a:bodyPr/>
                    <a:lstStyle/>
                    <a:p>
                      <a:pPr algn="ctr"/>
                      <a:endParaRPr lang="en-US" sz="1300" dirty="0"/>
                    </a:p>
                  </a:txBody>
                  <a:tcPr marT="33137" marB="33137">
                    <a:solidFill>
                      <a:srgbClr val="FF0000"/>
                    </a:solidFill>
                  </a:tcPr>
                </a:tc>
                <a:tc hMerge="1">
                  <a:txBody>
                    <a:bodyPr/>
                    <a:lstStyle/>
                    <a:p>
                      <a:endParaRPr lang="en-US" dirty="0"/>
                    </a:p>
                  </a:txBody>
                  <a:tcPr marT="33137" marB="33137">
                    <a:solidFill>
                      <a:srgbClr val="FF0000"/>
                    </a:solidFill>
                  </a:tcPr>
                </a:tc>
              </a:tr>
            </a:tbl>
          </a:graphicData>
        </a:graphic>
      </p:graphicFrame>
      <p:sp>
        <p:nvSpPr>
          <p:cNvPr id="10" name="TextBox 4"/>
          <p:cNvSpPr txBox="1">
            <a:spLocks noChangeArrowheads="1"/>
          </p:cNvSpPr>
          <p:nvPr/>
        </p:nvSpPr>
        <p:spPr bwMode="auto">
          <a:xfrm>
            <a:off x="1887325" y="5486400"/>
            <a:ext cx="2684675" cy="923330"/>
          </a:xfrm>
          <a:prstGeom prst="rect">
            <a:avLst/>
          </a:prstGeom>
          <a:solidFill>
            <a:srgbClr val="0070C0"/>
          </a:solidFill>
          <a:ln>
            <a:noFill/>
          </a:ln>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800" b="1" u="sng" dirty="0" smtClean="0">
                <a:solidFill>
                  <a:srgbClr val="000000"/>
                </a:solidFill>
                <a:latin typeface="Arial" charset="0"/>
                <a:cs typeface="+mn-cs"/>
              </a:rPr>
              <a:t>Total Liberals / Democratic Leaners</a:t>
            </a:r>
          </a:p>
          <a:p>
            <a:pPr algn="ctr" eaLnBrk="1" hangingPunct="1">
              <a:spcBef>
                <a:spcPct val="0"/>
              </a:spcBef>
              <a:buClrTx/>
              <a:buSzTx/>
              <a:buFontTx/>
              <a:buNone/>
              <a:defRPr/>
            </a:pPr>
            <a:r>
              <a:rPr lang="en-US" altLang="en-US" sz="1800" b="1" dirty="0" smtClean="0">
                <a:solidFill>
                  <a:srgbClr val="000000"/>
                </a:solidFill>
                <a:latin typeface="Arial" charset="0"/>
                <a:cs typeface="+mn-cs"/>
              </a:rPr>
              <a:t>63 = 52%</a:t>
            </a:r>
          </a:p>
        </p:txBody>
      </p:sp>
      <p:sp>
        <p:nvSpPr>
          <p:cNvPr id="11" name="TextBox 5"/>
          <p:cNvSpPr txBox="1">
            <a:spLocks noChangeArrowheads="1"/>
          </p:cNvSpPr>
          <p:nvPr/>
        </p:nvSpPr>
        <p:spPr bwMode="auto">
          <a:xfrm>
            <a:off x="5105400" y="5545647"/>
            <a:ext cx="2362200" cy="861774"/>
          </a:xfrm>
          <a:prstGeom prst="rect">
            <a:avLst/>
          </a:prstGeom>
          <a:solidFill>
            <a:srgbClr val="FF0000"/>
          </a:solidFill>
          <a:ln>
            <a:noFill/>
          </a:ln>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600" b="1" u="sng" dirty="0" smtClean="0">
                <a:solidFill>
                  <a:srgbClr val="000000"/>
                </a:solidFill>
                <a:latin typeface="Arial" charset="0"/>
                <a:cs typeface="+mn-cs"/>
              </a:rPr>
              <a:t>Total Conservatives / Republican Leaners</a:t>
            </a:r>
          </a:p>
          <a:p>
            <a:pPr algn="ctr" eaLnBrk="1" hangingPunct="1">
              <a:spcBef>
                <a:spcPct val="0"/>
              </a:spcBef>
              <a:buClrTx/>
              <a:buSzTx/>
              <a:buFontTx/>
              <a:buNone/>
              <a:defRPr/>
            </a:pPr>
            <a:r>
              <a:rPr lang="en-US" altLang="en-US" sz="1800" b="1" dirty="0" smtClean="0">
                <a:solidFill>
                  <a:srgbClr val="000000"/>
                </a:solidFill>
                <a:latin typeface="Arial" charset="0"/>
                <a:cs typeface="+mn-cs"/>
              </a:rPr>
              <a:t>46 = 38%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14288"/>
            <a:ext cx="9144000" cy="823912"/>
          </a:xfrm>
        </p:spPr>
        <p:txBody>
          <a:bodyPr/>
          <a:lstStyle/>
          <a:p>
            <a:r>
              <a:rPr lang="en-US" altLang="en-US" sz="3600" dirty="0" smtClean="0"/>
              <a:t>	Rm 410 Political Ideology Spectrum</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40270762"/>
              </p:ext>
            </p:extLst>
          </p:nvPr>
        </p:nvGraphicFramePr>
        <p:xfrm>
          <a:off x="152400" y="1143000"/>
          <a:ext cx="8839200" cy="5091949"/>
        </p:xfrm>
        <a:graphic>
          <a:graphicData uri="http://schemas.openxmlformats.org/drawingml/2006/table">
            <a:tbl>
              <a:tblPr firstRow="1" bandRow="1">
                <a:tableStyleId>{5C22544A-7EE6-4342-B048-85BDC9FD1C3A}</a:tableStyleId>
              </a:tblPr>
              <a:tblGrid>
                <a:gridCol w="1473200"/>
                <a:gridCol w="1473200"/>
                <a:gridCol w="1473200"/>
                <a:gridCol w="1473200"/>
                <a:gridCol w="1473200"/>
                <a:gridCol w="1473200"/>
              </a:tblGrid>
              <a:tr h="832316">
                <a:tc>
                  <a:txBody>
                    <a:bodyPr/>
                    <a:lstStyle/>
                    <a:p>
                      <a:pPr algn="ctr"/>
                      <a:endParaRPr lang="en-US" sz="1600" dirty="0" smtClean="0"/>
                    </a:p>
                    <a:p>
                      <a:pPr algn="ctr"/>
                      <a:r>
                        <a:rPr lang="en-US" sz="1600" u="sng" dirty="0" smtClean="0"/>
                        <a:t>ISSUE</a:t>
                      </a:r>
                    </a:p>
                    <a:p>
                      <a:pPr algn="ctr"/>
                      <a:r>
                        <a:rPr lang="en-US" sz="1600" u="sng" dirty="0" smtClean="0"/>
                        <a:t>122 Surveys</a:t>
                      </a:r>
                      <a:endParaRPr lang="en-US" sz="1600" u="sng"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t>1 – Strong</a:t>
                      </a:r>
                    </a:p>
                    <a:p>
                      <a:pPr algn="ctr"/>
                      <a:r>
                        <a:rPr lang="en-US" sz="1600" dirty="0" smtClean="0"/>
                        <a:t>Agree</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600" dirty="0" smtClean="0"/>
                        <a:t>2 - Agree</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smtClean="0"/>
                        <a:t>3 – On</a:t>
                      </a:r>
                      <a:r>
                        <a:rPr lang="en-US" sz="1600" baseline="0" dirty="0" smtClean="0"/>
                        <a:t> the Fence</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1600" dirty="0" smtClean="0"/>
                        <a:t>4 - Disagree</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5 – Strongly</a:t>
                      </a:r>
                    </a:p>
                    <a:p>
                      <a:pPr algn="ctr"/>
                      <a:r>
                        <a:rPr lang="en-US" sz="1600" dirty="0" smtClean="0"/>
                        <a:t>Disagree</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32926">
                <a:tc>
                  <a:txBody>
                    <a:bodyPr/>
                    <a:lstStyle/>
                    <a:p>
                      <a:pPr algn="ctr"/>
                      <a:r>
                        <a:rPr lang="en-US" sz="1600" dirty="0" smtClean="0">
                          <a:solidFill>
                            <a:schemeClr val="bg1"/>
                          </a:solidFill>
                        </a:rPr>
                        <a:t>Abortion</a:t>
                      </a:r>
                      <a:endParaRPr lang="en-US" sz="1600" dirty="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14 – 11.5%</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33 – 27%</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16 – 13.1%</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35 – 28.7%</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24 – 19.7%</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8758">
                <a:tc>
                  <a:txBody>
                    <a:bodyPr/>
                    <a:lstStyle/>
                    <a:p>
                      <a:pPr algn="ctr"/>
                      <a:r>
                        <a:rPr lang="en-US" sz="1600" dirty="0" smtClean="0">
                          <a:solidFill>
                            <a:schemeClr val="bg1"/>
                          </a:solidFill>
                        </a:rPr>
                        <a:t>Death Penalty</a:t>
                      </a:r>
                      <a:endParaRPr lang="en-US" sz="1600" dirty="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11 – 9%</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14 – 11.5%</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23 -18.9%</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50 – 41%</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24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19.7%</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1600" dirty="0" smtClean="0">
                          <a:solidFill>
                            <a:schemeClr val="bg1"/>
                          </a:solidFill>
                        </a:rPr>
                        <a:t>Homosexual Rights</a:t>
                      </a:r>
                      <a:endParaRPr lang="en-US" sz="1600" dirty="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35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28.7%</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34 – 27.9%</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38 – 31.1%</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6 – 4.9%</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9 – 7.4%</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926">
                <a:tc>
                  <a:txBody>
                    <a:bodyPr/>
                    <a:lstStyle/>
                    <a:p>
                      <a:pPr algn="ctr"/>
                      <a:r>
                        <a:rPr lang="en-US" sz="1600" dirty="0" smtClean="0">
                          <a:solidFill>
                            <a:schemeClr val="bg1"/>
                          </a:solidFill>
                        </a:rPr>
                        <a:t>Taxing</a:t>
                      </a:r>
                      <a:endParaRPr lang="en-US" sz="1600" dirty="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18 – 14.8%</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35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28.7%</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31 - 25.4%</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29 – 23.8%</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9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7.4%</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3962">
                <a:tc>
                  <a:txBody>
                    <a:bodyPr/>
                    <a:lstStyle/>
                    <a:p>
                      <a:pPr algn="ctr"/>
                      <a:r>
                        <a:rPr lang="en-US" sz="1600" dirty="0" smtClean="0">
                          <a:solidFill>
                            <a:schemeClr val="bg1"/>
                          </a:solidFill>
                        </a:rPr>
                        <a:t>Welfare</a:t>
                      </a:r>
                      <a:r>
                        <a:rPr lang="en-US" sz="1600" baseline="0" dirty="0" smtClean="0">
                          <a:solidFill>
                            <a:schemeClr val="bg1"/>
                          </a:solidFill>
                        </a:rPr>
                        <a:t> Programs</a:t>
                      </a:r>
                      <a:endParaRPr lang="en-US" sz="1600" dirty="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28 – 23%</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49</a:t>
                      </a:r>
                      <a:r>
                        <a:rPr lang="en-US" sz="1600" baseline="0" dirty="0" smtClean="0"/>
                        <a:t> – 40.1%</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25</a:t>
                      </a:r>
                      <a:r>
                        <a:rPr lang="en-US" sz="1600" baseline="0" dirty="0" smtClean="0"/>
                        <a:t> – 20.5%</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14</a:t>
                      </a:r>
                      <a:r>
                        <a:rPr lang="en-US" sz="1600" baseline="0" dirty="0" smtClean="0"/>
                        <a:t> – 11.5%</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6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4.9%</a:t>
                      </a:r>
                    </a:p>
                    <a:p>
                      <a:pPr algn="ct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926">
                <a:tc>
                  <a:txBody>
                    <a:bodyPr/>
                    <a:lstStyle/>
                    <a:p>
                      <a:pPr algn="ctr"/>
                      <a:r>
                        <a:rPr lang="en-US" sz="1600" dirty="0" smtClean="0">
                          <a:solidFill>
                            <a:schemeClr val="bg1"/>
                          </a:solidFill>
                        </a:rPr>
                        <a:t>Gun Rights</a:t>
                      </a:r>
                      <a:endParaRPr lang="en-US" sz="1600" dirty="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14</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11.5%</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22 – 18%</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27 – 22.1%</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26 – 21.3%</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33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27%</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4524">
                <a:tc>
                  <a:txBody>
                    <a:bodyPr/>
                    <a:lstStyle/>
                    <a:p>
                      <a:pPr algn="ctr"/>
                      <a:r>
                        <a:rPr lang="en-US" sz="1600" dirty="0" smtClean="0">
                          <a:solidFill>
                            <a:schemeClr val="bg1"/>
                          </a:solidFill>
                        </a:rPr>
                        <a:t>Marijuana</a:t>
                      </a:r>
                      <a:r>
                        <a:rPr lang="en-US" sz="1600" baseline="0" dirty="0" smtClean="0">
                          <a:solidFill>
                            <a:schemeClr val="bg1"/>
                          </a:solidFill>
                        </a:rPr>
                        <a:t> Legalization</a:t>
                      </a:r>
                      <a:endParaRPr lang="en-US" sz="1600" dirty="0" smtClean="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23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-18.9%</a:t>
                      </a:r>
                    </a:p>
                    <a:p>
                      <a:pPr algn="ct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21</a:t>
                      </a:r>
                      <a:r>
                        <a:rPr lang="en-US" sz="1600" baseline="0" dirty="0" smtClean="0"/>
                        <a:t> – 17.2%</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38</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31.1%</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18</a:t>
                      </a:r>
                      <a:r>
                        <a:rPr lang="en-US" sz="1600" baseline="0" dirty="0" smtClean="0"/>
                        <a:t> – 14.8%</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smtClean="0"/>
                        <a:t>22 – 18%</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612">
                <a:tc>
                  <a:txBody>
                    <a:bodyPr/>
                    <a:lstStyle/>
                    <a:p>
                      <a:pPr algn="ctr"/>
                      <a:r>
                        <a:rPr lang="en-US" sz="1600" baseline="0" dirty="0" smtClean="0">
                          <a:solidFill>
                            <a:schemeClr val="bg1"/>
                          </a:solidFill>
                        </a:rPr>
                        <a:t>Public Prayer</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16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13.1%</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12</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29</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33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27%</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32</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926">
                <a:tc>
                  <a:txBody>
                    <a:bodyPr/>
                    <a:lstStyle/>
                    <a:p>
                      <a:pPr algn="ctr"/>
                      <a:r>
                        <a:rPr lang="en-US" sz="1600" dirty="0" smtClean="0">
                          <a:solidFill>
                            <a:schemeClr val="bg1"/>
                          </a:solidFill>
                        </a:rPr>
                        <a:t>Healthcare</a:t>
                      </a:r>
                      <a:endParaRPr lang="en-US" sz="1600" dirty="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600" dirty="0" smtClean="0"/>
                        <a:t>16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13.1%</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35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28.7%</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35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28.7%</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27</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9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7.4%</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1823">
                <a:tc>
                  <a:txBody>
                    <a:bodyPr/>
                    <a:lstStyle/>
                    <a:p>
                      <a:pPr algn="ctr"/>
                      <a:r>
                        <a:rPr lang="en-US" sz="1600" dirty="0" smtClean="0">
                          <a:solidFill>
                            <a:schemeClr val="bg1"/>
                          </a:solidFill>
                        </a:rPr>
                        <a:t>Immigration</a:t>
                      </a:r>
                      <a:endParaRPr lang="en-US" sz="1600" dirty="0">
                        <a:solidFill>
                          <a:schemeClr val="bg1"/>
                        </a:solidFill>
                      </a:endParaRP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23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-18.9%</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34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27.9%</a:t>
                      </a:r>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42</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12</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11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9%</a:t>
                      </a:r>
                      <a:endParaRPr lang="en-US" sz="1600" dirty="0"/>
                    </a:p>
                  </a:txBody>
                  <a:tcPr marT="41616" marB="416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3641" name="TextBox 4"/>
          <p:cNvSpPr txBox="1">
            <a:spLocks noChangeArrowheads="1"/>
          </p:cNvSpPr>
          <p:nvPr/>
        </p:nvSpPr>
        <p:spPr bwMode="auto">
          <a:xfrm>
            <a:off x="1676400" y="711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800" b="1" u="sng" dirty="0" smtClean="0">
                <a:solidFill>
                  <a:prstClr val="black"/>
                </a:solidFill>
                <a:latin typeface="Arial" charset="0"/>
                <a:cs typeface="+mn-cs"/>
              </a:rPr>
              <a:t>LIBERAL</a:t>
            </a:r>
          </a:p>
        </p:txBody>
      </p:sp>
      <p:sp>
        <p:nvSpPr>
          <p:cNvPr id="23642" name="TextBox 5"/>
          <p:cNvSpPr txBox="1">
            <a:spLocks noChangeArrowheads="1"/>
          </p:cNvSpPr>
          <p:nvPr/>
        </p:nvSpPr>
        <p:spPr bwMode="auto">
          <a:xfrm>
            <a:off x="6019800" y="730250"/>
            <a:ext cx="281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defRPr/>
            </a:pPr>
            <a:r>
              <a:rPr lang="en-US" altLang="en-US" sz="1800" b="1" u="sng" dirty="0" smtClean="0">
                <a:solidFill>
                  <a:prstClr val="black"/>
                </a:solidFill>
                <a:latin typeface="Arial" charset="0"/>
                <a:cs typeface="+mn-cs"/>
              </a:rPr>
              <a:t>CONSERVATIVE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45"/>
            <a:ext cx="8229600" cy="1143000"/>
          </a:xfrm>
        </p:spPr>
        <p:txBody>
          <a:bodyPr/>
          <a:lstStyle/>
          <a:p>
            <a:r>
              <a:rPr lang="en-US" b="1" u="sng" dirty="0" smtClean="0"/>
              <a:t>Congressional Name Tag</a:t>
            </a:r>
            <a:endParaRPr lang="en-US" b="1" u="sng" dirty="0"/>
          </a:p>
        </p:txBody>
      </p:sp>
      <p:sp>
        <p:nvSpPr>
          <p:cNvPr id="3" name="Content Placeholder 2"/>
          <p:cNvSpPr>
            <a:spLocks noGrp="1"/>
          </p:cNvSpPr>
          <p:nvPr>
            <p:ph idx="1"/>
          </p:nvPr>
        </p:nvSpPr>
        <p:spPr>
          <a:xfrm>
            <a:off x="0" y="1066800"/>
            <a:ext cx="9144000" cy="5791200"/>
          </a:xfrm>
        </p:spPr>
        <p:txBody>
          <a:bodyPr>
            <a:normAutofit fontScale="85000" lnSpcReduction="20000"/>
          </a:bodyPr>
          <a:lstStyle/>
          <a:p>
            <a:pPr marL="0" indent="0">
              <a:buNone/>
            </a:pPr>
            <a:r>
              <a:rPr lang="en-US" b="1" dirty="0" smtClean="0"/>
              <a:t>DIRECTIONS</a:t>
            </a:r>
            <a:r>
              <a:rPr lang="en-US" dirty="0" smtClean="0"/>
              <a:t>:  Create your identification tag for our class Congress.  It must include your House (ex. – Rep or Sen), First &amp; Last Name, your Political Party, and your state.</a:t>
            </a:r>
          </a:p>
          <a:p>
            <a:pPr marL="0" indent="0">
              <a:buNone/>
            </a:pPr>
            <a:endParaRPr lang="en-US" dirty="0" smtClean="0"/>
          </a:p>
          <a:p>
            <a:pPr marL="0" indent="0">
              <a:buNone/>
            </a:pPr>
            <a:r>
              <a:rPr lang="en-US" b="1" dirty="0" smtClean="0"/>
              <a:t>EXAMPLES</a:t>
            </a:r>
            <a:r>
              <a:rPr lang="en-US" dirty="0" smtClean="0"/>
              <a:t>:</a:t>
            </a:r>
          </a:p>
          <a:p>
            <a:pPr marL="0" indent="0">
              <a:buNone/>
            </a:pPr>
            <a:r>
              <a:rPr lang="en-US" dirty="0" smtClean="0"/>
              <a:t>Rep. Mr. Goblirsch (R – CA)</a:t>
            </a:r>
          </a:p>
          <a:p>
            <a:pPr marL="0" indent="0">
              <a:buNone/>
            </a:pPr>
            <a:r>
              <a:rPr lang="en-US" dirty="0" smtClean="0"/>
              <a:t>Sen. Mr. Goblirsch (D – TX)</a:t>
            </a:r>
          </a:p>
          <a:p>
            <a:pPr marL="0" indent="0">
              <a:buNone/>
            </a:pPr>
            <a:endParaRPr lang="en-US" dirty="0"/>
          </a:p>
          <a:p>
            <a:pPr marL="0" indent="0">
              <a:buNone/>
            </a:pPr>
            <a:r>
              <a:rPr lang="en-US" b="1" dirty="0" smtClean="0"/>
              <a:t>SYMBOLS</a:t>
            </a:r>
            <a:r>
              <a:rPr lang="en-US" dirty="0" smtClean="0"/>
              <a:t>:</a:t>
            </a:r>
          </a:p>
          <a:p>
            <a:pPr marL="0" indent="0">
              <a:buNone/>
            </a:pPr>
            <a:r>
              <a:rPr lang="en-US" dirty="0" smtClean="0"/>
              <a:t>House of Reps Member = Rep.		***Use the Map</a:t>
            </a:r>
          </a:p>
          <a:p>
            <a:pPr marL="0" indent="0">
              <a:buNone/>
            </a:pPr>
            <a:r>
              <a:rPr lang="en-US" dirty="0" smtClean="0"/>
              <a:t>Senate Member = Sen.				to find State</a:t>
            </a:r>
          </a:p>
          <a:p>
            <a:pPr marL="0" indent="0">
              <a:buNone/>
            </a:pPr>
            <a:r>
              <a:rPr lang="en-US" dirty="0" smtClean="0"/>
              <a:t>Democrat = D					abbreviation</a:t>
            </a:r>
          </a:p>
          <a:p>
            <a:pPr marL="0" indent="0">
              <a:buNone/>
            </a:pPr>
            <a:r>
              <a:rPr lang="en-US" dirty="0" smtClean="0"/>
              <a:t>Republican = R</a:t>
            </a:r>
          </a:p>
          <a:p>
            <a:pPr marL="0" indent="0">
              <a:buNone/>
            </a:pPr>
            <a:r>
              <a:rPr lang="en-US" dirty="0" smtClean="0"/>
              <a:t>Independent = I</a:t>
            </a:r>
            <a:endParaRPr lang="en-US" dirty="0"/>
          </a:p>
        </p:txBody>
      </p:sp>
    </p:spTree>
    <p:extLst>
      <p:ext uri="{BB962C8B-B14F-4D97-AF65-F5344CB8AC3E}">
        <p14:creationId xmlns:p14="http://schemas.microsoft.com/office/powerpoint/2010/main" val="3466759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ensus.gov/population/apportionment/files/2010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8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799"/>
            <a:ext cx="9144000" cy="617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76200"/>
            <a:ext cx="8991600" cy="646331"/>
          </a:xfrm>
          <a:prstGeom prst="rect">
            <a:avLst/>
          </a:prstGeom>
          <a:noFill/>
        </p:spPr>
        <p:txBody>
          <a:bodyPr wrap="square" rtlCol="0">
            <a:spAutoFit/>
          </a:bodyPr>
          <a:lstStyle/>
          <a:p>
            <a:r>
              <a:rPr lang="en-US" b="1" dirty="0" smtClean="0"/>
              <a:t>STATE SELECTION OPTIONS:</a:t>
            </a:r>
          </a:p>
          <a:p>
            <a:r>
              <a:rPr lang="en-US" b="1" dirty="0" smtClean="0"/>
              <a:t>Big State = 15 – 53          Medium State = 5 – 14          Small State = 1 – 4</a:t>
            </a:r>
            <a:endParaRPr lang="en-US" b="1" dirty="0"/>
          </a:p>
        </p:txBody>
      </p:sp>
    </p:spTree>
    <p:extLst>
      <p:ext uri="{BB962C8B-B14F-4D97-AF65-F5344CB8AC3E}">
        <p14:creationId xmlns:p14="http://schemas.microsoft.com/office/powerpoint/2010/main" val="2137045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7717846"/>
              </p:ext>
            </p:extLst>
          </p:nvPr>
        </p:nvGraphicFramePr>
        <p:xfrm>
          <a:off x="152400" y="152400"/>
          <a:ext cx="8534400" cy="6599242"/>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1066800"/>
                <a:gridCol w="1066800"/>
              </a:tblGrid>
              <a:tr h="701074">
                <a:tc rowSpan="2" gridSpan="2">
                  <a:txBody>
                    <a:bodyPr/>
                    <a:lstStyle/>
                    <a:p>
                      <a:pPr algn="ctr"/>
                      <a:r>
                        <a:rPr lang="en-US" sz="2800" dirty="0" err="1" smtClean="0">
                          <a:solidFill>
                            <a:schemeClr val="tx1"/>
                          </a:solidFill>
                        </a:rPr>
                        <a:t>Goblirsch’s</a:t>
                      </a:r>
                      <a:endParaRPr lang="en-US" sz="2800" dirty="0" smtClean="0">
                        <a:solidFill>
                          <a:schemeClr val="tx1"/>
                        </a:solidFill>
                      </a:endParaRPr>
                    </a:p>
                    <a:p>
                      <a:pPr algn="ctr"/>
                      <a:r>
                        <a:rPr lang="en-US" sz="2800" dirty="0" smtClean="0">
                          <a:solidFill>
                            <a:schemeClr val="tx1"/>
                          </a:solidFill>
                        </a:rPr>
                        <a:t>Desk</a:t>
                      </a:r>
                      <a:endParaRPr lang="en-US" sz="2800" dirty="0">
                        <a:solidFill>
                          <a:schemeClr val="tx1"/>
                        </a:solidFill>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gridSpan="2">
                  <a:txBody>
                    <a:bodyPr/>
                    <a:lstStyle/>
                    <a:p>
                      <a:pPr algn="ctr"/>
                      <a:r>
                        <a:rPr lang="en-US" sz="2000" b="1" dirty="0" smtClean="0">
                          <a:solidFill>
                            <a:schemeClr val="tx1"/>
                          </a:solidFill>
                          <a:latin typeface="Arial Black" panose="020B0A04020102020204" pitchFamily="34" charset="0"/>
                        </a:rPr>
                        <a:t>Projector</a:t>
                      </a:r>
                      <a:r>
                        <a:rPr lang="en-US" sz="2000" b="1" baseline="0" dirty="0" smtClean="0">
                          <a:solidFill>
                            <a:schemeClr val="tx1"/>
                          </a:solidFill>
                          <a:latin typeface="Arial Black" panose="020B0A04020102020204" pitchFamily="34" charset="0"/>
                        </a:rPr>
                        <a:t> Screen</a:t>
                      </a:r>
                      <a:endParaRPr lang="en-US" sz="20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600" b="1" dirty="0">
                        <a:solidFill>
                          <a:schemeClr val="tx1"/>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7</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1</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352">
                <a:tc gridSpan="2"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8</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2</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352">
                <a:tc>
                  <a:txBody>
                    <a:bodyPr/>
                    <a:lstStyle/>
                    <a:p>
                      <a:pPr algn="ctr"/>
                      <a:endParaRPr lang="en-US" sz="1200" b="1">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18</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13</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655352">
                <a:tc>
                  <a:txBody>
                    <a:bodyPr/>
                    <a:lstStyle/>
                    <a:p>
                      <a:pPr algn="ctr"/>
                      <a:r>
                        <a:rPr lang="en-US" sz="1200" b="1" dirty="0" smtClean="0">
                          <a:solidFill>
                            <a:schemeClr val="tx1"/>
                          </a:solidFill>
                          <a:latin typeface="Arial Black" panose="020B0A04020102020204" pitchFamily="34" charset="0"/>
                        </a:rPr>
                        <a:t>27</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23</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19</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14</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9</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3</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352">
                <a:tc>
                  <a:txBody>
                    <a:bodyPr/>
                    <a:lstStyle/>
                    <a:p>
                      <a:pPr algn="ctr"/>
                      <a:r>
                        <a:rPr lang="en-US" sz="1200" b="1" dirty="0" smtClean="0">
                          <a:solidFill>
                            <a:schemeClr val="tx1"/>
                          </a:solidFill>
                          <a:latin typeface="Arial Black" panose="020B0A04020102020204" pitchFamily="34" charset="0"/>
                        </a:rPr>
                        <a:t>28</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24</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20</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15</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10</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4</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352">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21</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16</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655352">
                <a:tc>
                  <a:txBody>
                    <a:bodyPr/>
                    <a:lstStyle/>
                    <a:p>
                      <a:pPr algn="ctr"/>
                      <a:r>
                        <a:rPr lang="en-US" sz="1200" b="1" dirty="0" smtClean="0">
                          <a:solidFill>
                            <a:schemeClr val="tx1"/>
                          </a:solidFill>
                          <a:latin typeface="Arial Black" panose="020B0A04020102020204" pitchFamily="34" charset="0"/>
                        </a:rPr>
                        <a:t>29</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25</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22</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17</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11</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5</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352">
                <a:tc>
                  <a:txBody>
                    <a:bodyPr/>
                    <a:lstStyle/>
                    <a:p>
                      <a:pPr algn="ctr"/>
                      <a:r>
                        <a:rPr lang="en-US" sz="1200" b="1" dirty="0" smtClean="0">
                          <a:solidFill>
                            <a:schemeClr val="tx1"/>
                          </a:solidFill>
                          <a:latin typeface="Arial Black" panose="020B0A04020102020204" pitchFamily="34" charset="0"/>
                        </a:rPr>
                        <a:t>30</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26</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12</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6</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352">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655352">
                <a:tc>
                  <a:txBody>
                    <a:bodyPr/>
                    <a:lstStyle/>
                    <a:p>
                      <a:pPr algn="ctr"/>
                      <a:r>
                        <a:rPr lang="en-US" sz="1200" b="1" dirty="0" smtClean="0">
                          <a:solidFill>
                            <a:schemeClr val="tx1"/>
                          </a:solidFill>
                          <a:latin typeface="Arial Black" panose="020B0A04020102020204" pitchFamily="34" charset="0"/>
                        </a:rPr>
                        <a:t>36</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35</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34</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33</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US" sz="1200" b="1" dirty="0" smtClean="0">
                          <a:solidFill>
                            <a:schemeClr val="tx1"/>
                          </a:solidFill>
                          <a:latin typeface="Arial Black" panose="020B0A04020102020204" pitchFamily="34" charset="0"/>
                        </a:rPr>
                        <a:t>32</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Arial Black" panose="020B0A04020102020204" pitchFamily="34" charset="0"/>
                        </a:rPr>
                        <a:t>31</a:t>
                      </a:r>
                      <a:endParaRPr lang="en-US" sz="1200" b="1" dirty="0">
                        <a:solidFill>
                          <a:schemeClr val="tx1"/>
                        </a:solidFill>
                        <a:latin typeface="Arial Black" panose="020B0A040201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1299" name="TextBox 6"/>
          <p:cNvSpPr txBox="1">
            <a:spLocks noChangeArrowheads="1"/>
          </p:cNvSpPr>
          <p:nvPr/>
        </p:nvSpPr>
        <p:spPr bwMode="auto">
          <a:xfrm>
            <a:off x="8686800" y="11113"/>
            <a:ext cx="457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000000"/>
                </a:solidFill>
              </a:rPr>
              <a:t>DOOR</a:t>
            </a:r>
          </a:p>
          <a:p>
            <a:pPr eaLnBrk="1" hangingPunct="1"/>
            <a:endParaRPr lang="en-US" altLang="en-US" sz="2400" b="1">
              <a:solidFill>
                <a:srgbClr val="000000"/>
              </a:solidFill>
            </a:endParaRPr>
          </a:p>
          <a:p>
            <a:pPr eaLnBrk="1" hangingPunct="1"/>
            <a:endParaRPr lang="en-US" altLang="en-US" sz="2400" b="1">
              <a:solidFill>
                <a:srgbClr val="000000"/>
              </a:solidFill>
            </a:endParaRPr>
          </a:p>
          <a:p>
            <a:pPr eaLnBrk="1" hangingPunct="1"/>
            <a:endParaRPr lang="en-US" altLang="en-US" sz="2400" b="1">
              <a:solidFill>
                <a:srgbClr val="000000"/>
              </a:solidFill>
            </a:endParaRPr>
          </a:p>
          <a:p>
            <a:pPr eaLnBrk="1" hangingPunct="1"/>
            <a:r>
              <a:rPr lang="en-US" altLang="en-US" sz="2400" b="1">
                <a:solidFill>
                  <a:srgbClr val="000000"/>
                </a:solidFill>
              </a:rPr>
              <a:t>CABINETS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u="sng" dirty="0" smtClean="0">
                <a:effectLst>
                  <a:outerShdw blurRad="38100" dist="38100" dir="2700000" algn="tl">
                    <a:srgbClr val="000000">
                      <a:alpha val="43137"/>
                    </a:srgbClr>
                  </a:outerShdw>
                </a:effectLst>
              </a:rPr>
              <a:t>Section Leader Responsibilities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525963"/>
          </a:xfrm>
        </p:spPr>
        <p:txBody>
          <a:bodyPr/>
          <a:lstStyle/>
          <a:p>
            <a:r>
              <a:rPr lang="en-US" dirty="0" smtClean="0"/>
              <a:t>Take daily attendance</a:t>
            </a:r>
          </a:p>
          <a:p>
            <a:r>
              <a:rPr lang="en-US" dirty="0" smtClean="0"/>
              <a:t>Call on members for participation</a:t>
            </a:r>
          </a:p>
          <a:p>
            <a:r>
              <a:rPr lang="en-US" dirty="0" smtClean="0"/>
              <a:t>Keeping track of restroom visits</a:t>
            </a:r>
          </a:p>
          <a:p>
            <a:r>
              <a:rPr lang="en-US" dirty="0" smtClean="0"/>
              <a:t>Assign section jobs (Books, Clean-Up, Collection, Voting Monitor)</a:t>
            </a:r>
          </a:p>
          <a:p>
            <a:r>
              <a:rPr lang="en-US" dirty="0" smtClean="0"/>
              <a:t>Conducting all votes needed</a:t>
            </a:r>
          </a:p>
          <a:p>
            <a:r>
              <a:rPr lang="en-US" dirty="0" smtClean="0"/>
              <a:t>Monitoring behavior of your section</a:t>
            </a:r>
          </a:p>
          <a:p>
            <a:r>
              <a:rPr lang="en-US" dirty="0" smtClean="0"/>
              <a:t>Rearranging seating assignment</a:t>
            </a:r>
          </a:p>
          <a:p>
            <a:pPr lvl="0"/>
            <a:r>
              <a:rPr lang="en-US" dirty="0">
                <a:solidFill>
                  <a:prstClr val="black"/>
                </a:solidFill>
              </a:rPr>
              <a:t>Distribute bonus pay for </a:t>
            </a:r>
            <a:r>
              <a:rPr lang="en-US" dirty="0" smtClean="0">
                <a:solidFill>
                  <a:prstClr val="black"/>
                </a:solidFill>
              </a:rPr>
              <a:t>section ($5 a day)</a:t>
            </a:r>
            <a:endParaRPr lang="en-US" dirty="0">
              <a:solidFill>
                <a:prstClr val="black"/>
              </a:solidFill>
            </a:endParaRPr>
          </a:p>
        </p:txBody>
      </p:sp>
    </p:spTree>
    <p:extLst>
      <p:ext uri="{BB962C8B-B14F-4D97-AF65-F5344CB8AC3E}">
        <p14:creationId xmlns:p14="http://schemas.microsoft.com/office/powerpoint/2010/main" val="2816493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Political Survey HW</a:t>
            </a:r>
            <a:endParaRPr lang="en-US" b="1" u="sng" dirty="0"/>
          </a:p>
        </p:txBody>
      </p:sp>
      <p:sp>
        <p:nvSpPr>
          <p:cNvPr id="3" name="Content Placeholder 2"/>
          <p:cNvSpPr>
            <a:spLocks noGrp="1"/>
          </p:cNvSpPr>
          <p:nvPr>
            <p:ph idx="1"/>
          </p:nvPr>
        </p:nvSpPr>
        <p:spPr/>
        <p:txBody>
          <a:bodyPr/>
          <a:lstStyle/>
          <a:p>
            <a:r>
              <a:rPr lang="en-US" dirty="0" smtClean="0"/>
              <a:t>You are to ask at least 2 people outside of school to take the Political Survey we took on the 1</a:t>
            </a:r>
            <a:r>
              <a:rPr lang="en-US" baseline="30000" dirty="0" smtClean="0"/>
              <a:t>st</a:t>
            </a:r>
            <a:r>
              <a:rPr lang="en-US" dirty="0" smtClean="0"/>
              <a:t> day of school.  You will be responsible for conducting the survey and inputting the results into the Google Form linked below.  You can interview up to a total of 5 people for extra credit.</a:t>
            </a:r>
          </a:p>
          <a:p>
            <a:endParaRPr lang="en-US" dirty="0"/>
          </a:p>
          <a:p>
            <a:pPr marL="0" indent="0">
              <a:buNone/>
            </a:pPr>
            <a:r>
              <a:rPr lang="en-US" dirty="0">
                <a:hlinkClick r:id="rId2"/>
              </a:rPr>
              <a:t>http://goo.gl/forms/Mn4PE5W7af</a:t>
            </a:r>
            <a:endParaRPr lang="en-US" dirty="0"/>
          </a:p>
        </p:txBody>
      </p:sp>
    </p:spTree>
    <p:extLst>
      <p:ext uri="{BB962C8B-B14F-4D97-AF65-F5344CB8AC3E}">
        <p14:creationId xmlns:p14="http://schemas.microsoft.com/office/powerpoint/2010/main" val="1520206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30000">
              <a:srgbClr val="E6E6E6"/>
            </a:gs>
            <a:gs pos="0">
              <a:srgbClr val="7D8496"/>
            </a:gs>
            <a:gs pos="70000">
              <a:srgbClr val="E6E6E6"/>
            </a:gs>
            <a:gs pos="100000">
              <a:srgbClr val="7D8496"/>
            </a:gs>
            <a:gs pos="90000">
              <a:srgbClr val="E6E6E6"/>
            </a:gs>
          </a:gsLst>
          <a:lin ang="54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4618"/>
            <a:ext cx="9144000" cy="914400"/>
          </a:xfrm>
        </p:spPr>
        <p:txBody>
          <a:bodyPr/>
          <a:lstStyle/>
          <a:p>
            <a:r>
              <a:rPr lang="en-US" altLang="en-US" sz="3200" b="1" dirty="0" smtClean="0">
                <a:solidFill>
                  <a:srgbClr val="FF0000"/>
                </a:solidFill>
              </a:rPr>
              <a:t>CLOSE READING: PRIMARY SOURCE</a:t>
            </a:r>
            <a:br>
              <a:rPr lang="en-US" altLang="en-US" sz="3200" b="1" dirty="0" smtClean="0">
                <a:solidFill>
                  <a:srgbClr val="FF0000"/>
                </a:solidFill>
              </a:rPr>
            </a:br>
            <a:r>
              <a:rPr lang="en-US" altLang="en-US" sz="3200" b="1" dirty="0" smtClean="0">
                <a:solidFill>
                  <a:srgbClr val="FF0000"/>
                </a:solidFill>
              </a:rPr>
              <a:t>Second Treatise of Government</a:t>
            </a:r>
          </a:p>
        </p:txBody>
      </p:sp>
      <p:sp>
        <p:nvSpPr>
          <p:cNvPr id="2" name="Content Placeholder 1"/>
          <p:cNvSpPr>
            <a:spLocks noGrp="1"/>
          </p:cNvSpPr>
          <p:nvPr>
            <p:ph idx="1"/>
          </p:nvPr>
        </p:nvSpPr>
        <p:spPr>
          <a:xfrm>
            <a:off x="13855" y="838200"/>
            <a:ext cx="9144000" cy="762000"/>
          </a:xfrm>
        </p:spPr>
        <p:txBody>
          <a:bodyPr/>
          <a:lstStyle/>
          <a:p>
            <a:r>
              <a:rPr lang="en-US" sz="2000" b="1" dirty="0" smtClean="0"/>
              <a:t>DIRECTIONS</a:t>
            </a:r>
            <a:r>
              <a:rPr lang="en-US" sz="2000" dirty="0" smtClean="0"/>
              <a:t>:  Read through the document with your partner.  Make 	annotations based on the chart below.</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342046475"/>
              </p:ext>
            </p:extLst>
          </p:nvPr>
        </p:nvGraphicFramePr>
        <p:xfrm>
          <a:off x="103591" y="1447800"/>
          <a:ext cx="5345864" cy="4525963"/>
        </p:xfrm>
        <a:graphic>
          <a:graphicData uri="http://schemas.openxmlformats.org/drawingml/2006/table">
            <a:tbl>
              <a:tblPr firstRow="1" firstCol="1" bandRow="1"/>
              <a:tblGrid>
                <a:gridCol w="1359118"/>
                <a:gridCol w="1993373"/>
                <a:gridCol w="1993373"/>
              </a:tblGrid>
              <a:tr h="484249">
                <a:tc>
                  <a:txBody>
                    <a:bodyPr/>
                    <a:lstStyle/>
                    <a:p>
                      <a:pPr marL="0" marR="0" algn="ctr">
                        <a:lnSpc>
                          <a:spcPct val="115000"/>
                        </a:lnSpc>
                        <a:spcBef>
                          <a:spcPts val="0"/>
                        </a:spcBef>
                        <a:spcAft>
                          <a:spcPts val="0"/>
                        </a:spcAft>
                      </a:pPr>
                      <a:r>
                        <a:rPr lang="en-US" sz="1300" b="1" dirty="0">
                          <a:effectLst/>
                          <a:latin typeface="Cambria"/>
                          <a:ea typeface="Times New Roman"/>
                          <a:cs typeface="Times New Roman"/>
                        </a:rPr>
                        <a:t>Symbol</a:t>
                      </a:r>
                      <a:endParaRPr lang="en-US" sz="900" dirty="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effectLst/>
                          <a:latin typeface="Cambria"/>
                          <a:ea typeface="Times New Roman"/>
                          <a:cs typeface="Times New Roman"/>
                        </a:rPr>
                        <a:t>What this symbol </a:t>
                      </a:r>
                      <a:r>
                        <a:rPr lang="en-US" sz="1300" b="1" i="1">
                          <a:effectLst/>
                          <a:latin typeface="Cambria"/>
                          <a:ea typeface="Times New Roman"/>
                          <a:cs typeface="Times New Roman"/>
                        </a:rPr>
                        <a:t>represents</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effectLst/>
                          <a:latin typeface="Cambria"/>
                          <a:ea typeface="Times New Roman"/>
                          <a:cs typeface="Times New Roman"/>
                        </a:rPr>
                        <a:t>What to </a:t>
                      </a:r>
                      <a:r>
                        <a:rPr lang="en-US" sz="1300" b="1" i="1">
                          <a:effectLst/>
                          <a:latin typeface="Cambria"/>
                          <a:ea typeface="Times New Roman"/>
                          <a:cs typeface="Times New Roman"/>
                        </a:rPr>
                        <a:t>write</a:t>
                      </a:r>
                      <a:r>
                        <a:rPr lang="en-US" sz="1300" b="1">
                          <a:effectLst/>
                          <a:latin typeface="Cambria"/>
                          <a:ea typeface="Times New Roman"/>
                          <a:cs typeface="Times New Roman"/>
                        </a:rPr>
                        <a:t> in your annotation</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702">
                <a:tc>
                  <a:txBody>
                    <a:bodyPr/>
                    <a:lstStyle/>
                    <a:p>
                      <a:pPr marL="0" marR="0" algn="ctr">
                        <a:lnSpc>
                          <a:spcPct val="115000"/>
                        </a:lnSpc>
                        <a:spcBef>
                          <a:spcPts val="0"/>
                        </a:spcBef>
                        <a:spcAft>
                          <a:spcPts val="0"/>
                        </a:spcAft>
                      </a:pPr>
                      <a:r>
                        <a:rPr lang="en-US" sz="2200" b="1">
                          <a:effectLst/>
                          <a:latin typeface="Cambria"/>
                          <a:ea typeface="Times New Roman"/>
                          <a:cs typeface="Times New Roman"/>
                        </a:rPr>
                        <a:t>P</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This is a </a:t>
                      </a:r>
                      <a:r>
                        <a:rPr lang="en-US" sz="1100" b="1">
                          <a:effectLst/>
                          <a:latin typeface="Cambria"/>
                          <a:ea typeface="Times New Roman"/>
                          <a:cs typeface="Times New Roman"/>
                        </a:rPr>
                        <a:t>POLITICAL</a:t>
                      </a:r>
                      <a:r>
                        <a:rPr lang="en-US" sz="1100">
                          <a:effectLst/>
                          <a:latin typeface="Cambria"/>
                          <a:ea typeface="Times New Roman"/>
                          <a:cs typeface="Times New Roman"/>
                        </a:rPr>
                        <a:t>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mbria"/>
                          <a:ea typeface="Times New Roman"/>
                          <a:cs typeface="Times New Roman"/>
                        </a:rPr>
                        <a:t>Explain</a:t>
                      </a:r>
                      <a:r>
                        <a:rPr lang="en-US" sz="1100">
                          <a:effectLst/>
                          <a:latin typeface="Cambria"/>
                          <a:ea typeface="Times New Roman"/>
                          <a:cs typeface="Times New Roman"/>
                        </a:rPr>
                        <a:t> </a:t>
                      </a:r>
                      <a:r>
                        <a:rPr lang="en-US" sz="1100" i="1">
                          <a:effectLst/>
                          <a:latin typeface="Cambria"/>
                          <a:ea typeface="Times New Roman"/>
                          <a:cs typeface="Times New Roman"/>
                        </a:rPr>
                        <a:t>why</a:t>
                      </a:r>
                      <a:r>
                        <a:rPr lang="en-US" sz="1100">
                          <a:effectLst/>
                          <a:latin typeface="Cambria"/>
                          <a:ea typeface="Times New Roman"/>
                          <a:cs typeface="Times New Roman"/>
                        </a:rPr>
                        <a:t> you feel this is a </a:t>
                      </a:r>
                      <a:r>
                        <a:rPr lang="en-US" sz="1100" u="sng">
                          <a:effectLst/>
                          <a:latin typeface="Cambria"/>
                          <a:ea typeface="Times New Roman"/>
                          <a:cs typeface="Times New Roman"/>
                        </a:rPr>
                        <a:t>political</a:t>
                      </a:r>
                      <a:r>
                        <a:rPr lang="en-US" sz="1100">
                          <a:effectLst/>
                          <a:latin typeface="Cambria"/>
                          <a:ea typeface="Times New Roman"/>
                          <a:cs typeface="Times New Roman"/>
                        </a:rPr>
                        <a:t>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515">
                <a:tc>
                  <a:txBody>
                    <a:bodyPr/>
                    <a:lstStyle/>
                    <a:p>
                      <a:pPr marL="0" marR="0" algn="ctr">
                        <a:lnSpc>
                          <a:spcPct val="115000"/>
                        </a:lnSpc>
                        <a:spcBef>
                          <a:spcPts val="0"/>
                        </a:spcBef>
                        <a:spcAft>
                          <a:spcPts val="0"/>
                        </a:spcAft>
                      </a:pPr>
                      <a:r>
                        <a:rPr lang="en-US" sz="2200" b="1">
                          <a:effectLst/>
                          <a:latin typeface="Cambria"/>
                          <a:ea typeface="Times New Roman"/>
                          <a:cs typeface="Times New Roman"/>
                        </a:rPr>
                        <a:t>E</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This is an </a:t>
                      </a:r>
                      <a:r>
                        <a:rPr lang="en-US" sz="1100" b="1">
                          <a:effectLst/>
                          <a:latin typeface="Cambria"/>
                          <a:ea typeface="Times New Roman"/>
                          <a:cs typeface="Times New Roman"/>
                        </a:rPr>
                        <a:t>ECONOMICAL</a:t>
                      </a:r>
                      <a:r>
                        <a:rPr lang="en-US" sz="1100">
                          <a:effectLst/>
                          <a:latin typeface="Cambria"/>
                          <a:ea typeface="Times New Roman"/>
                          <a:cs typeface="Times New Roman"/>
                        </a:rPr>
                        <a:t>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mbria"/>
                          <a:ea typeface="Times New Roman"/>
                          <a:cs typeface="Times New Roman"/>
                        </a:rPr>
                        <a:t>Explain</a:t>
                      </a:r>
                      <a:r>
                        <a:rPr lang="en-US" sz="1100">
                          <a:effectLst/>
                          <a:latin typeface="Cambria"/>
                          <a:ea typeface="Times New Roman"/>
                          <a:cs typeface="Times New Roman"/>
                        </a:rPr>
                        <a:t> </a:t>
                      </a:r>
                      <a:r>
                        <a:rPr lang="en-US" sz="1100" i="1">
                          <a:effectLst/>
                          <a:latin typeface="Cambria"/>
                          <a:ea typeface="Times New Roman"/>
                          <a:cs typeface="Times New Roman"/>
                        </a:rPr>
                        <a:t>why</a:t>
                      </a:r>
                      <a:r>
                        <a:rPr lang="en-US" sz="1100">
                          <a:effectLst/>
                          <a:latin typeface="Cambria"/>
                          <a:ea typeface="Times New Roman"/>
                          <a:cs typeface="Times New Roman"/>
                        </a:rPr>
                        <a:t> you feel this is an </a:t>
                      </a:r>
                      <a:r>
                        <a:rPr lang="en-US" sz="1100" u="sng">
                          <a:effectLst/>
                          <a:latin typeface="Cambria"/>
                          <a:ea typeface="Times New Roman"/>
                          <a:cs typeface="Times New Roman"/>
                        </a:rPr>
                        <a:t>economical </a:t>
                      </a:r>
                      <a:r>
                        <a:rPr lang="en-US" sz="1100">
                          <a:effectLst/>
                          <a:latin typeface="Cambria"/>
                          <a:ea typeface="Times New Roman"/>
                          <a:cs typeface="Times New Roman"/>
                        </a:rPr>
                        <a:t>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309">
                <a:tc>
                  <a:txBody>
                    <a:bodyPr/>
                    <a:lstStyle/>
                    <a:p>
                      <a:pPr marL="0" marR="0" algn="ctr">
                        <a:lnSpc>
                          <a:spcPct val="115000"/>
                        </a:lnSpc>
                        <a:spcBef>
                          <a:spcPts val="0"/>
                        </a:spcBef>
                        <a:spcAft>
                          <a:spcPts val="0"/>
                        </a:spcAft>
                      </a:pPr>
                      <a:r>
                        <a:rPr lang="en-US" sz="2200" b="1">
                          <a:effectLst/>
                          <a:latin typeface="Cambria"/>
                          <a:ea typeface="Times New Roman"/>
                          <a:cs typeface="Times New Roman"/>
                        </a:rPr>
                        <a:t>S</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This is a </a:t>
                      </a:r>
                      <a:r>
                        <a:rPr lang="en-US" sz="1100" b="1">
                          <a:effectLst/>
                          <a:latin typeface="Cambria"/>
                          <a:ea typeface="Times New Roman"/>
                          <a:cs typeface="Times New Roman"/>
                        </a:rPr>
                        <a:t>SOCIAL</a:t>
                      </a:r>
                      <a:r>
                        <a:rPr lang="en-US" sz="1100">
                          <a:effectLst/>
                          <a:latin typeface="Cambria"/>
                          <a:ea typeface="Times New Roman"/>
                          <a:cs typeface="Times New Roman"/>
                        </a:rPr>
                        <a:t> argument/statement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mbria"/>
                          <a:ea typeface="Times New Roman"/>
                          <a:cs typeface="Times New Roman"/>
                        </a:rPr>
                        <a:t>Explain</a:t>
                      </a:r>
                      <a:r>
                        <a:rPr lang="en-US" sz="1100">
                          <a:effectLst/>
                          <a:latin typeface="Cambria"/>
                          <a:ea typeface="Times New Roman"/>
                          <a:cs typeface="Times New Roman"/>
                        </a:rPr>
                        <a:t> </a:t>
                      </a:r>
                      <a:r>
                        <a:rPr lang="en-US" sz="1100" i="1">
                          <a:effectLst/>
                          <a:latin typeface="Cambria"/>
                          <a:ea typeface="Times New Roman"/>
                          <a:cs typeface="Times New Roman"/>
                        </a:rPr>
                        <a:t>why</a:t>
                      </a:r>
                      <a:r>
                        <a:rPr lang="en-US" sz="1100">
                          <a:effectLst/>
                          <a:latin typeface="Cambria"/>
                          <a:ea typeface="Times New Roman"/>
                          <a:cs typeface="Times New Roman"/>
                        </a:rPr>
                        <a:t> you feel this is a </a:t>
                      </a:r>
                      <a:r>
                        <a:rPr lang="en-US" sz="1100" u="sng">
                          <a:effectLst/>
                          <a:latin typeface="Cambria"/>
                          <a:ea typeface="Times New Roman"/>
                          <a:cs typeface="Times New Roman"/>
                        </a:rPr>
                        <a:t>social</a:t>
                      </a:r>
                      <a:r>
                        <a:rPr lang="en-US" sz="1100">
                          <a:effectLst/>
                          <a:latin typeface="Cambria"/>
                          <a:ea typeface="Times New Roman"/>
                          <a:cs typeface="Times New Roman"/>
                        </a:rPr>
                        <a:t>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917">
                <a:tc>
                  <a:txBody>
                    <a:bodyPr/>
                    <a:lstStyle/>
                    <a:p>
                      <a:pPr marL="0" marR="0" algn="ctr">
                        <a:lnSpc>
                          <a:spcPct val="115000"/>
                        </a:lnSpc>
                        <a:spcBef>
                          <a:spcPts val="0"/>
                        </a:spcBef>
                        <a:spcAft>
                          <a:spcPts val="0"/>
                        </a:spcAft>
                      </a:pPr>
                      <a:r>
                        <a:rPr lang="en-US" sz="2200" b="1">
                          <a:effectLst/>
                          <a:latin typeface="Cambria"/>
                          <a:ea typeface="Times New Roman"/>
                          <a:cs typeface="Times New Roman"/>
                        </a:rPr>
                        <a:t>B</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Potential </a:t>
                      </a:r>
                      <a:r>
                        <a:rPr lang="en-US" sz="1100" b="1">
                          <a:effectLst/>
                          <a:latin typeface="Cambria"/>
                          <a:ea typeface="Times New Roman"/>
                          <a:cs typeface="Times New Roman"/>
                        </a:rPr>
                        <a:t>BIAS</a:t>
                      </a:r>
                      <a:r>
                        <a:rPr lang="en-US" sz="1100">
                          <a:effectLst/>
                          <a:latin typeface="Cambria"/>
                          <a:ea typeface="Times New Roman"/>
                          <a:cs typeface="Times New Roman"/>
                        </a:rPr>
                        <a:t> within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u="sng">
                          <a:effectLst/>
                          <a:latin typeface="Cambria"/>
                          <a:ea typeface="Times New Roman"/>
                          <a:cs typeface="Times New Roman"/>
                        </a:rPr>
                        <a:t>Reflect/Explain</a:t>
                      </a:r>
                      <a:r>
                        <a:rPr lang="en-US" sz="1100">
                          <a:effectLst/>
                          <a:latin typeface="Cambria"/>
                          <a:ea typeface="Times New Roman"/>
                          <a:cs typeface="Times New Roman"/>
                        </a:rPr>
                        <a:t> (on) which information may contain a </a:t>
                      </a:r>
                      <a:r>
                        <a:rPr lang="en-US" sz="1100" u="sng">
                          <a:effectLst/>
                          <a:latin typeface="Cambria"/>
                          <a:ea typeface="Times New Roman"/>
                          <a:cs typeface="Times New Roman"/>
                        </a:rPr>
                        <a:t>bias</a:t>
                      </a:r>
                      <a:r>
                        <a:rPr lang="en-US" sz="1100">
                          <a:effectLst/>
                          <a:latin typeface="Cambria"/>
                          <a:ea typeface="Times New Roman"/>
                          <a:cs typeface="Times New Roman"/>
                        </a:rPr>
                        <a:t> viewpoint.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309">
                <a:tc>
                  <a:txBody>
                    <a:bodyPr/>
                    <a:lstStyle/>
                    <a:p>
                      <a:pPr marL="0" marR="0" algn="ctr">
                        <a:lnSpc>
                          <a:spcPct val="115000"/>
                        </a:lnSpc>
                        <a:spcBef>
                          <a:spcPts val="0"/>
                        </a:spcBef>
                        <a:spcAft>
                          <a:spcPts val="0"/>
                        </a:spcAft>
                      </a:pPr>
                      <a:r>
                        <a:rPr lang="en-US" sz="2200" b="1">
                          <a:effectLst/>
                          <a:latin typeface="Cambria"/>
                          <a:ea typeface="Times New Roman"/>
                          <a:cs typeface="Times New Roman"/>
                        </a:rPr>
                        <a: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Information you are </a:t>
                      </a:r>
                      <a:r>
                        <a:rPr lang="en-US" sz="1100" b="1">
                          <a:effectLst/>
                          <a:latin typeface="Cambria"/>
                          <a:ea typeface="Times New Roman"/>
                          <a:cs typeface="Times New Roman"/>
                        </a:rPr>
                        <a:t>confused</a:t>
                      </a:r>
                      <a:r>
                        <a:rPr lang="en-US" sz="1100">
                          <a:effectLst/>
                          <a:latin typeface="Cambria"/>
                          <a:ea typeface="Times New Roman"/>
                          <a:cs typeface="Times New Roman"/>
                        </a:rPr>
                        <a:t> about or doesn’t make sense</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u="sng">
                          <a:effectLst/>
                          <a:latin typeface="Cambria"/>
                          <a:ea typeface="Times New Roman"/>
                          <a:cs typeface="Times New Roman"/>
                        </a:rPr>
                        <a:t>Compose</a:t>
                      </a:r>
                      <a:r>
                        <a:rPr lang="en-US" sz="1100">
                          <a:effectLst/>
                          <a:latin typeface="Cambria"/>
                          <a:ea typeface="Times New Roman"/>
                          <a:cs typeface="Times New Roman"/>
                        </a:rPr>
                        <a:t> a question to express what confuses you.</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0437">
                <a:tc>
                  <a:txBody>
                    <a:bodyPr/>
                    <a:lstStyle/>
                    <a:p>
                      <a:pPr marL="0" marR="0" algn="ctr">
                        <a:lnSpc>
                          <a:spcPct val="115000"/>
                        </a:lnSpc>
                        <a:spcBef>
                          <a:spcPts val="0"/>
                        </a:spcBef>
                        <a:spcAft>
                          <a:spcPts val="0"/>
                        </a:spcAft>
                      </a:pPr>
                      <a:r>
                        <a:rPr lang="en-US" sz="2200" b="1">
                          <a:effectLst/>
                          <a:latin typeface="Cambria"/>
                          <a:ea typeface="Times New Roman"/>
                          <a:cs typeface="Times New Roman"/>
                        </a:rPr>
                        <a: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mbria"/>
                          <a:ea typeface="Times New Roman"/>
                          <a:cs typeface="Times New Roman"/>
                        </a:rPr>
                        <a:t>IMPORTANT</a:t>
                      </a:r>
                      <a:r>
                        <a:rPr lang="en-US" sz="1100">
                          <a:effectLst/>
                          <a:latin typeface="Cambria"/>
                          <a:ea typeface="Times New Roman"/>
                          <a:cs typeface="Times New Roman"/>
                        </a:rPr>
                        <a:t> information, key idea/concept </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u="sng">
                          <a:effectLst/>
                          <a:latin typeface="Cambria"/>
                          <a:ea typeface="Times New Roman"/>
                          <a:cs typeface="Times New Roman"/>
                        </a:rPr>
                        <a:t>Summarize</a:t>
                      </a:r>
                      <a:r>
                        <a:rPr lang="en-US" sz="1100">
                          <a:effectLst/>
                          <a:latin typeface="Cambria"/>
                          <a:ea typeface="Times New Roman"/>
                          <a:cs typeface="Times New Roman"/>
                        </a:rPr>
                        <a:t> or paraphrase the important information, key ideas/concept. </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525">
                <a:tc>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mbria"/>
                          <a:ea typeface="Times New Roman"/>
                          <a:cs typeface="Times New Roman"/>
                        </a:rPr>
                        <a:t>Put a circle around </a:t>
                      </a:r>
                      <a:r>
                        <a:rPr lang="en-US" sz="1100" b="1" dirty="0">
                          <a:effectLst/>
                          <a:latin typeface="Cambria"/>
                          <a:ea typeface="Times New Roman"/>
                          <a:cs typeface="Times New Roman"/>
                        </a:rPr>
                        <a:t>words</a:t>
                      </a:r>
                      <a:r>
                        <a:rPr lang="en-US" sz="1100" dirty="0">
                          <a:effectLst/>
                          <a:latin typeface="Cambria"/>
                          <a:ea typeface="Times New Roman"/>
                          <a:cs typeface="Times New Roman"/>
                        </a:rPr>
                        <a:t> you with which you are unfamiliar.</a:t>
                      </a:r>
                      <a:endParaRPr lang="en-US" sz="900" dirty="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u="sng" dirty="0">
                          <a:effectLst/>
                          <a:latin typeface="Cambria"/>
                          <a:ea typeface="Times New Roman"/>
                          <a:cs typeface="Times New Roman"/>
                        </a:rPr>
                        <a:t>Look up</a:t>
                      </a:r>
                      <a:r>
                        <a:rPr lang="en-US" sz="1100" dirty="0">
                          <a:effectLst/>
                          <a:latin typeface="Cambria"/>
                          <a:ea typeface="Times New Roman"/>
                          <a:cs typeface="Times New Roman"/>
                        </a:rPr>
                        <a:t> the word and write a (brief) definition in the margin.</a:t>
                      </a:r>
                      <a:endParaRPr lang="en-US" sz="900" dirty="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5486400" y="1219200"/>
            <a:ext cx="3581400" cy="4801314"/>
          </a:xfrm>
          <a:prstGeom prst="rect">
            <a:avLst/>
          </a:prstGeom>
          <a:noFill/>
        </p:spPr>
        <p:txBody>
          <a:bodyPr wrap="square" rtlCol="0">
            <a:spAutoFit/>
          </a:bodyPr>
          <a:lstStyle/>
          <a:p>
            <a:r>
              <a:rPr lang="en-US" b="1" dirty="0" smtClean="0">
                <a:solidFill>
                  <a:prstClr val="black"/>
                </a:solidFill>
                <a:latin typeface="Calibri" pitchFamily="34" charset="0"/>
              </a:rPr>
              <a:t>POLITICAL</a:t>
            </a:r>
            <a:r>
              <a:rPr lang="en-US" dirty="0" smtClean="0">
                <a:solidFill>
                  <a:prstClr val="black"/>
                </a:solidFill>
                <a:latin typeface="Calibri" pitchFamily="34" charset="0"/>
              </a:rPr>
              <a:t> – relating to 	politics/government 	(ex - voting, political 	issues, branches, etc.)</a:t>
            </a:r>
          </a:p>
          <a:p>
            <a:r>
              <a:rPr lang="en-US" b="1" dirty="0" smtClean="0">
                <a:solidFill>
                  <a:prstClr val="black"/>
                </a:solidFill>
                <a:latin typeface="Calibri" pitchFamily="34" charset="0"/>
              </a:rPr>
              <a:t>ECONOMIC</a:t>
            </a:r>
            <a:r>
              <a:rPr lang="en-US" dirty="0" smtClean="0">
                <a:solidFill>
                  <a:prstClr val="black"/>
                </a:solidFill>
                <a:latin typeface="Calibri" pitchFamily="34" charset="0"/>
              </a:rPr>
              <a:t> – relating to the 	economy (ex - business, 	regulation, money, etc.)</a:t>
            </a:r>
          </a:p>
          <a:p>
            <a:r>
              <a:rPr lang="en-US" b="1" dirty="0" smtClean="0">
                <a:solidFill>
                  <a:prstClr val="black"/>
                </a:solidFill>
                <a:latin typeface="Calibri" pitchFamily="34" charset="0"/>
              </a:rPr>
              <a:t>SOCIAL</a:t>
            </a:r>
            <a:r>
              <a:rPr lang="en-US" dirty="0" smtClean="0">
                <a:solidFill>
                  <a:prstClr val="black"/>
                </a:solidFill>
                <a:latin typeface="Calibri" pitchFamily="34" charset="0"/>
              </a:rPr>
              <a:t> – relating to society, the 	people (ex - 	rights/liberties, 	interactions between 	people, etc.)</a:t>
            </a:r>
          </a:p>
          <a:p>
            <a:r>
              <a:rPr lang="en-US" b="1" dirty="0" smtClean="0">
                <a:solidFill>
                  <a:prstClr val="black"/>
                </a:solidFill>
                <a:latin typeface="Calibri" pitchFamily="34" charset="0"/>
              </a:rPr>
              <a:t>***It is possible (and quite often) that a statement could fall into more than one area.  Use your annotation to make you case for the one you labeled it as.</a:t>
            </a:r>
            <a:endParaRPr lang="en-US" b="1" dirty="0">
              <a:solidFill>
                <a:prstClr val="black"/>
              </a:solidFill>
              <a:latin typeface="Calibri" pitchFamily="34" charset="0"/>
            </a:endParaRPr>
          </a:p>
        </p:txBody>
      </p:sp>
      <p:sp>
        <p:nvSpPr>
          <p:cNvPr id="10" name="Oval 9"/>
          <p:cNvSpPr/>
          <p:nvPr/>
        </p:nvSpPr>
        <p:spPr>
          <a:xfrm>
            <a:off x="228600" y="5412509"/>
            <a:ext cx="9906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76200" y="6096000"/>
            <a:ext cx="8915400" cy="523220"/>
          </a:xfrm>
          <a:prstGeom prst="rect">
            <a:avLst/>
          </a:prstGeom>
          <a:noFill/>
        </p:spPr>
        <p:txBody>
          <a:bodyPr wrap="square" rtlCol="0">
            <a:spAutoFit/>
          </a:bodyPr>
          <a:lstStyle/>
          <a:p>
            <a:pPr algn="ctr"/>
            <a:r>
              <a:rPr lang="en-US" sz="2800" b="1" u="sng" dirty="0" smtClean="0">
                <a:solidFill>
                  <a:prstClr val="black"/>
                </a:solidFill>
                <a:latin typeface="Calibri" pitchFamily="34" charset="0"/>
              </a:rPr>
              <a:t>FOCUS QUESTION</a:t>
            </a:r>
            <a:r>
              <a:rPr lang="en-US" sz="2800" dirty="0" smtClean="0">
                <a:solidFill>
                  <a:prstClr val="black"/>
                </a:solidFill>
                <a:latin typeface="Calibri" pitchFamily="34" charset="0"/>
              </a:rPr>
              <a:t>:  What is the purpose of government? </a:t>
            </a:r>
            <a:endParaRPr lang="en-US" sz="2800" dirty="0">
              <a:solidFill>
                <a:prstClr val="black"/>
              </a:solidFill>
              <a:latin typeface="Calibri" pitchFamily="34" charset="0"/>
            </a:endParaRPr>
          </a:p>
        </p:txBody>
      </p:sp>
    </p:spTree>
    <p:extLst>
      <p:ext uri="{BB962C8B-B14F-4D97-AF65-F5344CB8AC3E}">
        <p14:creationId xmlns:p14="http://schemas.microsoft.com/office/powerpoint/2010/main" val="32831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1173162"/>
          </a:xfrm>
        </p:spPr>
        <p:txBody>
          <a:bodyPr/>
          <a:lstStyle/>
          <a:p>
            <a:pPr eaLnBrk="1" hangingPunct="1"/>
            <a:r>
              <a:rPr lang="en-US" altLang="en-US" sz="3600" b="1" u="sng" dirty="0" smtClean="0">
                <a:solidFill>
                  <a:schemeClr val="bg1"/>
                </a:solidFill>
                <a:effectLst>
                  <a:outerShdw blurRad="38100" dist="38100" dir="2700000" algn="tl">
                    <a:srgbClr val="000000">
                      <a:alpha val="43137"/>
                    </a:srgbClr>
                  </a:outerShdw>
                </a:effectLst>
                <a:latin typeface="Comic Sans MS" pitchFamily="66" charset="0"/>
              </a:rPr>
              <a:t>Preamble</a:t>
            </a:r>
          </a:p>
        </p:txBody>
      </p:sp>
      <p:sp>
        <p:nvSpPr>
          <p:cNvPr id="3075" name="Rectangle 3"/>
          <p:cNvSpPr>
            <a:spLocks noGrp="1" noChangeArrowheads="1"/>
          </p:cNvSpPr>
          <p:nvPr>
            <p:ph type="body" idx="1"/>
          </p:nvPr>
        </p:nvSpPr>
        <p:spPr>
          <a:xfrm>
            <a:off x="152400" y="990600"/>
            <a:ext cx="8839200" cy="5029200"/>
          </a:xfrm>
        </p:spPr>
        <p:txBody>
          <a:bodyPr/>
          <a:lstStyle/>
          <a:p>
            <a:pPr eaLnBrk="1" hangingPunct="1">
              <a:lnSpc>
                <a:spcPct val="90000"/>
              </a:lnSpc>
              <a:buFontTx/>
              <a:buNone/>
            </a:pPr>
            <a:r>
              <a:rPr lang="en-US" altLang="en-US" dirty="0" smtClean="0">
                <a:solidFill>
                  <a:srgbClr val="FF3300"/>
                </a:solidFill>
                <a:latin typeface="Comic Sans MS" pitchFamily="66" charset="0"/>
              </a:rPr>
              <a:t>Blue Print</a:t>
            </a:r>
          </a:p>
          <a:p>
            <a:pPr eaLnBrk="1" hangingPunct="1">
              <a:lnSpc>
                <a:spcPct val="90000"/>
              </a:lnSpc>
              <a:buFontTx/>
              <a:buNone/>
            </a:pPr>
            <a:r>
              <a:rPr lang="en-US" altLang="en-US" dirty="0" smtClean="0">
                <a:solidFill>
                  <a:schemeClr val="bg1"/>
                </a:solidFill>
                <a:latin typeface="Comic Sans MS" pitchFamily="66" charset="0"/>
              </a:rPr>
              <a:t>Purpose of the Constitution</a:t>
            </a:r>
          </a:p>
          <a:p>
            <a:pPr eaLnBrk="1" hangingPunct="1">
              <a:lnSpc>
                <a:spcPct val="90000"/>
              </a:lnSpc>
              <a:buFontTx/>
              <a:buNone/>
            </a:pPr>
            <a:endParaRPr lang="en-US" altLang="en-US" sz="2000" dirty="0" smtClean="0">
              <a:solidFill>
                <a:srgbClr val="FF3300"/>
              </a:solidFill>
              <a:latin typeface="Comic Sans MS" pitchFamily="66" charset="0"/>
            </a:endParaRPr>
          </a:p>
          <a:p>
            <a:pPr eaLnBrk="1" hangingPunct="1">
              <a:lnSpc>
                <a:spcPct val="90000"/>
              </a:lnSpc>
              <a:buFontTx/>
              <a:buNone/>
            </a:pPr>
            <a:r>
              <a:rPr lang="en-US" altLang="en-US" dirty="0" smtClean="0">
                <a:solidFill>
                  <a:schemeClr val="bg1"/>
                </a:solidFill>
                <a:latin typeface="Comic Sans MS" pitchFamily="66" charset="0"/>
              </a:rPr>
              <a:t>The legitimacy of the Constitution comes from the American People NOT the States</a:t>
            </a:r>
          </a:p>
          <a:p>
            <a:pPr eaLnBrk="1" hangingPunct="1">
              <a:lnSpc>
                <a:spcPct val="90000"/>
              </a:lnSpc>
              <a:buFontTx/>
              <a:buNone/>
            </a:pPr>
            <a:endParaRPr lang="en-US" altLang="en-US" sz="2000" dirty="0" smtClean="0">
              <a:solidFill>
                <a:srgbClr val="FF3300"/>
              </a:solidFill>
              <a:latin typeface="Comic Sans MS" pitchFamily="66" charset="0"/>
            </a:endParaRPr>
          </a:p>
          <a:p>
            <a:pPr eaLnBrk="1" hangingPunct="1">
              <a:lnSpc>
                <a:spcPct val="90000"/>
              </a:lnSpc>
              <a:buFontTx/>
              <a:buNone/>
            </a:pPr>
            <a:r>
              <a:rPr lang="en-US" altLang="en-US" sz="2800" dirty="0" smtClean="0">
                <a:solidFill>
                  <a:srgbClr val="FF3300"/>
                </a:solidFill>
                <a:latin typeface="Comic Sans MS" pitchFamily="66" charset="0"/>
              </a:rPr>
              <a:t>“We the People of the United States in order </a:t>
            </a:r>
            <a:r>
              <a:rPr lang="en-US" altLang="en-US" sz="2800" dirty="0" smtClean="0">
                <a:solidFill>
                  <a:srgbClr val="FF3300"/>
                </a:solidFill>
                <a:latin typeface="Comic Sans MS" pitchFamily="66" charset="0"/>
              </a:rPr>
              <a:t>to </a:t>
            </a:r>
            <a:r>
              <a:rPr lang="en-US" altLang="en-US" sz="2800" dirty="0" smtClean="0">
                <a:solidFill>
                  <a:srgbClr val="FF3300"/>
                </a:solidFill>
                <a:latin typeface="Comic Sans MS" pitchFamily="66" charset="0"/>
              </a:rPr>
              <a:t>form a more perfect Union, </a:t>
            </a:r>
            <a:r>
              <a:rPr lang="en-US" altLang="en-US" sz="2800" dirty="0" smtClean="0">
                <a:solidFill>
                  <a:srgbClr val="FF3300"/>
                </a:solidFill>
                <a:latin typeface="Comic Sans MS" pitchFamily="66" charset="0"/>
              </a:rPr>
              <a:t>establish </a:t>
            </a:r>
            <a:r>
              <a:rPr lang="en-US" altLang="en-US" sz="2800" dirty="0" smtClean="0">
                <a:solidFill>
                  <a:srgbClr val="FF3300"/>
                </a:solidFill>
                <a:latin typeface="Comic Sans MS" pitchFamily="66" charset="0"/>
              </a:rPr>
              <a:t>justice, insure domestic tranquility, provide for the common defense, promote general welfare, and secure the blessings of liberty to ourselves and our posterity, do ordain and establish this Constitution for the United States of America.”</a:t>
            </a:r>
          </a:p>
        </p:txBody>
      </p:sp>
    </p:spTree>
    <p:extLst>
      <p:ext uri="{BB962C8B-B14F-4D97-AF65-F5344CB8AC3E}">
        <p14:creationId xmlns:p14="http://schemas.microsoft.com/office/powerpoint/2010/main" val="3207732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762000"/>
          </a:xfrm>
        </p:spPr>
        <p:txBody>
          <a:bodyPr/>
          <a:lstStyle/>
          <a:p>
            <a:pPr eaLnBrk="1" hangingPunct="1"/>
            <a:r>
              <a:rPr lang="en-US" altLang="en-US" sz="3600" b="1" u="sng" dirty="0" smtClean="0">
                <a:solidFill>
                  <a:schemeClr val="bg1"/>
                </a:solidFill>
                <a:effectLst>
                  <a:outerShdw blurRad="38100" dist="38100" dir="2700000" algn="tl">
                    <a:srgbClr val="000000">
                      <a:alpha val="43137"/>
                    </a:srgbClr>
                  </a:outerShdw>
                </a:effectLst>
                <a:latin typeface="Comic Sans MS" pitchFamily="66" charset="0"/>
              </a:rPr>
              <a:t>Preamble</a:t>
            </a:r>
          </a:p>
        </p:txBody>
      </p:sp>
      <p:sp>
        <p:nvSpPr>
          <p:cNvPr id="3075" name="Rectangle 3"/>
          <p:cNvSpPr>
            <a:spLocks noGrp="1" noChangeArrowheads="1"/>
          </p:cNvSpPr>
          <p:nvPr>
            <p:ph type="body" idx="1"/>
          </p:nvPr>
        </p:nvSpPr>
        <p:spPr>
          <a:xfrm>
            <a:off x="152400" y="457200"/>
            <a:ext cx="8839200" cy="5029200"/>
          </a:xfrm>
        </p:spPr>
        <p:txBody>
          <a:bodyPr/>
          <a:lstStyle/>
          <a:p>
            <a:pPr eaLnBrk="1" hangingPunct="1">
              <a:lnSpc>
                <a:spcPct val="90000"/>
              </a:lnSpc>
              <a:buFontTx/>
              <a:buNone/>
            </a:pPr>
            <a:endParaRPr lang="en-US" altLang="en-US" sz="2000" dirty="0" smtClean="0">
              <a:solidFill>
                <a:srgbClr val="FF3300"/>
              </a:solidFill>
              <a:latin typeface="Comic Sans MS" pitchFamily="66" charset="0"/>
            </a:endParaRPr>
          </a:p>
          <a:p>
            <a:pPr eaLnBrk="1" hangingPunct="1">
              <a:lnSpc>
                <a:spcPct val="90000"/>
              </a:lnSpc>
              <a:buFontTx/>
              <a:buNone/>
            </a:pPr>
            <a:r>
              <a:rPr lang="en-US" altLang="en-US" sz="2800" dirty="0" smtClean="0">
                <a:solidFill>
                  <a:srgbClr val="FF3300"/>
                </a:solidFill>
                <a:latin typeface="Comic Sans MS" pitchFamily="66" charset="0"/>
              </a:rPr>
              <a:t>“We the People of the United States </a:t>
            </a:r>
            <a:endParaRPr lang="en-US" altLang="en-US" sz="2800" dirty="0" smtClean="0">
              <a:solidFill>
                <a:srgbClr val="FF3300"/>
              </a:solidFill>
              <a:latin typeface="Comic Sans MS" pitchFamily="66" charset="0"/>
            </a:endParaRP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(1) </a:t>
            </a:r>
            <a:r>
              <a:rPr lang="en-US" altLang="en-US" sz="2800" u="sng" dirty="0" smtClean="0">
                <a:solidFill>
                  <a:srgbClr val="FF3300"/>
                </a:solidFill>
                <a:latin typeface="Comic Sans MS" pitchFamily="66" charset="0"/>
              </a:rPr>
              <a:t>in </a:t>
            </a:r>
            <a:r>
              <a:rPr lang="en-US" altLang="en-US" sz="2800" u="sng" dirty="0" smtClean="0">
                <a:solidFill>
                  <a:srgbClr val="FF3300"/>
                </a:solidFill>
                <a:latin typeface="Comic Sans MS" pitchFamily="66" charset="0"/>
              </a:rPr>
              <a:t>order </a:t>
            </a:r>
            <a:r>
              <a:rPr lang="en-US" altLang="en-US" sz="2800" u="sng" dirty="0" smtClean="0">
                <a:solidFill>
                  <a:srgbClr val="FF3300"/>
                </a:solidFill>
                <a:latin typeface="Comic Sans MS" pitchFamily="66" charset="0"/>
              </a:rPr>
              <a:t>to </a:t>
            </a:r>
            <a:r>
              <a:rPr lang="en-US" altLang="en-US" sz="2800" u="sng" dirty="0" smtClean="0">
                <a:solidFill>
                  <a:srgbClr val="FF3300"/>
                </a:solidFill>
                <a:latin typeface="Comic Sans MS" pitchFamily="66" charset="0"/>
              </a:rPr>
              <a:t>form a more perfect Union</a:t>
            </a:r>
            <a:r>
              <a:rPr lang="en-US" altLang="en-US" sz="2800" dirty="0" smtClean="0">
                <a:solidFill>
                  <a:srgbClr val="FF3300"/>
                </a:solidFill>
                <a:latin typeface="Comic Sans MS" pitchFamily="66" charset="0"/>
              </a:rPr>
              <a:t>, </a:t>
            </a:r>
            <a:endParaRPr lang="en-US" altLang="en-US" sz="2800" dirty="0" smtClean="0">
              <a:solidFill>
                <a:srgbClr val="FF3300"/>
              </a:solidFill>
              <a:latin typeface="Comic Sans MS" pitchFamily="66" charset="0"/>
            </a:endParaRP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(2) </a:t>
            </a:r>
            <a:r>
              <a:rPr lang="en-US" altLang="en-US" sz="2800" u="sng" dirty="0" smtClean="0">
                <a:solidFill>
                  <a:srgbClr val="FF3300"/>
                </a:solidFill>
                <a:latin typeface="Comic Sans MS" pitchFamily="66" charset="0"/>
              </a:rPr>
              <a:t>establish </a:t>
            </a:r>
            <a:r>
              <a:rPr lang="en-US" altLang="en-US" sz="2800" u="sng" dirty="0" smtClean="0">
                <a:solidFill>
                  <a:srgbClr val="FF3300"/>
                </a:solidFill>
                <a:latin typeface="Comic Sans MS" pitchFamily="66" charset="0"/>
              </a:rPr>
              <a:t>justice</a:t>
            </a:r>
            <a:r>
              <a:rPr lang="en-US" altLang="en-US" sz="2800" dirty="0" smtClean="0">
                <a:solidFill>
                  <a:srgbClr val="FF3300"/>
                </a:solidFill>
                <a:latin typeface="Comic Sans MS" pitchFamily="66" charset="0"/>
              </a:rPr>
              <a:t>, </a:t>
            </a:r>
            <a:endParaRPr lang="en-US" altLang="en-US" sz="2800" dirty="0" smtClean="0">
              <a:solidFill>
                <a:srgbClr val="FF3300"/>
              </a:solidFill>
              <a:latin typeface="Comic Sans MS" pitchFamily="66" charset="0"/>
            </a:endParaRP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(3) </a:t>
            </a:r>
            <a:r>
              <a:rPr lang="en-US" altLang="en-US" sz="2800" u="sng" dirty="0" smtClean="0">
                <a:solidFill>
                  <a:srgbClr val="FF3300"/>
                </a:solidFill>
                <a:latin typeface="Comic Sans MS" pitchFamily="66" charset="0"/>
              </a:rPr>
              <a:t>insure </a:t>
            </a:r>
            <a:r>
              <a:rPr lang="en-US" altLang="en-US" sz="2800" u="sng" dirty="0" smtClean="0">
                <a:solidFill>
                  <a:srgbClr val="FF3300"/>
                </a:solidFill>
                <a:latin typeface="Comic Sans MS" pitchFamily="66" charset="0"/>
              </a:rPr>
              <a:t>domestic tranquility</a:t>
            </a:r>
            <a:r>
              <a:rPr lang="en-US" altLang="en-US" sz="2800" dirty="0" smtClean="0">
                <a:solidFill>
                  <a:srgbClr val="FF3300"/>
                </a:solidFill>
                <a:latin typeface="Comic Sans MS" pitchFamily="66" charset="0"/>
              </a:rPr>
              <a:t>, </a:t>
            </a:r>
            <a:endParaRPr lang="en-US" altLang="en-US" sz="2800" dirty="0" smtClean="0">
              <a:solidFill>
                <a:srgbClr val="FF3300"/>
              </a:solidFill>
              <a:latin typeface="Comic Sans MS" pitchFamily="66" charset="0"/>
            </a:endParaRP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(4) </a:t>
            </a:r>
            <a:r>
              <a:rPr lang="en-US" altLang="en-US" sz="2800" u="sng" dirty="0" smtClean="0">
                <a:solidFill>
                  <a:srgbClr val="FF3300"/>
                </a:solidFill>
                <a:latin typeface="Comic Sans MS" pitchFamily="66" charset="0"/>
              </a:rPr>
              <a:t>provide </a:t>
            </a:r>
            <a:r>
              <a:rPr lang="en-US" altLang="en-US" sz="2800" u="sng" dirty="0" smtClean="0">
                <a:solidFill>
                  <a:srgbClr val="FF3300"/>
                </a:solidFill>
                <a:latin typeface="Comic Sans MS" pitchFamily="66" charset="0"/>
              </a:rPr>
              <a:t>for the common defense</a:t>
            </a:r>
            <a:r>
              <a:rPr lang="en-US" altLang="en-US" sz="2800" dirty="0" smtClean="0">
                <a:solidFill>
                  <a:srgbClr val="FF3300"/>
                </a:solidFill>
                <a:latin typeface="Comic Sans MS" pitchFamily="66" charset="0"/>
              </a:rPr>
              <a:t>, </a:t>
            </a:r>
            <a:endParaRPr lang="en-US" altLang="en-US" sz="2800" dirty="0" smtClean="0">
              <a:solidFill>
                <a:srgbClr val="FF3300"/>
              </a:solidFill>
              <a:latin typeface="Comic Sans MS" pitchFamily="66" charset="0"/>
            </a:endParaRP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(5) </a:t>
            </a:r>
            <a:r>
              <a:rPr lang="en-US" altLang="en-US" sz="2800" u="sng" dirty="0" smtClean="0">
                <a:solidFill>
                  <a:srgbClr val="FF3300"/>
                </a:solidFill>
                <a:latin typeface="Comic Sans MS" pitchFamily="66" charset="0"/>
              </a:rPr>
              <a:t>promote </a:t>
            </a:r>
            <a:r>
              <a:rPr lang="en-US" altLang="en-US" sz="2800" u="sng" dirty="0" smtClean="0">
                <a:solidFill>
                  <a:srgbClr val="FF3300"/>
                </a:solidFill>
                <a:latin typeface="Comic Sans MS" pitchFamily="66" charset="0"/>
              </a:rPr>
              <a:t>general welfare</a:t>
            </a:r>
            <a:r>
              <a:rPr lang="en-US" altLang="en-US" sz="2800" dirty="0" smtClean="0">
                <a:solidFill>
                  <a:srgbClr val="FF3300"/>
                </a:solidFill>
                <a:latin typeface="Comic Sans MS" pitchFamily="66" charset="0"/>
              </a:rPr>
              <a:t>, </a:t>
            </a:r>
            <a:r>
              <a:rPr lang="en-US" altLang="en-US" sz="2800" dirty="0" smtClean="0">
                <a:solidFill>
                  <a:srgbClr val="FF3300"/>
                </a:solidFill>
                <a:latin typeface="Comic Sans MS" pitchFamily="66" charset="0"/>
              </a:rPr>
              <a:t>and </a:t>
            </a:r>
          </a:p>
          <a:p>
            <a:pPr eaLnBrk="1" hangingPunct="1">
              <a:lnSpc>
                <a:spcPct val="90000"/>
              </a:lnSpc>
              <a:buFontTx/>
              <a:buNone/>
            </a:pPr>
            <a:r>
              <a:rPr lang="en-US" altLang="en-US" sz="2800" dirty="0">
                <a:solidFill>
                  <a:srgbClr val="FF3300"/>
                </a:solidFill>
                <a:latin typeface="Comic Sans MS" pitchFamily="66" charset="0"/>
              </a:rPr>
              <a:t>	</a:t>
            </a:r>
            <a:r>
              <a:rPr lang="en-US" altLang="en-US" sz="2800" dirty="0" smtClean="0">
                <a:solidFill>
                  <a:srgbClr val="FF3300"/>
                </a:solidFill>
                <a:latin typeface="Comic Sans MS" pitchFamily="66" charset="0"/>
              </a:rPr>
              <a:t>(6) </a:t>
            </a:r>
            <a:r>
              <a:rPr lang="en-US" altLang="en-US" sz="2800" u="sng" dirty="0" smtClean="0">
                <a:solidFill>
                  <a:srgbClr val="FF3300"/>
                </a:solidFill>
                <a:latin typeface="Comic Sans MS" pitchFamily="66" charset="0"/>
              </a:rPr>
              <a:t>secure </a:t>
            </a:r>
            <a:r>
              <a:rPr lang="en-US" altLang="en-US" sz="2800" u="sng" dirty="0" smtClean="0">
                <a:solidFill>
                  <a:srgbClr val="FF3300"/>
                </a:solidFill>
                <a:latin typeface="Comic Sans MS" pitchFamily="66" charset="0"/>
              </a:rPr>
              <a:t>the blessings of liberty to ourselves </a:t>
            </a:r>
            <a:r>
              <a:rPr lang="en-US" altLang="en-US" sz="2800" dirty="0" smtClean="0">
                <a:solidFill>
                  <a:srgbClr val="FF3300"/>
                </a:solidFill>
                <a:latin typeface="Comic Sans MS" pitchFamily="66" charset="0"/>
              </a:rPr>
              <a:t>	</a:t>
            </a:r>
            <a:r>
              <a:rPr lang="en-US" altLang="en-US" sz="2800" u="sng" dirty="0" smtClean="0">
                <a:solidFill>
                  <a:srgbClr val="FF3300"/>
                </a:solidFill>
                <a:latin typeface="Comic Sans MS" pitchFamily="66" charset="0"/>
              </a:rPr>
              <a:t>and </a:t>
            </a:r>
            <a:r>
              <a:rPr lang="en-US" altLang="en-US" sz="2800" u="sng" dirty="0" smtClean="0">
                <a:solidFill>
                  <a:srgbClr val="FF3300"/>
                </a:solidFill>
                <a:latin typeface="Comic Sans MS" pitchFamily="66" charset="0"/>
              </a:rPr>
              <a:t>our posterity</a:t>
            </a:r>
            <a:r>
              <a:rPr lang="en-US" altLang="en-US" sz="2800" dirty="0" smtClean="0">
                <a:solidFill>
                  <a:srgbClr val="FF3300"/>
                </a:solidFill>
                <a:latin typeface="Comic Sans MS" pitchFamily="66" charset="0"/>
              </a:rPr>
              <a:t>, </a:t>
            </a:r>
            <a:endParaRPr lang="en-US" altLang="en-US" sz="2800" dirty="0" smtClean="0">
              <a:solidFill>
                <a:srgbClr val="FF3300"/>
              </a:solidFill>
              <a:latin typeface="Comic Sans MS" pitchFamily="66" charset="0"/>
            </a:endParaRPr>
          </a:p>
          <a:p>
            <a:pPr eaLnBrk="1" hangingPunct="1">
              <a:lnSpc>
                <a:spcPct val="90000"/>
              </a:lnSpc>
              <a:buFontTx/>
              <a:buNone/>
            </a:pPr>
            <a:r>
              <a:rPr lang="en-US" altLang="en-US" sz="2800" dirty="0" smtClean="0">
                <a:solidFill>
                  <a:srgbClr val="FF3300"/>
                </a:solidFill>
                <a:latin typeface="Comic Sans MS" pitchFamily="66" charset="0"/>
              </a:rPr>
              <a:t>do </a:t>
            </a:r>
            <a:r>
              <a:rPr lang="en-US" altLang="en-US" sz="2800" dirty="0" smtClean="0">
                <a:solidFill>
                  <a:srgbClr val="FF3300"/>
                </a:solidFill>
                <a:latin typeface="Comic Sans MS" pitchFamily="66" charset="0"/>
              </a:rPr>
              <a:t>ordain and establish this Constitution for the United States of America</a:t>
            </a:r>
            <a:r>
              <a:rPr lang="en-US" altLang="en-US" sz="2800" dirty="0" smtClean="0">
                <a:solidFill>
                  <a:srgbClr val="FF3300"/>
                </a:solidFill>
                <a:latin typeface="Comic Sans MS" pitchFamily="66" charset="0"/>
              </a:rPr>
              <a:t>.”</a:t>
            </a:r>
          </a:p>
          <a:p>
            <a:pPr eaLnBrk="1" hangingPunct="1">
              <a:lnSpc>
                <a:spcPct val="90000"/>
              </a:lnSpc>
              <a:buFontTx/>
              <a:buNone/>
            </a:pPr>
            <a:endParaRPr lang="en-US" altLang="en-US" sz="1200" b="1" dirty="0" smtClean="0">
              <a:solidFill>
                <a:srgbClr val="FF3300"/>
              </a:solidFill>
              <a:effectLst>
                <a:outerShdw blurRad="38100" dist="38100" dir="2700000" algn="tl">
                  <a:srgbClr val="000000">
                    <a:alpha val="43137"/>
                  </a:srgbClr>
                </a:outerShdw>
              </a:effectLst>
              <a:latin typeface="Comic Sans MS" pitchFamily="66" charset="0"/>
            </a:endParaRPr>
          </a:p>
          <a:p>
            <a:pPr eaLnBrk="1" hangingPunct="1">
              <a:lnSpc>
                <a:spcPct val="90000"/>
              </a:lnSpc>
              <a:buFontTx/>
              <a:buNone/>
            </a:pPr>
            <a:r>
              <a:rPr lang="en-US" altLang="en-US" sz="2800" b="1" dirty="0" smtClean="0">
                <a:solidFill>
                  <a:srgbClr val="FF3300"/>
                </a:solidFill>
                <a:effectLst>
                  <a:outerShdw blurRad="38100" dist="38100" dir="2700000" algn="tl">
                    <a:srgbClr val="000000">
                      <a:alpha val="43137"/>
                    </a:srgbClr>
                  </a:outerShdw>
                </a:effectLst>
                <a:latin typeface="Comic Sans MS" pitchFamily="66" charset="0"/>
              </a:rPr>
              <a:t>STURCTURED ACADEMIC DISCUSSION</a:t>
            </a:r>
            <a:r>
              <a:rPr lang="en-US" altLang="en-US" sz="2800" dirty="0" smtClean="0">
                <a:solidFill>
                  <a:srgbClr val="FF3300"/>
                </a:solidFill>
                <a:latin typeface="Comic Sans MS" pitchFamily="66" charset="0"/>
              </a:rPr>
              <a:t>:</a:t>
            </a:r>
          </a:p>
          <a:p>
            <a:pPr eaLnBrk="1" hangingPunct="1">
              <a:lnSpc>
                <a:spcPct val="90000"/>
              </a:lnSpc>
              <a:buFontTx/>
              <a:buNone/>
            </a:pPr>
            <a:r>
              <a:rPr lang="en-US" altLang="en-US" sz="2800" dirty="0" smtClean="0">
                <a:solidFill>
                  <a:srgbClr val="FF3300"/>
                </a:solidFill>
                <a:latin typeface="Comic Sans MS" pitchFamily="66" charset="0"/>
              </a:rPr>
              <a:t>I believe the loftiest (most expensive) goal of the preamble is ______________ because …</a:t>
            </a:r>
            <a:endParaRPr lang="en-US" altLang="en-US" sz="2800" dirty="0" smtClean="0">
              <a:solidFill>
                <a:srgbClr val="FF3300"/>
              </a:solidFill>
              <a:latin typeface="Comic Sans MS" pitchFamily="66" charset="0"/>
            </a:endParaRPr>
          </a:p>
        </p:txBody>
      </p:sp>
    </p:spTree>
    <p:extLst>
      <p:ext uri="{BB962C8B-B14F-4D97-AF65-F5344CB8AC3E}">
        <p14:creationId xmlns:p14="http://schemas.microsoft.com/office/powerpoint/2010/main" val="4010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accent2">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 y="0"/>
            <a:ext cx="91495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32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1400" dirty="0"/>
              <a:t>Here’s 2013 Federal spending all in one beautiful pie chart. If you master this, you’ll understand way more than most. The “fiscal year” actually begins October 1st of the year preceding, so we are already halfway through Fiscal Year (FY) 2014. </a:t>
            </a:r>
          </a:p>
          <a:p>
            <a:r>
              <a:rPr lang="en-US" sz="1400" dirty="0"/>
              <a:t>When Congress and the President cannot agree on a full-year budget, we often keep the government open using a series of Continuing Resolutions (CRs), which are temporary agreements to continue spending at pretty much existing levels. Last fall, the Republicans refused to agree on an FY 2014 budget or temporary CR that did not repeal the Affordable Care Act — hostage-taking the Democrats and President Obama would not allow — so the government shut down on Oct 1st 2013 for sixteen days until public pressure caused Republicans to cave</a:t>
            </a:r>
            <a:r>
              <a:rPr lang="en-US" sz="1400" dirty="0" smtClean="0"/>
              <a:t>.</a:t>
            </a:r>
            <a:endParaRPr lang="en-US" sz="1400" dirty="0"/>
          </a:p>
          <a:p>
            <a:r>
              <a:rPr lang="en-US" sz="1400" dirty="0"/>
              <a:t>Back to the chart... Everything shown in red is Mandatory spending, meaning it is dictated by existing law and very difficult to change without a battle </a:t>
            </a:r>
            <a:r>
              <a:rPr lang="en-US" sz="1400" dirty="0" err="1"/>
              <a:t>royale</a:t>
            </a:r>
            <a:r>
              <a:rPr lang="en-US" sz="1400" dirty="0"/>
              <a:t>. This makes up about 2/3 of the entire budget and includes benefit programs like Social Security (23%), Medicare (14%), Medicaid (8%), and other Income Security safety net programs (10%). Interest on the long-term debt (6%) is dictated by prevailing interest rates</a:t>
            </a:r>
            <a:r>
              <a:rPr lang="en-US" sz="1400" dirty="0" smtClean="0"/>
              <a:t>.</a:t>
            </a:r>
            <a:endParaRPr lang="en-US" sz="1400" dirty="0"/>
          </a:p>
          <a:p>
            <a:r>
              <a:rPr lang="en-US" sz="1400" dirty="0"/>
              <a:t>Everything shown in yellow is Discretionary spending, which is hammered out each year between Congress and the President. What I found most surprising is that almost all Military spending ($625 Billion), including war activities, is negotiated each year. And it makes up more than half of our Discretionary spending</a:t>
            </a:r>
            <a:r>
              <a:rPr lang="en-US" sz="1400" dirty="0" smtClean="0"/>
              <a:t>.</a:t>
            </a:r>
            <a:endParaRPr lang="en-US" sz="1400" dirty="0"/>
          </a:p>
          <a:p>
            <a:r>
              <a:rPr lang="en-US" sz="1400" dirty="0"/>
              <a:t>That leaves only about 16% of the entire budget — the little bitty 1% and 2% slivers in the lower right — that comprise the “non-defense discretionary” spending. It includes important investments like Education, Environment, Science and Transportation. And that’s where Republicans love to hack away. A $100 billion cut is less than 3% of the entire budget, but it’s a gigantic chunk out of just these little slivers</a:t>
            </a:r>
            <a:r>
              <a:rPr lang="en-US" sz="1400" dirty="0" smtClean="0"/>
              <a:t>.</a:t>
            </a:r>
            <a:endParaRPr lang="en-US" sz="1400" dirty="0"/>
          </a:p>
          <a:p>
            <a:r>
              <a:rPr lang="en-US" sz="1400" dirty="0"/>
              <a:t>Note that Social Security and Medicare each have a dedicated revenue stream through the payroll tax. Social Security’s 12.4% dedicated payroll tax currently covers its entire costs, so it is a 100% “earned benefit.” Medicare’s 2.9% dedicated payroll tax, however, was only designed to cover the Part A hospital portion. Because Medicare draws over $200 Billion per year from general tax revenues — for Part B (doctor/outpatient) and Part D (prescription drugs) — it can only be considered about 50% an earned benefit</a:t>
            </a:r>
            <a:r>
              <a:rPr lang="en-US" sz="1400" dirty="0" smtClean="0"/>
              <a:t>.</a:t>
            </a:r>
            <a:endParaRPr lang="en-US" sz="1400" dirty="0"/>
          </a:p>
          <a:p>
            <a:r>
              <a:rPr lang="en-US" sz="1400" dirty="0"/>
              <a:t>Also note that Foreign Aid is only about 1% of the budget (part of the Int’l Affairs sliver). In a recent poll, most people mistakenly believe it is a whopping 27% and that just eliminating foreign aid will solve our budget woes</a:t>
            </a:r>
            <a:r>
              <a:rPr lang="en-US" sz="1400" dirty="0" smtClean="0"/>
              <a:t>.</a:t>
            </a:r>
            <a:endParaRPr lang="en-US" sz="1400" dirty="0"/>
          </a:p>
        </p:txBody>
      </p:sp>
    </p:spTree>
    <p:extLst>
      <p:ext uri="{BB962C8B-B14F-4D97-AF65-F5344CB8AC3E}">
        <p14:creationId xmlns:p14="http://schemas.microsoft.com/office/powerpoint/2010/main" val="188041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accent2">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33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WORKBOOK </a:t>
            </a:r>
            <a:br>
              <a:rPr lang="en-US" b="1" u="sng" dirty="0" smtClean="0"/>
            </a:br>
            <a:r>
              <a:rPr lang="en-US" b="1" u="sng" dirty="0" smtClean="0"/>
              <a:t>ASSIGNMENT: </a:t>
            </a:r>
            <a:endParaRPr lang="en-US" b="1" u="sng" dirty="0"/>
          </a:p>
        </p:txBody>
      </p:sp>
      <p:sp>
        <p:nvSpPr>
          <p:cNvPr id="3" name="Content Placeholder 2"/>
          <p:cNvSpPr>
            <a:spLocks noGrp="1"/>
          </p:cNvSpPr>
          <p:nvPr>
            <p:ph idx="1"/>
          </p:nvPr>
        </p:nvSpPr>
        <p:spPr>
          <a:xfrm>
            <a:off x="457200" y="1676400"/>
            <a:ext cx="8229600" cy="4525963"/>
          </a:xfrm>
        </p:spPr>
        <p:txBody>
          <a:bodyPr/>
          <a:lstStyle/>
          <a:p>
            <a:r>
              <a:rPr lang="en-US" dirty="0" smtClean="0"/>
              <a:t>Complete Workbook Pg. 17 Part A </a:t>
            </a:r>
            <a:r>
              <a:rPr lang="en-US" b="1" u="sng" dirty="0" smtClean="0"/>
              <a:t>only</a:t>
            </a:r>
          </a:p>
          <a:p>
            <a:r>
              <a:rPr lang="en-US" dirty="0" smtClean="0"/>
              <a:t>Complete Workbook Pg. 19 Part A </a:t>
            </a:r>
            <a:r>
              <a:rPr lang="en-US" b="1" u="sng" dirty="0" smtClean="0"/>
              <a:t>only</a:t>
            </a:r>
          </a:p>
          <a:p>
            <a:endParaRPr lang="en-US" b="1" u="sng" dirty="0"/>
          </a:p>
          <a:p>
            <a:pPr marL="0" indent="0" algn="ctr">
              <a:buNone/>
            </a:pPr>
            <a:r>
              <a:rPr lang="en-US" b="1" u="sng" dirty="0" smtClean="0"/>
              <a:t>DUE WEDNESDAY</a:t>
            </a:r>
            <a:endParaRPr lang="en-US" b="1" u="sng" dirty="0"/>
          </a:p>
        </p:txBody>
      </p:sp>
    </p:spTree>
    <p:extLst>
      <p:ext uri="{BB962C8B-B14F-4D97-AF65-F5344CB8AC3E}">
        <p14:creationId xmlns:p14="http://schemas.microsoft.com/office/powerpoint/2010/main" val="34455443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3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2545</TotalTime>
  <Words>1616</Words>
  <Application>Microsoft Office PowerPoint</Application>
  <PresentationFormat>On-screen Show (4:3)</PresentationFormat>
  <Paragraphs>360</Paragraphs>
  <Slides>18</Slides>
  <Notes>1</Notes>
  <HiddenSlides>1</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12_TP030004031</vt:lpstr>
      <vt:lpstr>Equity</vt:lpstr>
      <vt:lpstr>13_TP030004031</vt:lpstr>
      <vt:lpstr>14_TP030004031</vt:lpstr>
      <vt:lpstr>2_Office Theme</vt:lpstr>
      <vt:lpstr>2_Default Design</vt:lpstr>
      <vt:lpstr>Monday January 12, 2015 Mr. Goblirsch – American Government</vt:lpstr>
      <vt:lpstr>Political Survey HW</vt:lpstr>
      <vt:lpstr>CLOSE READING: PRIMARY SOURCE Second Treatise of Government</vt:lpstr>
      <vt:lpstr>Preamble</vt:lpstr>
      <vt:lpstr>Preamble</vt:lpstr>
      <vt:lpstr>PowerPoint Presentation</vt:lpstr>
      <vt:lpstr>PowerPoint Presentation</vt:lpstr>
      <vt:lpstr>PowerPoint Presentation</vt:lpstr>
      <vt:lpstr>WORKBOOK  ASSIGNMENT: </vt:lpstr>
      <vt:lpstr>Voter Turnout</vt:lpstr>
      <vt:lpstr>Party Affiliation</vt:lpstr>
      <vt:lpstr> Rm 410 Political Ideology Spectrum BY THE NUMBERS:</vt:lpstr>
      <vt:lpstr> Rm 410 Political Ideology Spectrum</vt:lpstr>
      <vt:lpstr>Congressional Name Tag</vt:lpstr>
      <vt:lpstr>PowerPoint Presentation</vt:lpstr>
      <vt:lpstr>PowerPoint Presentation</vt:lpstr>
      <vt:lpstr>PowerPoint Presentation</vt:lpstr>
      <vt:lpstr>Section Leader Responsibilities</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September 30, 2013 Mr. Goblirsch – American Government</dc:title>
  <dc:creator>Windows User</dc:creator>
  <cp:lastModifiedBy>cgoblirsch</cp:lastModifiedBy>
  <cp:revision>83</cp:revision>
  <cp:lastPrinted>2015-01-12T16:54:16Z</cp:lastPrinted>
  <dcterms:created xsi:type="dcterms:W3CDTF">2013-09-30T13:16:32Z</dcterms:created>
  <dcterms:modified xsi:type="dcterms:W3CDTF">2015-01-12T22:43:19Z</dcterms:modified>
</cp:coreProperties>
</file>