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  <p:sldMasterId id="2147483697" r:id="rId3"/>
  </p:sldMasterIdLst>
  <p:notesMasterIdLst>
    <p:notesMasterId r:id="rId10"/>
  </p:notesMasterIdLst>
  <p:handoutMasterIdLst>
    <p:handoutMasterId r:id="rId11"/>
  </p:handoutMasterIdLst>
  <p:sldIdLst>
    <p:sldId id="275" r:id="rId4"/>
    <p:sldId id="279" r:id="rId5"/>
    <p:sldId id="276" r:id="rId6"/>
    <p:sldId id="277" r:id="rId7"/>
    <p:sldId id="278" r:id="rId8"/>
    <p:sldId id="280" r:id="rId9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CC33"/>
    <a:srgbClr val="990099"/>
    <a:srgbClr val="3333CC"/>
    <a:srgbClr val="0000FF"/>
    <a:srgbClr val="33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 snapToGrid="0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8" y="1331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7024E-D6A7-4A5D-900F-97FB05EC16D1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E6E5C-D0BE-4865-8795-A6889FC1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967C60-AF4A-487A-A9FA-578DCE7EEEF1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EE2FE3-EF1D-4961-BEAD-9D06CE462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9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4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6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44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6997A-567D-4991-8A48-DADA6125294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592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57E73-FC56-4425-AED5-A66F3621BB5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663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DD250-EF0C-42FD-B282-E7292F4E5A1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32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B7671-DDF2-4DA5-95A7-2647429C9F2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594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6BC3B-5F8F-4398-8DB2-435995B5199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090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9AF6D-AFBA-4837-9F96-6555C1C010B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7747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78296-B6DD-4519-9892-E7F071D0A8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974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9087B-E9F9-4F4C-A123-1034FA3129A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7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56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80304-B37E-467C-A511-138FFEDB027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2585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778DC-B823-4D67-B268-D574E5632C6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513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193AA-E22E-4CC0-A505-171359DF044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4481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1E534-242D-480C-A8D9-B4D3D215C602}" type="datetimeFigureOut">
              <a:rPr lang="en-US"/>
              <a:pPr>
                <a:defRPr/>
              </a:pPr>
              <a:t>11/7/2014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93B80-BCD7-4259-8DAC-5791DAE166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4993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B619B-BD96-4643-92A4-5F3BA72DEA7B}" type="datetimeFigureOut">
              <a:rPr lang="en-US"/>
              <a:pPr>
                <a:defRPr/>
              </a:pPr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2BB00-2A24-4E56-8894-E947930F96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7463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27134-A7A6-4E4D-B728-70A0F8FA793A}" type="datetimeFigureOut">
              <a:rPr lang="en-US"/>
              <a:pPr>
                <a:defRPr/>
              </a:pPr>
              <a:t>11/7/2014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B938A-985E-4948-803C-2EB56C7BA7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6701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E11C1-5853-41B6-90C2-C0B06E4E3700}" type="datetimeFigureOut">
              <a:rPr lang="en-US"/>
              <a:pPr>
                <a:defRPr/>
              </a:pPr>
              <a:t>11/7/2014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861AA-65BF-4790-BE6F-0CE5601746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98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C13D9-2027-47F4-95EA-7F6ED4FE69FF}" type="datetimeFigureOut">
              <a:rPr lang="en-US"/>
              <a:pPr>
                <a:defRPr/>
              </a:pPr>
              <a:t>11/7/2014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75E23-D937-473A-8594-C324FB1E98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9883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212EF-212A-46DD-BE73-5E6AB4B27322}" type="datetimeFigureOut">
              <a:rPr lang="en-US"/>
              <a:pPr>
                <a:defRPr/>
              </a:pPr>
              <a:t>11/7/2014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799E2-2633-4D65-B156-0BB8964FAF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5992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CD449-CE18-413E-BD90-85797387C6DB}" type="datetimeFigureOut">
              <a:rPr lang="en-US"/>
              <a:pPr>
                <a:defRPr/>
              </a:pPr>
              <a:t>11/7/2014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FBC6C-49A9-40A9-B5F1-B3EA81E0C4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159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17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AE3E5-14A7-4879-9B33-E079D15DD8E0}" type="datetimeFigureOut">
              <a:rPr lang="en-US"/>
              <a:pPr>
                <a:defRPr/>
              </a:pPr>
              <a:t>11/7/2014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434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rgbClr val="434342"/>
                </a:solidFill>
              </a:defRPr>
            </a:lvl1pPr>
          </a:lstStyle>
          <a:p>
            <a:pPr>
              <a:defRPr/>
            </a:pPr>
            <a:fld id="{69822B36-5108-4BDD-9ABE-E0D8A76C2A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001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9D6C5-AEA2-4C20-9E82-EC26BD7EDC9B}" type="datetimeFigureOut">
              <a:rPr lang="en-US"/>
              <a:pPr>
                <a:defRPr/>
              </a:pPr>
              <a:t>11/7/2014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0B0CA-0BCE-4E47-9D13-0A60F83F8A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1949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85C54-94B6-489F-9025-8C709B349E85}" type="datetimeFigureOut">
              <a:rPr lang="en-US"/>
              <a:pPr>
                <a:defRPr/>
              </a:pPr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CBAB2-D233-4CDB-ACFC-A4146B69F7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6539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A28C9-3A91-44FF-A384-B8C46F27D868}" type="datetimeFigureOut">
              <a:rPr lang="en-US"/>
              <a:pPr>
                <a:defRPr/>
              </a:pPr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78A0D-F86E-49CB-A98D-2703D6434C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52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0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0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8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7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5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1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D39971-FE98-429D-80A0-28927485A112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/>
              <a:t>‹#›</a:t>
            </a:fld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59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66B48E-5541-485A-9CBF-3B77BCA6002B}" type="datetimeFigureOut">
              <a:rPr lang="en-US"/>
              <a:pPr>
                <a:defRPr/>
              </a:pPr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2FA889-DDB3-46BD-AC1F-56EA9521BA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2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Fri</a:t>
            </a:r>
            <a:r>
              <a:rPr lang="en-US" altLang="en-US" b="1" dirty="0" smtClean="0">
                <a:solidFill>
                  <a:srgbClr val="FF0000"/>
                </a:solidFill>
              </a:rPr>
              <a:t>day November 7, </a:t>
            </a:r>
            <a:r>
              <a:rPr lang="en-US" altLang="en-US" b="1" dirty="0" smtClean="0">
                <a:solidFill>
                  <a:srgbClr val="FF0000"/>
                </a:solidFill>
              </a:rPr>
              <a:t>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</a:t>
            </a:r>
            <a:r>
              <a:rPr lang="en-US" sz="2000" dirty="0" smtClean="0"/>
              <a:t>Identify the stages of the business cycle.</a:t>
            </a:r>
            <a:endParaRPr lang="en-US" sz="2000" dirty="0" smtClean="0"/>
          </a:p>
          <a:p>
            <a:pPr marL="0" indent="0">
              <a:spcBef>
                <a:spcPct val="0"/>
              </a:spcBef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WARM-UP: Tax </a:t>
            </a:r>
            <a:r>
              <a:rPr lang="en-US" sz="2200" dirty="0" smtClean="0"/>
              <a:t>Day</a:t>
            </a:r>
            <a:endParaRPr lang="en-US" sz="22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CONCEPT: Business Cycle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ARTICLE: “How ‘GOP’ Congress could boost US economy”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Finish GDP Data Graph – Glue in your notebook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Collect Notebooks</a:t>
            </a:r>
            <a:endParaRPr lang="en-US" sz="2200" dirty="0"/>
          </a:p>
          <a:p>
            <a:pPr marL="0" indent="0">
              <a:spcBef>
                <a:spcPct val="0"/>
              </a:spcBef>
              <a:buNone/>
              <a:defRPr/>
            </a:pPr>
            <a:endParaRPr lang="en-US" sz="13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200" dirty="0" smtClean="0">
                <a:solidFill>
                  <a:srgbClr val="FF0000"/>
                </a:solidFill>
              </a:rPr>
              <a:t>*****Notebook Check </a:t>
            </a:r>
            <a:r>
              <a:rPr lang="en-US" sz="2200" dirty="0" smtClean="0">
                <a:solidFill>
                  <a:srgbClr val="FF0000"/>
                </a:solidFill>
              </a:rPr>
              <a:t>TODAY*****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srgbClr val="1F497D"/>
                </a:solidFill>
              </a:rPr>
              <a:t>Tax Day WARM-UP</a:t>
            </a:r>
            <a:r>
              <a:rPr lang="en-US" sz="2400" dirty="0">
                <a:solidFill>
                  <a:srgbClr val="1F497D"/>
                </a:solidFill>
              </a:rPr>
              <a:t>: </a:t>
            </a:r>
            <a:r>
              <a:rPr lang="en-US" sz="1000" dirty="0">
                <a:solidFill>
                  <a:srgbClr val="000000"/>
                </a:solidFill>
              </a:rPr>
              <a:t>(Follow the directions below)</a:t>
            </a:r>
            <a:endParaRPr lang="en-US" sz="22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en-US" sz="2000" dirty="0">
                <a:solidFill>
                  <a:prstClr val="black"/>
                </a:solidFill>
              </a:rPr>
              <a:t>***5 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Take out your Weekly Time Sheet.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Calculate your tax deduction.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prstClr val="black"/>
                </a:solidFill>
              </a:rPr>
              <a:t>STEP 1: Gross Pay (Total of Weekly Pay)  X  Tax % = Amount of Taxes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prstClr val="black"/>
                </a:solidFill>
              </a:rPr>
              <a:t>STEP 2: Gross Pay (Total of Weekly Pay)  –  Amount of Taxes = Net Pay (Weekly Deposit)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Make </a:t>
            </a:r>
            <a:r>
              <a:rPr lang="en-US" sz="2400" dirty="0" smtClean="0">
                <a:solidFill>
                  <a:prstClr val="black"/>
                </a:solidFill>
              </a:rPr>
              <a:t>your </a:t>
            </a:r>
            <a:r>
              <a:rPr lang="en-US" sz="2400" dirty="0">
                <a:solidFill>
                  <a:prstClr val="black"/>
                </a:solidFill>
              </a:rPr>
              <a:t>weekly deposit in your Account</a:t>
            </a:r>
            <a:r>
              <a:rPr lang="en-US" sz="2400" dirty="0" smtClean="0">
                <a:solidFill>
                  <a:prstClr val="black"/>
                </a:solidFill>
              </a:rPr>
              <a:t>. </a:t>
            </a:r>
            <a:r>
              <a:rPr lang="en-US" sz="2000" dirty="0" smtClean="0">
                <a:solidFill>
                  <a:prstClr val="black"/>
                </a:solidFill>
              </a:rPr>
              <a:t>(Have it stamped)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7467600" cy="11160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Business</a:t>
            </a:r>
            <a:br>
              <a:rPr lang="en-US" sz="5400" dirty="0" smtClean="0"/>
            </a:br>
            <a:r>
              <a:rPr lang="en-US" sz="5400" dirty="0" smtClean="0"/>
              <a:t>Cycle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73175" y="2578100"/>
            <a:ext cx="6511925" cy="738188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sz="1800" dirty="0"/>
              <a:t>Chapter </a:t>
            </a:r>
            <a:r>
              <a:rPr sz="1800" dirty="0" smtClean="0"/>
              <a:t>12 Section </a:t>
            </a:r>
            <a:r>
              <a:rPr sz="18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7657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9491" y="0"/>
            <a:ext cx="8229600" cy="639762"/>
          </a:xfrm>
        </p:spPr>
        <p:txBody>
          <a:bodyPr/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Phases of the Business Cycle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54183"/>
            <a:ext cx="9144000" cy="341745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altLang="en-US" sz="2400" dirty="0" smtClean="0"/>
              <a:t>Expansion </a:t>
            </a:r>
            <a:r>
              <a:rPr lang="en-US" altLang="en-US" sz="2400" dirty="0" smtClean="0">
                <a:solidFill>
                  <a:schemeClr val="bg1"/>
                </a:solidFill>
              </a:rPr>
              <a:t>= </a:t>
            </a:r>
            <a:r>
              <a:rPr lang="en-US" altLang="en-US" sz="2000" dirty="0" smtClean="0">
                <a:solidFill>
                  <a:schemeClr val="bg1"/>
                </a:solidFill>
              </a:rPr>
              <a:t>economic </a:t>
            </a:r>
            <a:r>
              <a:rPr lang="en-US" altLang="en-US" sz="2000" dirty="0">
                <a:solidFill>
                  <a:schemeClr val="bg1"/>
                </a:solidFill>
              </a:rPr>
              <a:t>growth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altLang="en-US" sz="2400" dirty="0" smtClean="0"/>
              <a:t>Peak </a:t>
            </a:r>
            <a:r>
              <a:rPr lang="en-US" altLang="en-US" sz="2400" dirty="0" smtClean="0">
                <a:solidFill>
                  <a:schemeClr val="bg1"/>
                </a:solidFill>
              </a:rPr>
              <a:t>- </a:t>
            </a:r>
            <a:r>
              <a:rPr lang="en-US" altLang="en-US" sz="2000" dirty="0" smtClean="0">
                <a:solidFill>
                  <a:schemeClr val="bg1"/>
                </a:solidFill>
              </a:rPr>
              <a:t>the </a:t>
            </a:r>
            <a:r>
              <a:rPr lang="en-US" altLang="en-US" sz="2000" dirty="0">
                <a:solidFill>
                  <a:schemeClr val="bg1"/>
                </a:solidFill>
              </a:rPr>
              <a:t>high point of expansion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altLang="en-US" sz="2400" dirty="0" smtClean="0"/>
              <a:t>Contraction </a:t>
            </a:r>
            <a:r>
              <a:rPr lang="en-US" altLang="en-US" sz="2400" dirty="0" smtClean="0">
                <a:solidFill>
                  <a:schemeClr val="bg1"/>
                </a:solidFill>
              </a:rPr>
              <a:t>= </a:t>
            </a:r>
            <a:r>
              <a:rPr lang="en-US" altLang="en-US" sz="2000" dirty="0" smtClean="0">
                <a:solidFill>
                  <a:schemeClr val="bg1"/>
                </a:solidFill>
              </a:rPr>
              <a:t>economic </a:t>
            </a:r>
            <a:r>
              <a:rPr lang="en-US" altLang="en-US" sz="2000" dirty="0">
                <a:solidFill>
                  <a:schemeClr val="bg1"/>
                </a:solidFill>
              </a:rPr>
              <a:t>growth </a:t>
            </a:r>
            <a:r>
              <a:rPr lang="en-US" altLang="en-US" sz="2000" dirty="0" smtClean="0">
                <a:solidFill>
                  <a:schemeClr val="bg1"/>
                </a:solidFill>
              </a:rPr>
              <a:t>slows/declines</a:t>
            </a:r>
            <a:endParaRPr lang="en-US" altLang="en-US" sz="2000" dirty="0">
              <a:solidFill>
                <a:schemeClr val="bg1"/>
              </a:solidFill>
            </a:endParaRP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*</a:t>
            </a:r>
            <a:r>
              <a:rPr lang="en-US" altLang="en-US" sz="2000" dirty="0" smtClean="0">
                <a:solidFill>
                  <a:schemeClr val="bg1"/>
                </a:solidFill>
              </a:rPr>
              <a:t>unemployment </a:t>
            </a:r>
            <a:r>
              <a:rPr lang="en-US" altLang="en-US" sz="2000" dirty="0">
                <a:solidFill>
                  <a:schemeClr val="bg1"/>
                </a:solidFill>
              </a:rPr>
              <a:t>usually rises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arenR"/>
            </a:pPr>
            <a:r>
              <a:rPr lang="en-US" altLang="en-US" sz="2400" dirty="0" smtClean="0"/>
              <a:t>Trough </a:t>
            </a:r>
            <a:r>
              <a:rPr lang="en-US" altLang="en-US" sz="2400" dirty="0" smtClean="0">
                <a:solidFill>
                  <a:schemeClr val="bg1"/>
                </a:solidFill>
              </a:rPr>
              <a:t>- </a:t>
            </a:r>
            <a:r>
              <a:rPr lang="en-US" altLang="en-US" sz="2000" dirty="0" smtClean="0">
                <a:solidFill>
                  <a:schemeClr val="bg1"/>
                </a:solidFill>
              </a:rPr>
              <a:t>the </a:t>
            </a:r>
            <a:r>
              <a:rPr lang="en-US" altLang="en-US" sz="2000" dirty="0">
                <a:solidFill>
                  <a:schemeClr val="bg1"/>
                </a:solidFill>
              </a:rPr>
              <a:t>lowest point of contraction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2400" dirty="0"/>
              <a:t>Recession, Depression, Stagnation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altLang="en-US" sz="2000" dirty="0"/>
              <a:t>A) recession—</a:t>
            </a:r>
            <a:r>
              <a:rPr lang="en-US" altLang="en-US" sz="2000" dirty="0">
                <a:solidFill>
                  <a:schemeClr val="bg1"/>
                </a:solidFill>
              </a:rPr>
              <a:t>prolonged economic contraction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altLang="en-US" sz="2000" dirty="0"/>
              <a:t>B) depression—</a:t>
            </a:r>
            <a:r>
              <a:rPr lang="en-US" altLang="en-US" sz="2000" dirty="0">
                <a:solidFill>
                  <a:schemeClr val="bg1"/>
                </a:solidFill>
              </a:rPr>
              <a:t>deep, long lasting recession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altLang="en-US" sz="2000" dirty="0"/>
              <a:t>C) stagflation—</a:t>
            </a:r>
            <a:r>
              <a:rPr lang="en-US" altLang="en-US" sz="2000" dirty="0">
                <a:solidFill>
                  <a:schemeClr val="bg1"/>
                </a:solidFill>
              </a:rPr>
              <a:t>a decline in real GDP combined with a rise in inflation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36" y="3897746"/>
            <a:ext cx="8035637" cy="2960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52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868362"/>
          </a:xfrm>
        </p:spPr>
        <p:txBody>
          <a:bodyPr/>
          <a:lstStyle/>
          <a:p>
            <a:r>
              <a:rPr lang="en-US" altLang="en-US" sz="3800"/>
              <a:t>What Keeps a Business Cycle Going?</a:t>
            </a:r>
            <a:r>
              <a:rPr lang="en-US" altLang="en-US" sz="400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r>
              <a:rPr lang="en-US" altLang="en-US" sz="2800" dirty="0"/>
              <a:t>1)	Business investment</a:t>
            </a:r>
          </a:p>
          <a:p>
            <a:pPr lvl="1"/>
            <a:r>
              <a:rPr lang="en-US" altLang="en-US" sz="2400" dirty="0">
                <a:solidFill>
                  <a:srgbClr val="FF0000"/>
                </a:solidFill>
              </a:rPr>
              <a:t>invest in expansion, or…</a:t>
            </a:r>
          </a:p>
          <a:p>
            <a:pPr lvl="1"/>
            <a:r>
              <a:rPr lang="en-US" altLang="en-US" sz="2400" dirty="0">
                <a:solidFill>
                  <a:srgbClr val="FF0000"/>
                </a:solidFill>
              </a:rPr>
              <a:t>slow down to meet falling demand</a:t>
            </a:r>
          </a:p>
          <a:p>
            <a:r>
              <a:rPr lang="en-US" altLang="en-US" sz="2800" dirty="0"/>
              <a:t>2)	Interest rates and credit</a:t>
            </a:r>
          </a:p>
          <a:p>
            <a:pPr lvl="1"/>
            <a:r>
              <a:rPr lang="en-US" altLang="en-US" sz="2400" dirty="0">
                <a:solidFill>
                  <a:srgbClr val="FF0000"/>
                </a:solidFill>
              </a:rPr>
              <a:t>can encourage or discourage borrowing &amp; investment</a:t>
            </a:r>
          </a:p>
          <a:p>
            <a:r>
              <a:rPr lang="en-US" altLang="en-US" sz="2800" dirty="0"/>
              <a:t>3)	Consumer expectations</a:t>
            </a:r>
          </a:p>
          <a:p>
            <a:pPr lvl="1"/>
            <a:r>
              <a:rPr lang="en-US" altLang="en-US" sz="2400" dirty="0">
                <a:solidFill>
                  <a:srgbClr val="FF0000"/>
                </a:solidFill>
              </a:rPr>
              <a:t>how will the economy be in the future?</a:t>
            </a:r>
          </a:p>
          <a:p>
            <a:r>
              <a:rPr lang="en-US" altLang="en-US" sz="2800" dirty="0"/>
              <a:t>4)	External shocks</a:t>
            </a:r>
          </a:p>
          <a:p>
            <a:pPr lvl="1"/>
            <a:r>
              <a:rPr lang="en-US" altLang="en-US" sz="2400" dirty="0">
                <a:solidFill>
                  <a:srgbClr val="FF0000"/>
                </a:solidFill>
              </a:rPr>
              <a:t>oil production and prices</a:t>
            </a:r>
          </a:p>
          <a:p>
            <a:pPr lvl="1"/>
            <a:r>
              <a:rPr lang="en-US" altLang="en-US" sz="2400" dirty="0">
                <a:solidFill>
                  <a:srgbClr val="FF0000"/>
                </a:solidFill>
              </a:rPr>
              <a:t>natural disasters</a:t>
            </a:r>
          </a:p>
        </p:txBody>
      </p:sp>
      <p:pic>
        <p:nvPicPr>
          <p:cNvPr id="2050" name="Picture 2" descr="C:\Users\cgoblirsch\AppData\Local\Microsoft\Windows\Temporary Internet Files\Content.IE5\2B30GRYA\MP90038263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512" y="1080911"/>
            <a:ext cx="2139244" cy="1978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goblirsch\AppData\Local\Microsoft\Windows\Temporary Internet Files\Content.IE5\IGYUZMDS\MC90044038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133" y="39878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95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7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855" y="212436"/>
            <a:ext cx="8663709" cy="6456219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4400" dirty="0">
                <a:solidFill>
                  <a:srgbClr val="FFFF00"/>
                </a:solidFill>
              </a:rPr>
              <a:t>Leading </a:t>
            </a:r>
            <a:r>
              <a:rPr lang="en-US" altLang="en-US" sz="4400" dirty="0" smtClean="0">
                <a:solidFill>
                  <a:srgbClr val="FFFF00"/>
                </a:solidFill>
              </a:rPr>
              <a:t>economic indicators</a:t>
            </a:r>
            <a:endParaRPr lang="en-US" altLang="en-US" sz="4400" dirty="0">
              <a:solidFill>
                <a:srgbClr val="FFFF00"/>
              </a:solidFill>
            </a:endParaRPr>
          </a:p>
          <a:p>
            <a:pPr marL="990600" lvl="1" indent="-533400">
              <a:buFontTx/>
              <a:buNone/>
            </a:pPr>
            <a:r>
              <a:rPr lang="en-US" altLang="en-US" sz="3600" dirty="0">
                <a:solidFill>
                  <a:srgbClr val="FFFF00"/>
                </a:solidFill>
              </a:rPr>
              <a:t>	- stock market</a:t>
            </a:r>
          </a:p>
          <a:p>
            <a:pPr marL="990600" lvl="1" indent="-533400">
              <a:buFontTx/>
              <a:buNone/>
            </a:pPr>
            <a:r>
              <a:rPr lang="en-US" altLang="en-US" sz="3600" dirty="0">
                <a:solidFill>
                  <a:srgbClr val="FFFF00"/>
                </a:solidFill>
              </a:rPr>
              <a:t>	- interest rates</a:t>
            </a:r>
          </a:p>
          <a:p>
            <a:pPr marL="990600" lvl="1" indent="-533400">
              <a:buFontTx/>
              <a:buNone/>
            </a:pPr>
            <a:r>
              <a:rPr lang="en-US" altLang="en-US" sz="3600" dirty="0">
                <a:solidFill>
                  <a:srgbClr val="FFFF00"/>
                </a:solidFill>
              </a:rPr>
              <a:t>	- housing starts (building permits)</a:t>
            </a:r>
          </a:p>
          <a:p>
            <a:pPr marL="990600" lvl="1" indent="-533400">
              <a:buFontTx/>
              <a:buNone/>
            </a:pPr>
            <a:r>
              <a:rPr lang="en-US" altLang="en-US" sz="3600" dirty="0">
                <a:solidFill>
                  <a:srgbClr val="FFFF00"/>
                </a:solidFill>
              </a:rPr>
              <a:t>	- changes in inventories</a:t>
            </a:r>
          </a:p>
          <a:p>
            <a:pPr marL="990600" lvl="1" indent="-533400">
              <a:buFontTx/>
              <a:buNone/>
            </a:pPr>
            <a:r>
              <a:rPr lang="en-US" altLang="en-US" sz="3600" dirty="0">
                <a:solidFill>
                  <a:srgbClr val="FFFF00"/>
                </a:solidFill>
              </a:rPr>
              <a:t>	- new orders for consumer goods</a:t>
            </a:r>
          </a:p>
        </p:txBody>
      </p:sp>
      <p:pic>
        <p:nvPicPr>
          <p:cNvPr id="3074" name="Picture 2" descr="C:\Users\cgoblirsch\AppData\Local\Microsoft\Windows\Temporary Internet Files\Content.IE5\0JHVL16J\MP90044232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599" y="920491"/>
            <a:ext cx="3905955" cy="1213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cgoblirsch\AppData\Local\Microsoft\Windows\Temporary Internet Files\Content.IE5\XFFUO5CZ\MP900442456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732" y="4188177"/>
            <a:ext cx="3341511" cy="2579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cgoblirsch\AppData\Local\Microsoft\Windows\Temporary Internet Files\Content.IE5\0JHVL16J\MC90014974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37" y="4256468"/>
            <a:ext cx="2536479" cy="2442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13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2"/>
            </a:gs>
            <a:gs pos="50000">
              <a:srgbClr val="7030A0"/>
            </a:gs>
            <a:gs pos="71000">
              <a:srgbClr val="FF0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964" y="0"/>
            <a:ext cx="8229600" cy="835378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EVENTS ARTICLE</a:t>
            </a:r>
            <a:endParaRPr lang="en-US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6978"/>
            <a:ext cx="9144000" cy="5921022"/>
          </a:xfrm>
        </p:spPr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Read the Article with your group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Discuss the option outlined in your article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Poll your group on whether you feel it is a good option or not.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Divide your group into supporters and opposition.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Each side will write a brief statement on why they are for or against the option.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099" name="Picture 3" descr="C:\Users\cgoblirsch\AppData\Local\Microsoft\Windows\Temporary Internet Files\Content.IE5\MDPFSJAO\MC90017432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866" y="4424218"/>
            <a:ext cx="4289777" cy="243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46744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5740</TotalTime>
  <Words>279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12_TP030004031</vt:lpstr>
      <vt:lpstr>Default Design</vt:lpstr>
      <vt:lpstr>Angles</vt:lpstr>
      <vt:lpstr>Friday November 7, 2014 Mr. Goblirsch – Economics</vt:lpstr>
      <vt:lpstr>Business Cycle</vt:lpstr>
      <vt:lpstr>Phases of the Business Cycle</vt:lpstr>
      <vt:lpstr>What Keeps a Business Cycle Going? </vt:lpstr>
      <vt:lpstr>PowerPoint Presentation</vt:lpstr>
      <vt:lpstr>CURRENT EVENTS ARTICLE</vt:lpstr>
    </vt:vector>
  </TitlesOfParts>
  <Company>Modesto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 Supply</dc:title>
  <dc:creator>Muncrief.d</dc:creator>
  <cp:lastModifiedBy>cgoblirsch</cp:lastModifiedBy>
  <cp:revision>146</cp:revision>
  <cp:lastPrinted>2014-10-21T15:55:12Z</cp:lastPrinted>
  <dcterms:created xsi:type="dcterms:W3CDTF">2007-02-19T20:43:44Z</dcterms:created>
  <dcterms:modified xsi:type="dcterms:W3CDTF">2014-11-07T15:28:28Z</dcterms:modified>
</cp:coreProperties>
</file>