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97" r:id="rId2"/>
    <p:sldMasterId id="2147483709" r:id="rId3"/>
    <p:sldMasterId id="2147483721" r:id="rId4"/>
    <p:sldMasterId id="2147483733" r:id="rId5"/>
  </p:sldMasterIdLst>
  <p:notesMasterIdLst>
    <p:notesMasterId r:id="rId16"/>
  </p:notesMasterIdLst>
  <p:handoutMasterIdLst>
    <p:handoutMasterId r:id="rId17"/>
  </p:handoutMasterIdLst>
  <p:sldIdLst>
    <p:sldId id="275" r:id="rId6"/>
    <p:sldId id="279" r:id="rId7"/>
    <p:sldId id="281" r:id="rId8"/>
    <p:sldId id="282" r:id="rId9"/>
    <p:sldId id="283" r:id="rId10"/>
    <p:sldId id="284" r:id="rId11"/>
    <p:sldId id="280" r:id="rId12"/>
    <p:sldId id="285" r:id="rId13"/>
    <p:sldId id="289" r:id="rId14"/>
    <p:sldId id="286" r:id="rId15"/>
  </p:sldIdLst>
  <p:sldSz cx="9144000" cy="6858000" type="screen4x3"/>
  <p:notesSz cx="9296400" cy="7010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33CC33"/>
    <a:srgbClr val="990099"/>
    <a:srgbClr val="3333CC"/>
    <a:srgbClr val="0000FF"/>
    <a:srgbClr val="33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snapToGrid="0">
      <p:cViewPr varScale="1">
        <p:scale>
          <a:sx n="103" d="100"/>
          <a:sy n="103" d="100"/>
        </p:scale>
        <p:origin x="-204" y="-96"/>
      </p:cViewPr>
      <p:guideLst>
        <p:guide orient="horz" pos="2160"/>
        <p:guide pos="2880"/>
      </p:guideLst>
    </p:cSldViewPr>
  </p:slideViewPr>
  <p:outlineViewPr>
    <p:cViewPr>
      <p:scale>
        <a:sx n="33" d="100"/>
        <a:sy n="33" d="100"/>
      </p:scale>
      <p:origin x="108" y="13312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6017024E-D6A7-4A5D-900F-97FB05EC16D1}" type="datetimeFigureOut">
              <a:rPr lang="en-US" smtClean="0"/>
              <a:t>11/12/2014</a:t>
            </a:fld>
            <a:endParaRPr lang="en-US"/>
          </a:p>
        </p:txBody>
      </p:sp>
      <p:sp>
        <p:nvSpPr>
          <p:cNvPr id="4" name="Footer Placeholder 3"/>
          <p:cNvSpPr>
            <a:spLocks noGrp="1"/>
          </p:cNvSpPr>
          <p:nvPr>
            <p:ph type="ftr" sz="quarter" idx="2"/>
          </p:nvPr>
        </p:nvSpPr>
        <p:spPr>
          <a:xfrm>
            <a:off x="2"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8C4E6E5C-D0BE-4865-8795-A6889FC16773}" type="slidenum">
              <a:rPr lang="en-US" smtClean="0"/>
              <a:t>‹#›</a:t>
            </a:fld>
            <a:endParaRPr lang="en-US"/>
          </a:p>
        </p:txBody>
      </p:sp>
    </p:spTree>
    <p:extLst>
      <p:ext uri="{BB962C8B-B14F-4D97-AF65-F5344CB8AC3E}">
        <p14:creationId xmlns:p14="http://schemas.microsoft.com/office/powerpoint/2010/main" val="321410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CF967C60-AF4A-487A-A9FA-578DCE7EEEF1}" type="datetimeFigureOut">
              <a:rPr lang="en-US" smtClean="0"/>
              <a:t>11/12/2014</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40EE2FE3-EF1D-4961-BEAD-9D06CE462FE3}" type="slidenum">
              <a:rPr lang="en-US" smtClean="0"/>
              <a:t>‹#›</a:t>
            </a:fld>
            <a:endParaRPr lang="en-US"/>
          </a:p>
        </p:txBody>
      </p:sp>
    </p:spTree>
    <p:extLst>
      <p:ext uri="{BB962C8B-B14F-4D97-AF65-F5344CB8AC3E}">
        <p14:creationId xmlns:p14="http://schemas.microsoft.com/office/powerpoint/2010/main" val="139939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334E23A-3BDF-479E-847C-B1AB201B500D}" type="datetimeFigureOut">
              <a:rPr lang="en-US"/>
              <a:pPr>
                <a:defRPr/>
              </a:pPr>
              <a:t>11/12/2014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B78D603-9AF7-4A8B-9287-05DD3A168D76}" type="slidenum">
              <a:rPr lang="en-US"/>
              <a:pPr>
                <a:defRPr/>
              </a:pPr>
              <a:t>‹#›</a:t>
            </a:fld>
            <a:endParaRPr lang="en-US"/>
          </a:p>
        </p:txBody>
      </p:sp>
    </p:spTree>
    <p:extLst>
      <p:ext uri="{BB962C8B-B14F-4D97-AF65-F5344CB8AC3E}">
        <p14:creationId xmlns:p14="http://schemas.microsoft.com/office/powerpoint/2010/main" val="3535545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33FB273-C1F4-41CA-B423-75DE9FF798EE}" type="datetimeFigureOut">
              <a:rPr lang="en-US"/>
              <a:pPr>
                <a:defRPr/>
              </a:pPr>
              <a:t>11/12/2014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2DC4069A-CCB5-4AE8-A1B0-A18329E1CED5}" type="slidenum">
              <a:rPr lang="en-US"/>
              <a:pPr>
                <a:defRPr/>
              </a:pPr>
              <a:t>‹#›</a:t>
            </a:fld>
            <a:endParaRPr lang="en-US"/>
          </a:p>
        </p:txBody>
      </p:sp>
    </p:spTree>
    <p:extLst>
      <p:ext uri="{BB962C8B-B14F-4D97-AF65-F5344CB8AC3E}">
        <p14:creationId xmlns:p14="http://schemas.microsoft.com/office/powerpoint/2010/main" val="2866863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E90CEA8-4A3A-4F30-8597-D40F12A16B46}" type="datetimeFigureOut">
              <a:rPr lang="en-US"/>
              <a:pPr>
                <a:defRPr/>
              </a:pPr>
              <a:t>11/12/2014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F0FA2BC-DCDC-476F-B952-FBAD10BBA71C}" type="slidenum">
              <a:rPr lang="en-US"/>
              <a:pPr>
                <a:defRPr/>
              </a:pPr>
              <a:t>‹#›</a:t>
            </a:fld>
            <a:endParaRPr lang="en-US"/>
          </a:p>
        </p:txBody>
      </p:sp>
    </p:spTree>
    <p:extLst>
      <p:ext uri="{BB962C8B-B14F-4D97-AF65-F5344CB8AC3E}">
        <p14:creationId xmlns:p14="http://schemas.microsoft.com/office/powerpoint/2010/main" val="4125444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rgbClr val="FFFFFF"/>
              </a:solidFill>
            </a:endParaRPr>
          </a:p>
        </p:txBody>
      </p:sp>
      <p:sp>
        <p:nvSpPr>
          <p:cNvPr id="5" name="Freeform 4"/>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rgbClr val="FFFFFF"/>
              </a:solidFill>
            </a:endParaRPr>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17D1E534-242D-480C-A8D9-B4D3D215C602}" type="datetimeFigureOut">
              <a:rPr lang="en-US"/>
              <a:pPr>
                <a:defRPr/>
              </a:pPr>
              <a:t>11/12/2014</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8A193B80-BCD7-4259-8DAC-5791DAE1661F}" type="slidenum">
              <a:rPr lang="en-US"/>
              <a:pPr>
                <a:defRPr/>
              </a:pPr>
              <a:t>‹#›</a:t>
            </a:fld>
            <a:endParaRPr lang="en-US" dirty="0"/>
          </a:p>
        </p:txBody>
      </p:sp>
    </p:spTree>
    <p:extLst>
      <p:ext uri="{BB962C8B-B14F-4D97-AF65-F5344CB8AC3E}">
        <p14:creationId xmlns:p14="http://schemas.microsoft.com/office/powerpoint/2010/main" val="4240499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8BB619B-BD96-4643-92A4-5F3BA72DEA7B}" type="datetimeFigureOut">
              <a:rPr lang="en-US"/>
              <a:pPr>
                <a:defRPr/>
              </a:pPr>
              <a:t>11/12/2014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5742BB00-2A24-4E56-8894-E947930F963C}" type="slidenum">
              <a:rPr lang="en-US"/>
              <a:pPr>
                <a:defRPr/>
              </a:pPr>
              <a:t>‹#›</a:t>
            </a:fld>
            <a:endParaRPr lang="en-US" dirty="0"/>
          </a:p>
        </p:txBody>
      </p:sp>
    </p:spTree>
    <p:extLst>
      <p:ext uri="{BB962C8B-B14F-4D97-AF65-F5344CB8AC3E}">
        <p14:creationId xmlns:p14="http://schemas.microsoft.com/office/powerpoint/2010/main" val="2921746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3"/>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rgbClr val="FFFFFF"/>
              </a:solidFill>
            </a:endParaRPr>
          </a:p>
        </p:txBody>
      </p:sp>
      <p:sp>
        <p:nvSpPr>
          <p:cNvPr id="5" name="Right Triangle 4"/>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rgbClr val="FFFFFF"/>
              </a:solidFill>
            </a:endParaRPr>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DF827134-A7A6-4E4D-B728-70A0F8FA793A}" type="datetimeFigureOut">
              <a:rPr lang="en-US"/>
              <a:pPr>
                <a:defRPr/>
              </a:pPr>
              <a:t>11/12/2014</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167B938A-985E-4948-803C-2EB56C7BA725}" type="slidenum">
              <a:rPr lang="en-US"/>
              <a:pPr>
                <a:defRPr/>
              </a:pPr>
              <a:t>‹#›</a:t>
            </a:fld>
            <a:endParaRPr lang="en-US" dirty="0"/>
          </a:p>
        </p:txBody>
      </p:sp>
    </p:spTree>
    <p:extLst>
      <p:ext uri="{BB962C8B-B14F-4D97-AF65-F5344CB8AC3E}">
        <p14:creationId xmlns:p14="http://schemas.microsoft.com/office/powerpoint/2010/main" val="7856701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fld id="{7F6E11C1-5853-41B6-90C2-C0B06E4E3700}" type="datetimeFigureOut">
              <a:rPr lang="en-US"/>
              <a:pPr>
                <a:defRPr/>
              </a:pPr>
              <a:t>11/12/2014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CAC861AA-65BF-4790-BE6F-0CE56017464F}" type="slidenum">
              <a:rPr lang="en-US"/>
              <a:pPr>
                <a:defRPr/>
              </a:pPr>
              <a:t>‹#›</a:t>
            </a:fld>
            <a:endParaRPr lang="en-US" dirty="0"/>
          </a:p>
        </p:txBody>
      </p:sp>
    </p:spTree>
    <p:extLst>
      <p:ext uri="{BB962C8B-B14F-4D97-AF65-F5344CB8AC3E}">
        <p14:creationId xmlns:p14="http://schemas.microsoft.com/office/powerpoint/2010/main" val="42089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B2CC13D9-2027-47F4-95EA-7F6ED4FE69FF}" type="datetimeFigureOut">
              <a:rPr lang="en-US"/>
              <a:pPr>
                <a:defRPr/>
              </a:pPr>
              <a:t>11/12/2014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31A75E23-D937-473A-8594-C324FB1E9847}" type="slidenum">
              <a:rPr lang="en-US"/>
              <a:pPr>
                <a:defRPr/>
              </a:pPr>
              <a:t>‹#›</a:t>
            </a:fld>
            <a:endParaRPr lang="en-US" dirty="0"/>
          </a:p>
        </p:txBody>
      </p:sp>
    </p:spTree>
    <p:extLst>
      <p:ext uri="{BB962C8B-B14F-4D97-AF65-F5344CB8AC3E}">
        <p14:creationId xmlns:p14="http://schemas.microsoft.com/office/powerpoint/2010/main" val="2065988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CE212EF-212A-46DD-BE73-5E6AB4B27322}" type="datetimeFigureOut">
              <a:rPr lang="en-US"/>
              <a:pPr>
                <a:defRPr/>
              </a:pPr>
              <a:t>11/12/2014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CEF799E2-2633-4D65-B156-0BB8964FAFC4}" type="slidenum">
              <a:rPr lang="en-US"/>
              <a:pPr>
                <a:defRPr/>
              </a:pPr>
              <a:t>‹#›</a:t>
            </a:fld>
            <a:endParaRPr lang="en-US" dirty="0"/>
          </a:p>
        </p:txBody>
      </p:sp>
    </p:spTree>
    <p:extLst>
      <p:ext uri="{BB962C8B-B14F-4D97-AF65-F5344CB8AC3E}">
        <p14:creationId xmlns:p14="http://schemas.microsoft.com/office/powerpoint/2010/main" val="7285992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9DCD449-CE18-413E-BD90-85797387C6DB}" type="datetimeFigureOut">
              <a:rPr lang="en-US"/>
              <a:pPr>
                <a:defRPr/>
              </a:pPr>
              <a:t>11/12/2014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a:ln/>
        </p:spPr>
        <p:txBody>
          <a:bodyPr/>
          <a:lstStyle>
            <a:lvl1pPr>
              <a:defRPr/>
            </a:lvl1pPr>
          </a:lstStyle>
          <a:p>
            <a:pPr>
              <a:defRPr/>
            </a:pPr>
            <a:fld id="{268FBC6C-49A9-40A9-B5F1-B3EA81E0C45D}" type="slidenum">
              <a:rPr lang="en-US"/>
              <a:pPr>
                <a:defRPr/>
              </a:pPr>
              <a:t>‹#›</a:t>
            </a:fld>
            <a:endParaRPr lang="en-US" dirty="0"/>
          </a:p>
        </p:txBody>
      </p:sp>
    </p:spTree>
    <p:extLst>
      <p:ext uri="{BB962C8B-B14F-4D97-AF65-F5344CB8AC3E}">
        <p14:creationId xmlns:p14="http://schemas.microsoft.com/office/powerpoint/2010/main" val="20471596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ight Triangle 4"/>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rgbClr val="FFFFFF"/>
              </a:solidFill>
            </a:endParaRPr>
          </a:p>
        </p:txBody>
      </p:sp>
      <p:sp>
        <p:nvSpPr>
          <p:cNvPr id="6" name="Right Triangle 5"/>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rgbClr val="FFFFFF"/>
              </a:solidFill>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435AE3E5-14A7-4879-9B33-E079D15DD8E0}" type="datetimeFigureOut">
              <a:rPr lang="en-US"/>
              <a:pPr>
                <a:defRPr/>
              </a:pPr>
              <a:t>11/12/2014</a:t>
            </a:fld>
            <a:endParaRPr lang="en-US" dirty="0"/>
          </a:p>
        </p:txBody>
      </p:sp>
      <p:sp>
        <p:nvSpPr>
          <p:cNvPr id="8" name="Footer Placeholder 5"/>
          <p:cNvSpPr>
            <a:spLocks noGrp="1"/>
          </p:cNvSpPr>
          <p:nvPr>
            <p:ph type="ftr" sz="quarter" idx="11"/>
          </p:nvPr>
        </p:nvSpPr>
        <p:spPr/>
        <p:txBody>
          <a:bodyPr/>
          <a:lstStyle>
            <a:lvl1pPr>
              <a:defRPr>
                <a:solidFill>
                  <a:srgbClr val="434342"/>
                </a:solidFill>
              </a:defRPr>
            </a:lvl1pPr>
          </a:lstStyle>
          <a:p>
            <a:pPr>
              <a:defRPr/>
            </a:pPr>
            <a:endParaRPr lang="en-US"/>
          </a:p>
        </p:txBody>
      </p:sp>
      <p:sp>
        <p:nvSpPr>
          <p:cNvPr id="9" name="Slide Number Placeholder 6"/>
          <p:cNvSpPr>
            <a:spLocks noGrp="1"/>
          </p:cNvSpPr>
          <p:nvPr>
            <p:ph type="sldNum" sz="quarter" idx="12"/>
          </p:nvPr>
        </p:nvSpPr>
        <p:spPr>
          <a:ln>
            <a:solidFill>
              <a:schemeClr val="tx2"/>
            </a:solidFill>
          </a:ln>
        </p:spPr>
        <p:txBody>
          <a:bodyPr/>
          <a:lstStyle>
            <a:lvl1pPr>
              <a:defRPr>
                <a:solidFill>
                  <a:srgbClr val="434342"/>
                </a:solidFill>
              </a:defRPr>
            </a:lvl1pPr>
          </a:lstStyle>
          <a:p>
            <a:pPr>
              <a:defRPr/>
            </a:pPr>
            <a:fld id="{69822B36-5108-4BDD-9ABE-E0D8A76C2AC1}" type="slidenum">
              <a:rPr lang="en-US"/>
              <a:pPr>
                <a:defRPr/>
              </a:pPr>
              <a:t>‹#›</a:t>
            </a:fld>
            <a:endParaRPr lang="en-US" dirty="0"/>
          </a:p>
        </p:txBody>
      </p:sp>
    </p:spTree>
    <p:extLst>
      <p:ext uri="{BB962C8B-B14F-4D97-AF65-F5344CB8AC3E}">
        <p14:creationId xmlns:p14="http://schemas.microsoft.com/office/powerpoint/2010/main" val="1640600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85743970-EB6C-4FF2-BE3D-13E3CA6BA4B7}" type="datetimeFigureOut">
              <a:rPr lang="en-US"/>
              <a:pPr>
                <a:defRPr/>
              </a:pPr>
              <a:t>11/12/2014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5C91E8A-90B5-4AEA-B894-2AE7A9A1409F}" type="slidenum">
              <a:rPr lang="en-US"/>
              <a:pPr>
                <a:defRPr/>
              </a:pPr>
              <a:t>‹#›</a:t>
            </a:fld>
            <a:endParaRPr lang="en-US"/>
          </a:p>
        </p:txBody>
      </p:sp>
    </p:spTree>
    <p:extLst>
      <p:ext uri="{BB962C8B-B14F-4D97-AF65-F5344CB8AC3E}">
        <p14:creationId xmlns:p14="http://schemas.microsoft.com/office/powerpoint/2010/main" val="22353566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ight Triangle 4"/>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rgbClr val="FFFFFF"/>
              </a:solidFill>
            </a:endParaRPr>
          </a:p>
        </p:txBody>
      </p:sp>
      <p:sp>
        <p:nvSpPr>
          <p:cNvPr id="6" name="Freeform 5"/>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rgbClr val="FFFFFF"/>
              </a:solidFill>
            </a:endParaRPr>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en-US" noProof="0" dirty="0" smtClean="0"/>
              <a:t>Click icon to add picture</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5"/>
          </p:nvPr>
        </p:nvSpPr>
        <p:spPr/>
        <p:txBody>
          <a:bodyPr/>
          <a:lstStyle>
            <a:lvl1pPr>
              <a:defRPr/>
            </a:lvl1pPr>
          </a:lstStyle>
          <a:p>
            <a:pPr>
              <a:defRPr/>
            </a:pPr>
            <a:fld id="{34B9D6C5-AEA2-4C20-9E82-EC26BD7EDC9B}" type="datetimeFigureOut">
              <a:rPr lang="en-US"/>
              <a:pPr>
                <a:defRPr/>
              </a:pPr>
              <a:t>11/12/2014</a:t>
            </a:fld>
            <a:endParaRPr lang="en-US" dirty="0"/>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EF00B0CA-0BCE-4E47-9D13-0A60F83F8A9B}" type="slidenum">
              <a:rPr lang="en-US"/>
              <a:pPr>
                <a:defRPr/>
              </a:pPr>
              <a:t>‹#›</a:t>
            </a:fld>
            <a:endParaRPr lang="en-US" dirty="0"/>
          </a:p>
        </p:txBody>
      </p:sp>
    </p:spTree>
    <p:extLst>
      <p:ext uri="{BB962C8B-B14F-4D97-AF65-F5344CB8AC3E}">
        <p14:creationId xmlns:p14="http://schemas.microsoft.com/office/powerpoint/2010/main" val="39811949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6285C54-94B6-489F-9025-8C709B349E85}" type="datetimeFigureOut">
              <a:rPr lang="en-US"/>
              <a:pPr>
                <a:defRPr/>
              </a:pPr>
              <a:t>11/12/2014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5C4CBAB2-D233-4CDB-ACFC-A4146B69F7CC}" type="slidenum">
              <a:rPr lang="en-US"/>
              <a:pPr>
                <a:defRPr/>
              </a:pPr>
              <a:t>‹#›</a:t>
            </a:fld>
            <a:endParaRPr lang="en-US" dirty="0"/>
          </a:p>
        </p:txBody>
      </p:sp>
    </p:spTree>
    <p:extLst>
      <p:ext uri="{BB962C8B-B14F-4D97-AF65-F5344CB8AC3E}">
        <p14:creationId xmlns:p14="http://schemas.microsoft.com/office/powerpoint/2010/main" val="41116539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9A28C9-3A91-44FF-A384-B8C46F27D868}" type="datetimeFigureOut">
              <a:rPr lang="en-US"/>
              <a:pPr>
                <a:defRPr/>
              </a:pPr>
              <a:t>11/12/2014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5AE78A0D-F86E-49CB-A98D-2703D6434C2B}" type="slidenum">
              <a:rPr lang="en-US"/>
              <a:pPr>
                <a:defRPr/>
              </a:pPr>
              <a:t>‹#›</a:t>
            </a:fld>
            <a:endParaRPr lang="en-US" dirty="0"/>
          </a:p>
        </p:txBody>
      </p:sp>
    </p:spTree>
    <p:extLst>
      <p:ext uri="{BB962C8B-B14F-4D97-AF65-F5344CB8AC3E}">
        <p14:creationId xmlns:p14="http://schemas.microsoft.com/office/powerpoint/2010/main" val="32455283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eaLnBrk="1" fontAlgn="auto" hangingPunct="1">
              <a:defRPr/>
            </a:lvl1pPr>
          </a:lstStyle>
          <a:p>
            <a:pPr>
              <a:defRPr/>
            </a:pPr>
            <a:fld id="{0C14B09F-11EB-4D05-A34E-6FE91FB6A622}" type="slidenum">
              <a:rPr lang="en-US" altLang="en-US"/>
              <a:pPr>
                <a:defRPr/>
              </a:pPr>
              <a:t>‹#›</a:t>
            </a:fld>
            <a:endParaRPr lang="en-US" altLang="en-US"/>
          </a:p>
        </p:txBody>
      </p:sp>
    </p:spTree>
    <p:extLst>
      <p:ext uri="{BB962C8B-B14F-4D97-AF65-F5344CB8AC3E}">
        <p14:creationId xmlns:p14="http://schemas.microsoft.com/office/powerpoint/2010/main" val="8458256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fontAlgn="auto" hangingPunct="1">
              <a:defRPr/>
            </a:lvl1pPr>
          </a:lstStyle>
          <a:p>
            <a:pPr>
              <a:defRPr/>
            </a:pPr>
            <a:fld id="{F7DC4770-5E0E-45D6-9751-B499C99E5C04}" type="slidenum">
              <a:rPr lang="en-US" altLang="en-US"/>
              <a:pPr>
                <a:defRPr/>
              </a:pPr>
              <a:t>‹#›</a:t>
            </a:fld>
            <a:endParaRPr lang="en-US" altLang="en-US"/>
          </a:p>
        </p:txBody>
      </p:sp>
    </p:spTree>
    <p:extLst>
      <p:ext uri="{BB962C8B-B14F-4D97-AF65-F5344CB8AC3E}">
        <p14:creationId xmlns:p14="http://schemas.microsoft.com/office/powerpoint/2010/main" val="41407953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eaLnBrk="1" fontAlgn="auto" hangingPunct="1">
              <a:defRPr/>
            </a:lvl1pPr>
          </a:lstStyle>
          <a:p>
            <a:pPr>
              <a:defRPr/>
            </a:pPr>
            <a:fld id="{2D5E9B04-2B90-44EA-8E20-5386E317C80A}" type="slidenum">
              <a:rPr lang="en-US" altLang="en-US"/>
              <a:pPr>
                <a:defRPr/>
              </a:pPr>
              <a:t>‹#›</a:t>
            </a:fld>
            <a:endParaRPr lang="en-US" altLang="en-US"/>
          </a:p>
        </p:txBody>
      </p:sp>
    </p:spTree>
    <p:extLst>
      <p:ext uri="{BB962C8B-B14F-4D97-AF65-F5344CB8AC3E}">
        <p14:creationId xmlns:p14="http://schemas.microsoft.com/office/powerpoint/2010/main" val="15482514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eaLnBrk="1" fontAlgn="auto" hangingPunct="1">
              <a:defRPr/>
            </a:lvl1pPr>
          </a:lstStyle>
          <a:p>
            <a:pPr>
              <a:defRPr/>
            </a:pPr>
            <a:fld id="{F4E402CF-4C22-468E-A20D-5C229E4017F3}" type="slidenum">
              <a:rPr lang="en-US" altLang="en-US"/>
              <a:pPr>
                <a:defRPr/>
              </a:pPr>
              <a:t>‹#›</a:t>
            </a:fld>
            <a:endParaRPr lang="en-US" altLang="en-US"/>
          </a:p>
        </p:txBody>
      </p:sp>
    </p:spTree>
    <p:extLst>
      <p:ext uri="{BB962C8B-B14F-4D97-AF65-F5344CB8AC3E}">
        <p14:creationId xmlns:p14="http://schemas.microsoft.com/office/powerpoint/2010/main" val="20581446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eaLnBrk="1" fontAlgn="auto" hangingPunct="1">
              <a:defRPr/>
            </a:lvl1pPr>
          </a:lstStyle>
          <a:p>
            <a:pPr>
              <a:defRPr/>
            </a:pPr>
            <a:fld id="{DA4E024D-8BB0-4867-A853-9BC08A6069B3}" type="slidenum">
              <a:rPr lang="en-US" altLang="en-US"/>
              <a:pPr>
                <a:defRPr/>
              </a:pPr>
              <a:t>‹#›</a:t>
            </a:fld>
            <a:endParaRPr lang="en-US" altLang="en-US"/>
          </a:p>
        </p:txBody>
      </p:sp>
    </p:spTree>
    <p:extLst>
      <p:ext uri="{BB962C8B-B14F-4D97-AF65-F5344CB8AC3E}">
        <p14:creationId xmlns:p14="http://schemas.microsoft.com/office/powerpoint/2010/main" val="73567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eaLnBrk="1" fontAlgn="auto" hangingPunct="1">
              <a:defRPr/>
            </a:lvl1pPr>
          </a:lstStyle>
          <a:p>
            <a:pPr>
              <a:defRPr/>
            </a:pPr>
            <a:fld id="{E2B78279-A810-4EFC-8DB8-8D52C91C91A4}" type="slidenum">
              <a:rPr lang="en-US" altLang="en-US"/>
              <a:pPr>
                <a:defRPr/>
              </a:pPr>
              <a:t>‹#›</a:t>
            </a:fld>
            <a:endParaRPr lang="en-US" altLang="en-US"/>
          </a:p>
        </p:txBody>
      </p:sp>
    </p:spTree>
    <p:extLst>
      <p:ext uri="{BB962C8B-B14F-4D97-AF65-F5344CB8AC3E}">
        <p14:creationId xmlns:p14="http://schemas.microsoft.com/office/powerpoint/2010/main" val="37542832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eaLnBrk="1" fontAlgn="auto" hangingPunct="1">
              <a:defRPr/>
            </a:lvl1pPr>
          </a:lstStyle>
          <a:p>
            <a:pPr>
              <a:defRPr/>
            </a:pPr>
            <a:fld id="{97BB91A7-3E8B-4D1F-9944-A5EC66542361}" type="slidenum">
              <a:rPr lang="en-US" altLang="en-US"/>
              <a:pPr>
                <a:defRPr/>
              </a:pPr>
              <a:t>‹#›</a:t>
            </a:fld>
            <a:endParaRPr lang="en-US" altLang="en-US"/>
          </a:p>
        </p:txBody>
      </p:sp>
    </p:spTree>
    <p:extLst>
      <p:ext uri="{BB962C8B-B14F-4D97-AF65-F5344CB8AC3E}">
        <p14:creationId xmlns:p14="http://schemas.microsoft.com/office/powerpoint/2010/main" val="4157392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DDC2FD4-0B8A-4B4F-8208-9AA83C812604}" type="datetimeFigureOut">
              <a:rPr lang="en-US"/>
              <a:pPr>
                <a:defRPr/>
              </a:pPr>
              <a:t>11/12/2014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729D4DE-40BC-444A-B418-6DAC85F23EAE}" type="slidenum">
              <a:rPr lang="en-US"/>
              <a:pPr>
                <a:defRPr/>
              </a:pPr>
              <a:t>‹#›</a:t>
            </a:fld>
            <a:endParaRPr lang="en-US"/>
          </a:p>
        </p:txBody>
      </p:sp>
    </p:spTree>
    <p:extLst>
      <p:ext uri="{BB962C8B-B14F-4D97-AF65-F5344CB8AC3E}">
        <p14:creationId xmlns:p14="http://schemas.microsoft.com/office/powerpoint/2010/main" val="921617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eaLnBrk="1" fontAlgn="auto" hangingPunct="1">
              <a:defRPr/>
            </a:lvl1pPr>
          </a:lstStyle>
          <a:p>
            <a:pPr>
              <a:defRPr/>
            </a:pPr>
            <a:fld id="{7B56A2E3-33E3-4F80-AF5F-6AB2694A88E0}" type="slidenum">
              <a:rPr lang="en-US" altLang="en-US"/>
              <a:pPr>
                <a:defRPr/>
              </a:pPr>
              <a:t>‹#›</a:t>
            </a:fld>
            <a:endParaRPr lang="en-US" altLang="en-US"/>
          </a:p>
        </p:txBody>
      </p:sp>
    </p:spTree>
    <p:extLst>
      <p:ext uri="{BB962C8B-B14F-4D97-AF65-F5344CB8AC3E}">
        <p14:creationId xmlns:p14="http://schemas.microsoft.com/office/powerpoint/2010/main" val="38836327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eaLnBrk="1" fontAlgn="auto" hangingPunct="1">
              <a:defRPr/>
            </a:lvl1pPr>
          </a:lstStyle>
          <a:p>
            <a:pPr>
              <a:defRPr/>
            </a:pPr>
            <a:fld id="{0F4B1408-49E9-40BE-BEC4-9BFD664A8A94}" type="slidenum">
              <a:rPr lang="en-US" altLang="en-US"/>
              <a:pPr>
                <a:defRPr/>
              </a:pPr>
              <a:t>‹#›</a:t>
            </a:fld>
            <a:endParaRPr lang="en-US" altLang="en-US"/>
          </a:p>
        </p:txBody>
      </p:sp>
    </p:spTree>
    <p:extLst>
      <p:ext uri="{BB962C8B-B14F-4D97-AF65-F5344CB8AC3E}">
        <p14:creationId xmlns:p14="http://schemas.microsoft.com/office/powerpoint/2010/main" val="27449232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fontAlgn="auto" hangingPunct="1">
              <a:defRPr/>
            </a:lvl1pPr>
          </a:lstStyle>
          <a:p>
            <a:pPr>
              <a:defRPr/>
            </a:pPr>
            <a:fld id="{AE39432D-B24C-42FA-93B9-F3B26F10DC34}" type="slidenum">
              <a:rPr lang="en-US" altLang="en-US"/>
              <a:pPr>
                <a:defRPr/>
              </a:pPr>
              <a:t>‹#›</a:t>
            </a:fld>
            <a:endParaRPr lang="en-US" altLang="en-US"/>
          </a:p>
        </p:txBody>
      </p:sp>
    </p:spTree>
    <p:extLst>
      <p:ext uri="{BB962C8B-B14F-4D97-AF65-F5344CB8AC3E}">
        <p14:creationId xmlns:p14="http://schemas.microsoft.com/office/powerpoint/2010/main" val="2432555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1600200"/>
            <a:ext cx="21717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6362700" cy="5562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fontAlgn="auto" hangingPunct="1">
              <a:defRPr/>
            </a:lvl1pPr>
          </a:lstStyle>
          <a:p>
            <a:pPr>
              <a:defRPr/>
            </a:pPr>
            <a:fld id="{6F893D17-8FD5-49FF-BB66-7CD87C5EDD16}" type="slidenum">
              <a:rPr lang="en-US" altLang="en-US"/>
              <a:pPr>
                <a:defRPr/>
              </a:pPr>
              <a:t>‹#›</a:t>
            </a:fld>
            <a:endParaRPr lang="en-US" altLang="en-US"/>
          </a:p>
        </p:txBody>
      </p:sp>
    </p:spTree>
    <p:extLst>
      <p:ext uri="{BB962C8B-B14F-4D97-AF65-F5344CB8AC3E}">
        <p14:creationId xmlns:p14="http://schemas.microsoft.com/office/powerpoint/2010/main" val="14811886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2F49575-DBEA-4A34-AF1D-84E025464191}" type="datetimeFigureOut">
              <a:rPr lang="en-US"/>
              <a:pPr>
                <a:defRPr/>
              </a:pPr>
              <a:t>11/12/2014</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9F5C260-C362-4EC1-B0EC-7DFB807689AE}" type="slidenum">
              <a:rPr lang="en-US"/>
              <a:pPr>
                <a:defRPr/>
              </a:pPr>
              <a:t>‹#›</a:t>
            </a:fld>
            <a:endParaRPr lang="en-US" dirty="0"/>
          </a:p>
        </p:txBody>
      </p:sp>
    </p:spTree>
    <p:extLst>
      <p:ext uri="{BB962C8B-B14F-4D97-AF65-F5344CB8AC3E}">
        <p14:creationId xmlns:p14="http://schemas.microsoft.com/office/powerpoint/2010/main" val="7361267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2B4980D-5ADA-4BC0-B10C-0B6B6D5BA1F1}" type="datetimeFigureOut">
              <a:rPr lang="en-US"/>
              <a:pPr>
                <a:defRPr/>
              </a:pPr>
              <a:t>11/12/2014</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67AF5AE-E53C-4A56-8934-C64C11EB0586}" type="slidenum">
              <a:rPr lang="en-US"/>
              <a:pPr>
                <a:defRPr/>
              </a:pPr>
              <a:t>‹#›</a:t>
            </a:fld>
            <a:endParaRPr lang="en-US" dirty="0"/>
          </a:p>
        </p:txBody>
      </p:sp>
    </p:spTree>
    <p:extLst>
      <p:ext uri="{BB962C8B-B14F-4D97-AF65-F5344CB8AC3E}">
        <p14:creationId xmlns:p14="http://schemas.microsoft.com/office/powerpoint/2010/main" val="40867703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9F5F193-707E-4200-93A2-7E9FEEFC6812}" type="datetimeFigureOut">
              <a:rPr lang="en-US"/>
              <a:pPr>
                <a:defRPr/>
              </a:pPr>
              <a:t>11/12/2014</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B24EDE8C-F250-4677-9603-214033E30B73}" type="slidenum">
              <a:rPr lang="en-US"/>
              <a:pPr>
                <a:defRPr/>
              </a:pPr>
              <a:t>‹#›</a:t>
            </a:fld>
            <a:endParaRPr lang="en-US" dirty="0"/>
          </a:p>
        </p:txBody>
      </p:sp>
    </p:spTree>
    <p:extLst>
      <p:ext uri="{BB962C8B-B14F-4D97-AF65-F5344CB8AC3E}">
        <p14:creationId xmlns:p14="http://schemas.microsoft.com/office/powerpoint/2010/main" val="3172505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7D784FF-6395-4BAC-9787-800D5B19FC04}" type="datetimeFigureOut">
              <a:rPr lang="en-US"/>
              <a:pPr>
                <a:defRPr/>
              </a:pPr>
              <a:t>11/12/2014</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D09D2255-D833-427A-A272-6ACBAB8C351A}" type="slidenum">
              <a:rPr lang="en-US"/>
              <a:pPr>
                <a:defRPr/>
              </a:pPr>
              <a:t>‹#›</a:t>
            </a:fld>
            <a:endParaRPr lang="en-US" dirty="0"/>
          </a:p>
        </p:txBody>
      </p:sp>
    </p:spTree>
    <p:extLst>
      <p:ext uri="{BB962C8B-B14F-4D97-AF65-F5344CB8AC3E}">
        <p14:creationId xmlns:p14="http://schemas.microsoft.com/office/powerpoint/2010/main" val="137974419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C179F80-0A78-48F7-BF52-0CC89EBD5ED0}" type="datetimeFigureOut">
              <a:rPr lang="en-US"/>
              <a:pPr>
                <a:defRPr/>
              </a:pPr>
              <a:t>11/12/2014</a:t>
            </a:fld>
            <a:endParaRPr lang="en-US" dirty="0"/>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CAF77BD0-6890-4BEF-8CD5-494A0853D252}" type="slidenum">
              <a:rPr lang="en-US"/>
              <a:pPr>
                <a:defRPr/>
              </a:pPr>
              <a:t>‹#›</a:t>
            </a:fld>
            <a:endParaRPr lang="en-US" dirty="0"/>
          </a:p>
        </p:txBody>
      </p:sp>
    </p:spTree>
    <p:extLst>
      <p:ext uri="{BB962C8B-B14F-4D97-AF65-F5344CB8AC3E}">
        <p14:creationId xmlns:p14="http://schemas.microsoft.com/office/powerpoint/2010/main" val="9316014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5D68405-B100-4AC6-99DC-6DA7BB0217F6}" type="datetimeFigureOut">
              <a:rPr lang="en-US"/>
              <a:pPr>
                <a:defRPr/>
              </a:pPr>
              <a:t>11/12/2014</a:t>
            </a:fld>
            <a:endParaRPr lang="en-US" dirty="0"/>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39581113-8B81-40F7-9C96-7B033A9056B7}" type="slidenum">
              <a:rPr lang="en-US"/>
              <a:pPr>
                <a:defRPr/>
              </a:pPr>
              <a:t>‹#›</a:t>
            </a:fld>
            <a:endParaRPr lang="en-US" dirty="0"/>
          </a:p>
        </p:txBody>
      </p:sp>
    </p:spTree>
    <p:extLst>
      <p:ext uri="{BB962C8B-B14F-4D97-AF65-F5344CB8AC3E}">
        <p14:creationId xmlns:p14="http://schemas.microsoft.com/office/powerpoint/2010/main" val="835934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A61FC1A-FE8E-4CD2-A327-976C0BC2C465}" type="datetimeFigureOut">
              <a:rPr lang="en-US"/>
              <a:pPr>
                <a:defRPr/>
              </a:pPr>
              <a:t>11/12/2014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8C4528EF-8F74-4A86-96E1-40EF1178EE55}" type="slidenum">
              <a:rPr lang="en-US"/>
              <a:pPr>
                <a:defRPr/>
              </a:pPr>
              <a:t>‹#›</a:t>
            </a:fld>
            <a:endParaRPr lang="en-US"/>
          </a:p>
        </p:txBody>
      </p:sp>
    </p:spTree>
    <p:extLst>
      <p:ext uri="{BB962C8B-B14F-4D97-AF65-F5344CB8AC3E}">
        <p14:creationId xmlns:p14="http://schemas.microsoft.com/office/powerpoint/2010/main" val="163040846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ECF7B968-D320-4DCF-B162-5A36EC797D11}" type="datetimeFigureOut">
              <a:rPr lang="en-US"/>
              <a:pPr>
                <a:defRPr/>
              </a:pPr>
              <a:t>11/12/2014</a:t>
            </a:fld>
            <a:endParaRPr lang="en-US" dirty="0"/>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37A7A17-148E-4C2A-9A04-546B01673D1F}" type="slidenum">
              <a:rPr lang="en-US"/>
              <a:pPr>
                <a:defRPr/>
              </a:pPr>
              <a:t>‹#›</a:t>
            </a:fld>
            <a:endParaRPr lang="en-US" dirty="0"/>
          </a:p>
        </p:txBody>
      </p:sp>
    </p:spTree>
    <p:extLst>
      <p:ext uri="{BB962C8B-B14F-4D97-AF65-F5344CB8AC3E}">
        <p14:creationId xmlns:p14="http://schemas.microsoft.com/office/powerpoint/2010/main" val="23758394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8335FA0A-F319-4247-B3D6-CD639333081E}" type="datetimeFigureOut">
              <a:rPr lang="en-US"/>
              <a:pPr>
                <a:defRPr/>
              </a:pPr>
              <a:t>11/12/2014</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2708E98A-31FC-46D3-A998-D43239F34A98}" type="slidenum">
              <a:rPr lang="en-US"/>
              <a:pPr>
                <a:defRPr/>
              </a:pPr>
              <a:t>‹#›</a:t>
            </a:fld>
            <a:endParaRPr lang="en-US" dirty="0"/>
          </a:p>
        </p:txBody>
      </p:sp>
    </p:spTree>
    <p:extLst>
      <p:ext uri="{BB962C8B-B14F-4D97-AF65-F5344CB8AC3E}">
        <p14:creationId xmlns:p14="http://schemas.microsoft.com/office/powerpoint/2010/main" val="28519623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BC93549-33C0-4BC9-8110-73DB190470CE}" type="datetimeFigureOut">
              <a:rPr lang="en-US"/>
              <a:pPr>
                <a:defRPr/>
              </a:pPr>
              <a:t>11/12/2014</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7CB39D98-9303-487D-92A1-F675D9FE831C}" type="slidenum">
              <a:rPr lang="en-US"/>
              <a:pPr>
                <a:defRPr/>
              </a:pPr>
              <a:t>‹#›</a:t>
            </a:fld>
            <a:endParaRPr lang="en-US" dirty="0"/>
          </a:p>
        </p:txBody>
      </p:sp>
    </p:spTree>
    <p:extLst>
      <p:ext uri="{BB962C8B-B14F-4D97-AF65-F5344CB8AC3E}">
        <p14:creationId xmlns:p14="http://schemas.microsoft.com/office/powerpoint/2010/main" val="34773489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BC558DFD-81DA-48B1-B184-A7C9C5494EFC}" type="datetimeFigureOut">
              <a:rPr lang="en-US"/>
              <a:pPr>
                <a:defRPr/>
              </a:pPr>
              <a:t>11/12/2014</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26C722D6-4082-4B20-8C51-4CBF598526A9}" type="slidenum">
              <a:rPr lang="en-US"/>
              <a:pPr>
                <a:defRPr/>
              </a:pPr>
              <a:t>‹#›</a:t>
            </a:fld>
            <a:endParaRPr lang="en-US" dirty="0"/>
          </a:p>
        </p:txBody>
      </p:sp>
    </p:spTree>
    <p:extLst>
      <p:ext uri="{BB962C8B-B14F-4D97-AF65-F5344CB8AC3E}">
        <p14:creationId xmlns:p14="http://schemas.microsoft.com/office/powerpoint/2010/main" val="39631685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08CA2FF5-5A96-42CA-94E4-5EFA22374E54}" type="datetimeFigureOut">
              <a:rPr lang="en-US"/>
              <a:pPr>
                <a:defRPr/>
              </a:pPr>
              <a:t>11/12/2014</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FD950DA-9B99-40BE-BC8D-B0C9E27E42B7}" type="slidenum">
              <a:rPr lang="en-US"/>
              <a:pPr>
                <a:defRPr/>
              </a:pPr>
              <a:t>‹#›</a:t>
            </a:fld>
            <a:endParaRPr lang="en-US" dirty="0"/>
          </a:p>
        </p:txBody>
      </p:sp>
    </p:spTree>
    <p:extLst>
      <p:ext uri="{BB962C8B-B14F-4D97-AF65-F5344CB8AC3E}">
        <p14:creationId xmlns:p14="http://schemas.microsoft.com/office/powerpoint/2010/main" val="375723232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CC20C52-665E-485C-BF49-7605F724D8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2119881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1FBBF74-141A-45C5-813B-431D13CCC72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059784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8507DE9-C76F-4EE7-947B-315C21060B5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3140199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D6AE041-6E18-42FB-9685-2F8712E2CD0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931234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315FA4A-D500-41A6-8595-D441FA42771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44928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C34C3A3-BB5A-4E59-9302-585998514784}" type="datetimeFigureOut">
              <a:rPr lang="en-US"/>
              <a:pPr>
                <a:defRPr/>
              </a:pPr>
              <a:t>11/12/2014</a:t>
            </a:fld>
            <a:endParaRPr lang="en-US"/>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69DBFA96-8CCF-48DD-99A5-77D98BCD306A}" type="slidenum">
              <a:rPr lang="en-US"/>
              <a:pPr>
                <a:defRPr/>
              </a:pPr>
              <a:t>‹#›</a:t>
            </a:fld>
            <a:endParaRPr lang="en-US"/>
          </a:p>
        </p:txBody>
      </p:sp>
    </p:spTree>
    <p:extLst>
      <p:ext uri="{BB962C8B-B14F-4D97-AF65-F5344CB8AC3E}">
        <p14:creationId xmlns:p14="http://schemas.microsoft.com/office/powerpoint/2010/main" val="61760269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434DEB6-B1D9-4071-A611-91D9887C740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6173051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DFCE0D82-ADF2-4E54-ADCA-D3CB336CF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0362139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A5740AB-5124-4AC6-B01F-96F8FB74993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8863252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C069988-F256-47C7-A656-DCFE0394075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113918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DB7C54E-6B5E-4CE1-B0A5-4E08A511666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1973081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499BF88-491E-4AF8-AC09-2578F59D500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4148656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BBA467BD-09DF-400F-9A47-302BEEAFA42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78457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9A579FE-9098-441A-BB62-50961085B598}" type="datetimeFigureOut">
              <a:rPr lang="en-US"/>
              <a:pPr>
                <a:defRPr/>
              </a:pPr>
              <a:t>11/12/2014</a:t>
            </a:fld>
            <a:endParaRPr lang="en-US"/>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B58FF76-7538-4FE9-B430-BFB182ECE14C}" type="slidenum">
              <a:rPr lang="en-US"/>
              <a:pPr>
                <a:defRPr/>
              </a:pPr>
              <a:t>‹#›</a:t>
            </a:fld>
            <a:endParaRPr lang="en-US"/>
          </a:p>
        </p:txBody>
      </p:sp>
    </p:spTree>
    <p:extLst>
      <p:ext uri="{BB962C8B-B14F-4D97-AF65-F5344CB8AC3E}">
        <p14:creationId xmlns:p14="http://schemas.microsoft.com/office/powerpoint/2010/main" val="2059437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707767C-155E-4560-9970-14125E40AB7C}" type="datetimeFigureOut">
              <a:rPr lang="en-US"/>
              <a:pPr>
                <a:defRPr/>
              </a:pPr>
              <a:t>11/12/2014</a:t>
            </a:fld>
            <a:endParaRPr lang="en-US"/>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7E159642-69CE-44AA-8B4E-D136203AD20A}" type="slidenum">
              <a:rPr lang="en-US"/>
              <a:pPr>
                <a:defRPr/>
              </a:pPr>
              <a:t>‹#›</a:t>
            </a:fld>
            <a:endParaRPr lang="en-US"/>
          </a:p>
        </p:txBody>
      </p:sp>
    </p:spTree>
    <p:extLst>
      <p:ext uri="{BB962C8B-B14F-4D97-AF65-F5344CB8AC3E}">
        <p14:creationId xmlns:p14="http://schemas.microsoft.com/office/powerpoint/2010/main" val="101648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F89034E-EBB9-40DD-BA48-31EFAF81FEAC}" type="datetimeFigureOut">
              <a:rPr lang="en-US"/>
              <a:pPr>
                <a:defRPr/>
              </a:pPr>
              <a:t>11/12/2014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C102C37-F13E-42F2-BA39-8183927741D3}" type="slidenum">
              <a:rPr lang="en-US"/>
              <a:pPr>
                <a:defRPr/>
              </a:pPr>
              <a:t>‹#›</a:t>
            </a:fld>
            <a:endParaRPr lang="en-US"/>
          </a:p>
        </p:txBody>
      </p:sp>
    </p:spTree>
    <p:extLst>
      <p:ext uri="{BB962C8B-B14F-4D97-AF65-F5344CB8AC3E}">
        <p14:creationId xmlns:p14="http://schemas.microsoft.com/office/powerpoint/2010/main" val="3095874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9CE7C50-2A3C-4D3C-808A-88DACBC34BFC}" type="datetimeFigureOut">
              <a:rPr lang="en-US"/>
              <a:pPr>
                <a:defRPr/>
              </a:pPr>
              <a:t>11/12/2014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CB6B1C6-F464-4CB4-B8DB-DA5F9744EE56}" type="slidenum">
              <a:rPr lang="en-US"/>
              <a:pPr>
                <a:defRPr/>
              </a:pPr>
              <a:t>‹#›</a:t>
            </a:fld>
            <a:endParaRPr lang="en-US"/>
          </a:p>
        </p:txBody>
      </p:sp>
    </p:spTree>
    <p:extLst>
      <p:ext uri="{BB962C8B-B14F-4D97-AF65-F5344CB8AC3E}">
        <p14:creationId xmlns:p14="http://schemas.microsoft.com/office/powerpoint/2010/main" val="1907257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5.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hyperlink" Target="EPP%20Reference%20Atlas.ppt#-1,1,Welcome to Presentation Plus!" TargetMode="Externa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6.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AB81C17-337F-4E10-AB08-129457F3C484}" type="datetimeFigureOut">
              <a:rPr lang="en-US"/>
              <a:pPr>
                <a:defRPr/>
              </a:pPr>
              <a:t>11/12/2014</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40231D5-5E41-4DF7-930C-D6699A4616CC}" type="slidenum">
              <a:rPr lang="en-US"/>
              <a:pPr>
                <a:defRPr/>
              </a:pPr>
              <a:t>‹#›</a:t>
            </a:fld>
            <a:endParaRPr lang="en-US"/>
          </a:p>
        </p:txBody>
      </p:sp>
    </p:spTree>
    <p:extLst>
      <p:ext uri="{BB962C8B-B14F-4D97-AF65-F5344CB8AC3E}">
        <p14:creationId xmlns:p14="http://schemas.microsoft.com/office/powerpoint/2010/main" val="306431674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rgbClr val="FFFFFF"/>
              </a:solidFill>
            </a:endParaRPr>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rgbClr val="FFFFFF"/>
              </a:solidFill>
            </a:endParaRPr>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2053" name="Text Placeholder 2"/>
          <p:cNvSpPr>
            <a:spLocks noGrp="1"/>
          </p:cNvSpPr>
          <p:nvPr>
            <p:ph type="body" idx="1"/>
          </p:nvPr>
        </p:nvSpPr>
        <p:spPr bwMode="auto">
          <a:xfrm>
            <a:off x="822325" y="1100138"/>
            <a:ext cx="752157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fld id="{1366B48E-5541-485A-9CBF-3B77BCA6002B}" type="datetimeFigureOut">
              <a:rPr lang="en-US"/>
              <a:pPr>
                <a:defRPr/>
              </a:pPr>
              <a:t>11/12/2014</a:t>
            </a:fld>
            <a:endParaRPr lang="en-US" dirty="0"/>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fontAlgn="auto">
              <a:spcBef>
                <a:spcPts val="0"/>
              </a:spcBef>
              <a:spcAft>
                <a:spcPts val="0"/>
              </a:spcAft>
              <a:defRPr sz="1000" cap="all" spc="200" baseline="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lIns="9144" tIns="9144" rIns="9144" bIns="9144" rtlCol="0" anchor="ctr">
            <a:normAutofit/>
          </a:bodyPr>
          <a:lstStyle>
            <a:lvl1pPr algn="ctr" fontAlgn="auto">
              <a:spcBef>
                <a:spcPts val="0"/>
              </a:spcBef>
              <a:spcAft>
                <a:spcPts val="0"/>
              </a:spcAft>
              <a:defRPr sz="1650">
                <a:solidFill>
                  <a:srgbClr val="FFFFFF"/>
                </a:solidFill>
                <a:latin typeface="+mn-lt"/>
                <a:cs typeface="+mn-cs"/>
              </a:defRPr>
            </a:lvl1pPr>
          </a:lstStyle>
          <a:p>
            <a:pPr>
              <a:defRPr/>
            </a:pPr>
            <a:fld id="{E82FA889-DDB3-46BD-AC1F-56EA9521BA42}" type="slidenum">
              <a:rPr lang="en-US"/>
              <a:pPr>
                <a:defRPr/>
              </a:pPr>
              <a:t>‹#›</a:t>
            </a:fld>
            <a:endParaRPr lang="en-US" dirty="0"/>
          </a:p>
        </p:txBody>
      </p:sp>
    </p:spTree>
    <p:extLst>
      <p:ext uri="{BB962C8B-B14F-4D97-AF65-F5344CB8AC3E}">
        <p14:creationId xmlns:p14="http://schemas.microsoft.com/office/powerpoint/2010/main" val="398572593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0" fontAlgn="base" hangingPunct="0">
        <a:spcBef>
          <a:spcPct val="0"/>
        </a:spcBef>
        <a:spcAft>
          <a:spcPct val="0"/>
        </a:spcAft>
        <a:defRPr sz="2800" kern="1200" cap="all">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Franklin Gothic Medium" pitchFamily="34" charset="0"/>
        </a:defRPr>
      </a:lvl2pPr>
      <a:lvl3pPr algn="l" rtl="0" eaLnBrk="0" fontAlgn="base" hangingPunct="0">
        <a:spcBef>
          <a:spcPct val="0"/>
        </a:spcBef>
        <a:spcAft>
          <a:spcPct val="0"/>
        </a:spcAft>
        <a:defRPr sz="2800">
          <a:solidFill>
            <a:schemeClr val="tx1"/>
          </a:solidFill>
          <a:latin typeface="Franklin Gothic Medium" pitchFamily="34" charset="0"/>
        </a:defRPr>
      </a:lvl3pPr>
      <a:lvl4pPr algn="l" rtl="0" eaLnBrk="0" fontAlgn="base" hangingPunct="0">
        <a:spcBef>
          <a:spcPct val="0"/>
        </a:spcBef>
        <a:spcAft>
          <a:spcPct val="0"/>
        </a:spcAft>
        <a:defRPr sz="2800">
          <a:solidFill>
            <a:schemeClr val="tx1"/>
          </a:solidFill>
          <a:latin typeface="Franklin Gothic Medium" pitchFamily="34" charset="0"/>
        </a:defRPr>
      </a:lvl4pPr>
      <a:lvl5pPr algn="l" rtl="0" eaLnBrk="0" fontAlgn="base" hangingPunct="0">
        <a:spcBef>
          <a:spcPct val="0"/>
        </a:spcBef>
        <a:spcAft>
          <a:spcPct val="0"/>
        </a:spcAft>
        <a:defRPr sz="2800">
          <a:solidFill>
            <a:schemeClr val="tx1"/>
          </a:solidFill>
          <a:latin typeface="Franklin Gothic Medium" pitchFamily="34" charset="0"/>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p:titleStyle>
    <p:bodyStyle>
      <a:lvl1pPr marL="342900" indent="-342900" algn="l" rtl="0" eaLnBrk="0" fontAlgn="base" hangingPunct="0">
        <a:spcBef>
          <a:spcPts val="800"/>
        </a:spcBef>
        <a:spcAft>
          <a:spcPct val="0"/>
        </a:spcAft>
        <a:buFont typeface="Arial" charset="0"/>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0" y="6553200"/>
            <a:ext cx="1600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spcAft>
                <a:spcPct val="0"/>
              </a:spcAft>
              <a:defRPr sz="1400">
                <a:solidFill>
                  <a:srgbClr val="FFFFFF"/>
                </a:solidFill>
                <a:latin typeface="+mn-lt"/>
                <a:cs typeface="+mn-cs"/>
              </a:defRPr>
            </a:lvl1pPr>
          </a:lstStyle>
          <a:p>
            <a:pPr>
              <a:defRPr/>
            </a:pPr>
            <a:fld id="{FB04EAF6-90E7-4FB5-9B11-067136AD1B0F}" type="slidenum">
              <a:rPr lang="en-US" altLang="en-US"/>
              <a:pPr>
                <a:defRPr/>
              </a:pPr>
              <a:t>‹#›</a:t>
            </a:fld>
            <a:endParaRPr lang="en-US" altLang="en-US"/>
          </a:p>
        </p:txBody>
      </p:sp>
      <p:sp>
        <p:nvSpPr>
          <p:cNvPr id="2051" name="Rectangle 2"/>
          <p:cNvSpPr>
            <a:spLocks noGrp="1" noChangeArrowheads="1"/>
          </p:cNvSpPr>
          <p:nvPr>
            <p:ph type="title"/>
          </p:nvPr>
        </p:nvSpPr>
        <p:spPr bwMode="auto">
          <a:xfrm>
            <a:off x="4419600" y="6858000"/>
            <a:ext cx="4724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pic>
        <p:nvPicPr>
          <p:cNvPr id="2052" name="Picture 27" descr="c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hidden">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28" descr="RefAtlas">
            <a:hlinkClick r:id="rId14" action="ppaction://hlinkpres?slideindex=1&amp;slidetitle=Welcome to Presentation Plus!" highlightClick="1"/>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14313" y="868363"/>
            <a:ext cx="10048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8132209"/>
      </p:ext>
    </p:extLst>
  </p:cSld>
  <p:clrMap bg1="dk2" tx1="lt1" bg2="dk1"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r" rtl="0" eaLnBrk="0" fontAlgn="base" hangingPunct="0">
        <a:spcBef>
          <a:spcPct val="0"/>
        </a:spcBef>
        <a:spcAft>
          <a:spcPct val="0"/>
        </a:spcAft>
        <a:defRPr sz="1400">
          <a:solidFill>
            <a:schemeClr val="tx1"/>
          </a:solidFill>
          <a:latin typeface="+mj-lt"/>
          <a:ea typeface="+mj-ea"/>
          <a:cs typeface="+mj-cs"/>
        </a:defRPr>
      </a:lvl1pPr>
      <a:lvl2pPr algn="r" rtl="0" eaLnBrk="0" fontAlgn="base" hangingPunct="0">
        <a:spcBef>
          <a:spcPct val="0"/>
        </a:spcBef>
        <a:spcAft>
          <a:spcPct val="0"/>
        </a:spcAft>
        <a:defRPr sz="1400">
          <a:solidFill>
            <a:schemeClr val="tx1"/>
          </a:solidFill>
          <a:latin typeface="Arial" charset="0"/>
        </a:defRPr>
      </a:lvl2pPr>
      <a:lvl3pPr algn="r" rtl="0" eaLnBrk="0" fontAlgn="base" hangingPunct="0">
        <a:spcBef>
          <a:spcPct val="0"/>
        </a:spcBef>
        <a:spcAft>
          <a:spcPct val="0"/>
        </a:spcAft>
        <a:defRPr sz="1400">
          <a:solidFill>
            <a:schemeClr val="tx1"/>
          </a:solidFill>
          <a:latin typeface="Arial" charset="0"/>
        </a:defRPr>
      </a:lvl3pPr>
      <a:lvl4pPr algn="r" rtl="0" eaLnBrk="0" fontAlgn="base" hangingPunct="0">
        <a:spcBef>
          <a:spcPct val="0"/>
        </a:spcBef>
        <a:spcAft>
          <a:spcPct val="0"/>
        </a:spcAft>
        <a:defRPr sz="1400">
          <a:solidFill>
            <a:schemeClr val="tx1"/>
          </a:solidFill>
          <a:latin typeface="Arial" charset="0"/>
        </a:defRPr>
      </a:lvl4pPr>
      <a:lvl5pPr algn="r" rtl="0" eaLnBrk="0" fontAlgn="base" hangingPunct="0">
        <a:spcBef>
          <a:spcPct val="0"/>
        </a:spcBef>
        <a:spcAft>
          <a:spcPct val="0"/>
        </a:spcAft>
        <a:defRPr sz="1400">
          <a:solidFill>
            <a:schemeClr val="tx1"/>
          </a:solidFill>
          <a:latin typeface="Arial" charset="0"/>
        </a:defRPr>
      </a:lvl5pPr>
      <a:lvl6pPr marL="457200" algn="r" rtl="0" eaLnBrk="0" fontAlgn="base" hangingPunct="0">
        <a:spcBef>
          <a:spcPct val="0"/>
        </a:spcBef>
        <a:spcAft>
          <a:spcPct val="0"/>
        </a:spcAft>
        <a:defRPr sz="1400">
          <a:solidFill>
            <a:schemeClr val="tx1"/>
          </a:solidFill>
          <a:latin typeface="Arial" charset="0"/>
        </a:defRPr>
      </a:lvl6pPr>
      <a:lvl7pPr marL="914400" algn="r" rtl="0" eaLnBrk="0" fontAlgn="base" hangingPunct="0">
        <a:spcBef>
          <a:spcPct val="0"/>
        </a:spcBef>
        <a:spcAft>
          <a:spcPct val="0"/>
        </a:spcAft>
        <a:defRPr sz="1400">
          <a:solidFill>
            <a:schemeClr val="tx1"/>
          </a:solidFill>
          <a:latin typeface="Arial" charset="0"/>
        </a:defRPr>
      </a:lvl7pPr>
      <a:lvl8pPr marL="1371600" algn="r" rtl="0" eaLnBrk="0" fontAlgn="base" hangingPunct="0">
        <a:spcBef>
          <a:spcPct val="0"/>
        </a:spcBef>
        <a:spcAft>
          <a:spcPct val="0"/>
        </a:spcAft>
        <a:defRPr sz="1400">
          <a:solidFill>
            <a:schemeClr val="tx1"/>
          </a:solidFill>
          <a:latin typeface="Arial" charset="0"/>
        </a:defRPr>
      </a:lvl8pPr>
      <a:lvl9pPr marL="1828800" algn="r" rtl="0" eaLnBrk="0" fontAlgn="base" hangingPunct="0">
        <a:spcBef>
          <a:spcPct val="0"/>
        </a:spcBef>
        <a:spcAft>
          <a:spcPct val="0"/>
        </a:spcAft>
        <a:defRPr sz="1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234A561C-588F-4604-9030-263434D5AC72}" type="datetimeFigureOut">
              <a:rPr lang="en-US"/>
              <a:pPr>
                <a:defRPr/>
              </a:pPr>
              <a:t>11/12/2014</a:t>
            </a:fld>
            <a:endParaRPr lang="en-US" dirty="0"/>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05035758-CF82-468A-BCDD-0ABCE09AD632}" type="slidenum">
              <a:rPr lang="en-US"/>
              <a:pPr>
                <a:defRPr/>
              </a:pPr>
              <a:t>‹#›</a:t>
            </a:fld>
            <a:endParaRPr lang="en-US" dirty="0"/>
          </a:p>
        </p:txBody>
      </p:sp>
    </p:spTree>
    <p:extLst>
      <p:ext uri="{BB962C8B-B14F-4D97-AF65-F5344CB8AC3E}">
        <p14:creationId xmlns:p14="http://schemas.microsoft.com/office/powerpoint/2010/main" val="3975273080"/>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i="0"/>
            </a:lvl1pPr>
          </a:lstStyle>
          <a:p>
            <a:endParaRPr lang="en-US" altLang="en-US" smtClean="0">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i="0"/>
            </a:lvl1pPr>
          </a:lstStyle>
          <a:p>
            <a:endParaRPr lang="en-US" altLang="en-US" smtClean="0">
              <a:solidFill>
                <a:srgbClr val="000000"/>
              </a:solidFill>
              <a:latin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i="0"/>
            </a:lvl1pPr>
          </a:lstStyle>
          <a:p>
            <a:fld id="{94F2A53C-843A-4EB6-89E9-93B00D1B0D33}" type="slidenum">
              <a:rPr lang="en-US" altLang="en-US" smtClean="0">
                <a:solidFill>
                  <a:srgbClr val="000000"/>
                </a:solidFill>
                <a:latin typeface="Arial" charset="0"/>
              </a:rPr>
              <a:pPr/>
              <a:t>‹#›</a:t>
            </a:fld>
            <a:endParaRPr lang="en-US" altLang="en-US" smtClean="0">
              <a:solidFill>
                <a:srgbClr val="000000"/>
              </a:solidFill>
              <a:latin typeface="Arial" charset="0"/>
            </a:endParaRPr>
          </a:p>
        </p:txBody>
      </p:sp>
    </p:spTree>
    <p:extLst>
      <p:ext uri="{BB962C8B-B14F-4D97-AF65-F5344CB8AC3E}">
        <p14:creationId xmlns:p14="http://schemas.microsoft.com/office/powerpoint/2010/main" val="1612179500"/>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r>
              <a:rPr lang="en-US" altLang="en-US" b="1" dirty="0" smtClean="0">
                <a:solidFill>
                  <a:srgbClr val="FF0000"/>
                </a:solidFill>
              </a:rPr>
              <a:t>Wednesday November 12, 2014</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Economics</a:t>
            </a:r>
          </a:p>
        </p:txBody>
      </p:sp>
      <p:sp>
        <p:nvSpPr>
          <p:cNvPr id="20483" name="Content Placeholder 6"/>
          <p:cNvSpPr>
            <a:spLocks noGrp="1"/>
          </p:cNvSpPr>
          <p:nvPr>
            <p:ph idx="4294967295"/>
          </p:nvPr>
        </p:nvSpPr>
        <p:spPr>
          <a:xfrm>
            <a:off x="0" y="838200"/>
            <a:ext cx="9144000" cy="6019800"/>
          </a:xfrm>
        </p:spPr>
        <p:txBody>
          <a:bodyPr>
            <a:normAutofit/>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a:t>
            </a:r>
            <a:r>
              <a:rPr lang="en-US" sz="2400" dirty="0" smtClean="0"/>
              <a:t>Describe the different types of unemployment</a:t>
            </a:r>
            <a:r>
              <a:rPr lang="en-US" sz="2400" dirty="0" smtClean="0"/>
              <a:t>.</a:t>
            </a:r>
            <a:endParaRPr lang="en-US" sz="2400" dirty="0" smtClean="0"/>
          </a:p>
          <a:p>
            <a:pPr marL="0" indent="0">
              <a:spcBef>
                <a:spcPct val="0"/>
              </a:spcBef>
              <a:buNone/>
              <a:defRPr/>
            </a:pPr>
            <a:endParaRPr lang="en-US" sz="1400" b="1" dirty="0" smtClean="0">
              <a:solidFill>
                <a:srgbClr val="FF0000"/>
              </a:solidFill>
            </a:endParaRPr>
          </a:p>
          <a:p>
            <a:pPr marL="609600" indent="-609600">
              <a:spcBef>
                <a:spcPct val="0"/>
              </a:spcBef>
              <a:buFontTx/>
              <a:buNone/>
              <a:defRPr/>
            </a:pPr>
            <a:r>
              <a:rPr lang="en-US" sz="2800" b="1" dirty="0" smtClean="0">
                <a:solidFill>
                  <a:srgbClr val="FF0000"/>
                </a:solidFill>
              </a:rPr>
              <a:t>AGENDA:</a:t>
            </a:r>
            <a:endParaRPr lang="en-US" sz="2400" dirty="0" smtClean="0"/>
          </a:p>
          <a:p>
            <a:pPr marL="609600" indent="-609600">
              <a:spcBef>
                <a:spcPct val="0"/>
              </a:spcBef>
              <a:buFontTx/>
              <a:buAutoNum type="arabicParenR"/>
              <a:defRPr/>
            </a:pPr>
            <a:r>
              <a:rPr lang="en-US" sz="2400" dirty="0" smtClean="0"/>
              <a:t>WARM-UP: </a:t>
            </a:r>
            <a:r>
              <a:rPr lang="en-US" sz="2400" dirty="0" smtClean="0"/>
              <a:t>Unemployment Journal</a:t>
            </a:r>
            <a:endParaRPr lang="en-US" sz="2400" dirty="0" smtClean="0"/>
          </a:p>
          <a:p>
            <a:pPr marL="609600" lvl="0" indent="-609600">
              <a:spcBef>
                <a:spcPct val="0"/>
              </a:spcBef>
              <a:buFontTx/>
              <a:buAutoNum type="arabicParenR"/>
              <a:defRPr/>
            </a:pPr>
            <a:r>
              <a:rPr lang="en-US" sz="2400" dirty="0" smtClean="0">
                <a:solidFill>
                  <a:prstClr val="black"/>
                </a:solidFill>
              </a:rPr>
              <a:t>CONCEPT: Unemployment</a:t>
            </a:r>
          </a:p>
          <a:p>
            <a:pPr marL="609600" lvl="0" indent="-609600">
              <a:spcBef>
                <a:spcPct val="0"/>
              </a:spcBef>
              <a:buFontTx/>
              <a:buAutoNum type="arabicParenR"/>
              <a:defRPr/>
            </a:pPr>
            <a:r>
              <a:rPr lang="en-US" sz="2400" dirty="0" smtClean="0">
                <a:solidFill>
                  <a:prstClr val="black"/>
                </a:solidFill>
              </a:rPr>
              <a:t>READING: Unemployment in Stanislaus </a:t>
            </a:r>
            <a:r>
              <a:rPr lang="en-US" sz="2400" dirty="0" smtClean="0">
                <a:solidFill>
                  <a:prstClr val="black"/>
                </a:solidFill>
              </a:rPr>
              <a:t>County</a:t>
            </a:r>
            <a:endParaRPr lang="en-US" sz="2400" dirty="0" smtClean="0">
              <a:solidFill>
                <a:srgbClr val="FF0000"/>
              </a:solidFill>
            </a:endParaRPr>
          </a:p>
          <a:p>
            <a:pPr marL="609600" lvl="0" indent="-609600">
              <a:spcBef>
                <a:spcPct val="0"/>
              </a:spcBef>
              <a:buFontTx/>
              <a:buAutoNum type="arabicParenR"/>
              <a:defRPr/>
            </a:pPr>
            <a:r>
              <a:rPr lang="en-US" sz="2400" dirty="0" smtClean="0">
                <a:solidFill>
                  <a:prstClr val="black"/>
                </a:solidFill>
              </a:rPr>
              <a:t>CHART: Types of Unemployment</a:t>
            </a:r>
            <a:endParaRPr lang="en-US" sz="1800" dirty="0" smtClean="0">
              <a:solidFill>
                <a:srgbClr val="FF0000"/>
              </a:solidFill>
            </a:endParaRPr>
          </a:p>
          <a:p>
            <a:pPr marL="0" indent="0">
              <a:spcBef>
                <a:spcPct val="0"/>
              </a:spcBef>
              <a:buFont typeface="Arial" charset="0"/>
              <a:buNone/>
              <a:defRPr/>
            </a:pPr>
            <a:endParaRPr lang="en-US" sz="1400" b="1" dirty="0" smtClean="0"/>
          </a:p>
          <a:p>
            <a:pPr marL="609600" lvl="0" indent="-609600">
              <a:spcBef>
                <a:spcPct val="0"/>
              </a:spcBef>
              <a:buNone/>
              <a:defRPr/>
            </a:pPr>
            <a:r>
              <a:rPr lang="en-US" sz="2800" b="1" dirty="0" smtClean="0">
                <a:solidFill>
                  <a:srgbClr val="1F497D"/>
                </a:solidFill>
              </a:rPr>
              <a:t>Unemployment Journal WARM-UP</a:t>
            </a:r>
            <a:r>
              <a:rPr lang="en-US" sz="2800" dirty="0">
                <a:solidFill>
                  <a:srgbClr val="1F497D"/>
                </a:solidFill>
              </a:rPr>
              <a:t>: </a:t>
            </a:r>
            <a:r>
              <a:rPr lang="en-US" sz="1050" dirty="0">
                <a:solidFill>
                  <a:srgbClr val="000000"/>
                </a:solidFill>
              </a:rPr>
              <a:t>(Follow the directions below)</a:t>
            </a:r>
            <a:endParaRPr lang="en-US" sz="2400" dirty="0">
              <a:solidFill>
                <a:prstClr val="black"/>
              </a:solidFill>
            </a:endParaRPr>
          </a:p>
          <a:p>
            <a:pPr marL="0" lvl="0" indent="0" algn="ctr">
              <a:spcBef>
                <a:spcPct val="0"/>
              </a:spcBef>
              <a:buNone/>
              <a:defRPr/>
            </a:pPr>
            <a:r>
              <a:rPr lang="en-US" sz="2400" dirty="0">
                <a:solidFill>
                  <a:prstClr val="black"/>
                </a:solidFill>
              </a:rPr>
              <a:t>***5 minutes***</a:t>
            </a:r>
          </a:p>
          <a:p>
            <a:pPr lvl="0">
              <a:spcBef>
                <a:spcPct val="0"/>
              </a:spcBef>
              <a:buFont typeface="Wingdings" panose="05000000000000000000" pitchFamily="2" charset="2"/>
              <a:buChar char="Ø"/>
              <a:defRPr/>
            </a:pPr>
            <a:r>
              <a:rPr lang="en-US" sz="2800" dirty="0" smtClean="0">
                <a:solidFill>
                  <a:prstClr val="black"/>
                </a:solidFill>
              </a:rPr>
              <a:t>Create a list of 5 terms that come to mind when you hear “unemployment”</a:t>
            </a:r>
          </a:p>
          <a:p>
            <a:pPr lvl="0">
              <a:spcBef>
                <a:spcPct val="0"/>
              </a:spcBef>
              <a:buFont typeface="Wingdings" panose="05000000000000000000" pitchFamily="2" charset="2"/>
              <a:buChar char="Ø"/>
              <a:defRPr/>
            </a:pPr>
            <a:r>
              <a:rPr lang="en-US" sz="2800" dirty="0" smtClean="0">
                <a:solidFill>
                  <a:prstClr val="black"/>
                </a:solidFill>
              </a:rPr>
              <a:t>Write a paragraph explaining why people lose their jobs.</a:t>
            </a:r>
            <a:endParaRPr lang="en-US" sz="2800" dirty="0">
              <a:solidFill>
                <a:prstClr val="black"/>
              </a:solidFill>
            </a:endParaRPr>
          </a:p>
        </p:txBody>
      </p:sp>
    </p:spTree>
    <p:extLst>
      <p:ext uri="{BB962C8B-B14F-4D97-AF65-F5344CB8AC3E}">
        <p14:creationId xmlns:p14="http://schemas.microsoft.com/office/powerpoint/2010/main" val="3931076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2"/>
          <p:cNvSpPr>
            <a:spLocks noGrp="1"/>
          </p:cNvSpPr>
          <p:nvPr>
            <p:ph type="sldNum" sz="quarter" idx="10"/>
          </p:nvPr>
        </p:nvSpPr>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defRPr/>
            </a:pPr>
            <a:fld id="{1A105B55-D140-4A91-AEBE-1FB382DCC7B8}" type="slidenum">
              <a:rPr lang="en-US" altLang="en-US" smtClean="0">
                <a:solidFill>
                  <a:srgbClr val="FFFFFF"/>
                </a:solidFill>
                <a:latin typeface="Arial" charset="0"/>
              </a:rPr>
              <a:pPr fontAlgn="base">
                <a:defRPr/>
              </a:pPr>
              <a:t>10</a:t>
            </a:fld>
            <a:endParaRPr lang="en-US" altLang="en-US" smtClean="0">
              <a:solidFill>
                <a:srgbClr val="FFFFFF"/>
              </a:solidFill>
              <a:latin typeface="Arial" charset="0"/>
            </a:endParaRPr>
          </a:p>
        </p:txBody>
      </p:sp>
      <p:sp>
        <p:nvSpPr>
          <p:cNvPr id="38915" name="Rectangle 2"/>
          <p:cNvSpPr>
            <a:spLocks noGrp="1" noChangeArrowheads="1"/>
          </p:cNvSpPr>
          <p:nvPr>
            <p:ph type="title"/>
          </p:nvPr>
        </p:nvSpPr>
        <p:spPr/>
        <p:txBody>
          <a:bodyPr/>
          <a:lstStyle/>
          <a:p>
            <a:r>
              <a:rPr lang="en-US" altLang="en-US" smtClean="0"/>
              <a:t>Section 2-Assessment 1</a:t>
            </a:r>
          </a:p>
        </p:txBody>
      </p:sp>
      <p:sp>
        <p:nvSpPr>
          <p:cNvPr id="56329" name="Text Box 9"/>
          <p:cNvSpPr txBox="1">
            <a:spLocks noChangeArrowheads="1"/>
          </p:cNvSpPr>
          <p:nvPr/>
        </p:nvSpPr>
        <p:spPr bwMode="auto">
          <a:xfrm>
            <a:off x="1484313" y="355600"/>
            <a:ext cx="5260975"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39725" indent="-33972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FFCC00"/>
                </a:solidFill>
              </a:rPr>
              <a:t>Unemployment Questions</a:t>
            </a:r>
            <a:endParaRPr lang="en-US" altLang="en-US" sz="2000" b="1">
              <a:solidFill>
                <a:srgbClr val="FFCC00"/>
              </a:solidFill>
            </a:endParaRPr>
          </a:p>
        </p:txBody>
      </p:sp>
      <p:sp>
        <p:nvSpPr>
          <p:cNvPr id="56371" name="Text Box 51"/>
          <p:cNvSpPr txBox="1">
            <a:spLocks noChangeArrowheads="1"/>
          </p:cNvSpPr>
          <p:nvPr/>
        </p:nvSpPr>
        <p:spPr bwMode="auto">
          <a:xfrm>
            <a:off x="1484313" y="890588"/>
            <a:ext cx="7278687" cy="538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514350" indent="-514350">
              <a:lnSpc>
                <a:spcPct val="90000"/>
              </a:lnSpc>
              <a:spcBef>
                <a:spcPct val="20000"/>
              </a:spcBef>
              <a:spcAft>
                <a:spcPct val="20000"/>
              </a:spcAft>
              <a:buFontTx/>
              <a:buAutoNum type="arabicPeriod"/>
              <a:defRPr/>
            </a:pPr>
            <a:r>
              <a:rPr lang="en-US" altLang="en-US" sz="1600" dirty="0" smtClean="0">
                <a:solidFill>
                  <a:srgbClr val="FFFFFF"/>
                </a:solidFill>
                <a:latin typeface="Arial" charset="0"/>
              </a:rPr>
              <a:t>What does it mean to be unemployed?</a:t>
            </a:r>
          </a:p>
          <a:p>
            <a:pPr marL="514350" indent="-514350">
              <a:lnSpc>
                <a:spcPct val="90000"/>
              </a:lnSpc>
              <a:spcBef>
                <a:spcPct val="20000"/>
              </a:spcBef>
              <a:spcAft>
                <a:spcPct val="20000"/>
              </a:spcAft>
              <a:buFontTx/>
              <a:buAutoNum type="arabicPeriod"/>
              <a:defRPr/>
            </a:pPr>
            <a:r>
              <a:rPr lang="en-US" altLang="en-US" sz="1600" dirty="0" smtClean="0">
                <a:solidFill>
                  <a:srgbClr val="FFFFFF"/>
                </a:solidFill>
                <a:latin typeface="Arial" charset="0"/>
              </a:rPr>
              <a:t>How is the unemployment rate actually underestimated?</a:t>
            </a:r>
          </a:p>
          <a:p>
            <a:pPr>
              <a:lnSpc>
                <a:spcPct val="90000"/>
              </a:lnSpc>
              <a:spcBef>
                <a:spcPct val="20000"/>
              </a:spcBef>
              <a:spcAft>
                <a:spcPct val="20000"/>
              </a:spcAft>
              <a:defRPr/>
            </a:pPr>
            <a:r>
              <a:rPr lang="en-US" altLang="en-US" sz="1600" b="1" dirty="0" smtClean="0">
                <a:solidFill>
                  <a:srgbClr val="FFFFFF"/>
                </a:solidFill>
                <a:latin typeface="Arial" charset="0"/>
              </a:rPr>
              <a:t>Use the chart to answer the following.  (The numbers are in thousands)</a:t>
            </a:r>
          </a:p>
          <a:p>
            <a:pPr marL="514350" indent="-514350">
              <a:lnSpc>
                <a:spcPct val="90000"/>
              </a:lnSpc>
              <a:spcBef>
                <a:spcPct val="20000"/>
              </a:spcBef>
              <a:spcAft>
                <a:spcPct val="20000"/>
              </a:spcAft>
              <a:buFont typeface="+mj-lt"/>
              <a:buAutoNum type="arabicPeriod" startAt="3"/>
              <a:defRPr/>
            </a:pPr>
            <a:r>
              <a:rPr lang="en-US" altLang="en-US" sz="1600" dirty="0" smtClean="0">
                <a:solidFill>
                  <a:srgbClr val="FFFFFF"/>
                </a:solidFill>
                <a:latin typeface="Arial" charset="0"/>
              </a:rPr>
              <a:t>What is the difference in the labor force from 1942 – 2013 (3</a:t>
            </a:r>
            <a:r>
              <a:rPr lang="en-US" altLang="en-US" sz="1600" baseline="30000" dirty="0" smtClean="0">
                <a:solidFill>
                  <a:srgbClr val="FFFFFF"/>
                </a:solidFill>
                <a:latin typeface="Arial" charset="0"/>
              </a:rPr>
              <a:t>rd</a:t>
            </a:r>
            <a:r>
              <a:rPr lang="en-US" altLang="en-US" sz="1600" dirty="0" smtClean="0">
                <a:solidFill>
                  <a:srgbClr val="FFFFFF"/>
                </a:solidFill>
                <a:latin typeface="Arial" charset="0"/>
              </a:rPr>
              <a:t> column “Total”)</a:t>
            </a:r>
          </a:p>
          <a:p>
            <a:pPr marL="514350" indent="-514350">
              <a:lnSpc>
                <a:spcPct val="90000"/>
              </a:lnSpc>
              <a:spcBef>
                <a:spcPct val="20000"/>
              </a:spcBef>
              <a:spcAft>
                <a:spcPct val="20000"/>
              </a:spcAft>
              <a:buFontTx/>
              <a:buAutoNum type="arabicPeriod" startAt="3"/>
              <a:defRPr/>
            </a:pPr>
            <a:r>
              <a:rPr lang="en-US" altLang="en-US" sz="1600" dirty="0" smtClean="0">
                <a:solidFill>
                  <a:srgbClr val="FFFFFF"/>
                </a:solidFill>
                <a:latin typeface="Arial" charset="0"/>
              </a:rPr>
              <a:t>What percentage of the American population was employed in 2012?</a:t>
            </a:r>
          </a:p>
          <a:p>
            <a:pPr marL="514350" indent="-514350">
              <a:lnSpc>
                <a:spcPct val="90000"/>
              </a:lnSpc>
              <a:spcBef>
                <a:spcPct val="20000"/>
              </a:spcBef>
              <a:spcAft>
                <a:spcPct val="20000"/>
              </a:spcAft>
              <a:buFontTx/>
              <a:buAutoNum type="arabicPeriod" startAt="3"/>
              <a:defRPr/>
            </a:pPr>
            <a:r>
              <a:rPr lang="en-US" altLang="en-US" sz="1600" dirty="0" smtClean="0">
                <a:solidFill>
                  <a:srgbClr val="FFFFFF"/>
                </a:solidFill>
                <a:latin typeface="Arial" charset="0"/>
              </a:rPr>
              <a:t>What percentage of the labor force was unemployed in 2012?  How many Americans?</a:t>
            </a:r>
          </a:p>
          <a:p>
            <a:pPr marL="514350" indent="-514350">
              <a:lnSpc>
                <a:spcPct val="90000"/>
              </a:lnSpc>
              <a:spcBef>
                <a:spcPct val="20000"/>
              </a:spcBef>
              <a:spcAft>
                <a:spcPct val="20000"/>
              </a:spcAft>
              <a:buFontTx/>
              <a:buAutoNum type="arabicPeriod" startAt="3"/>
              <a:defRPr/>
            </a:pPr>
            <a:r>
              <a:rPr lang="en-US" altLang="en-US" sz="1600" dirty="0" smtClean="0">
                <a:solidFill>
                  <a:srgbClr val="FFFFFF"/>
                </a:solidFill>
                <a:latin typeface="Arial" charset="0"/>
              </a:rPr>
              <a:t>Since 1942, what year had the highest unemployment rate?  2</a:t>
            </a:r>
            <a:r>
              <a:rPr lang="en-US" altLang="en-US" sz="1600" baseline="30000" dirty="0" smtClean="0">
                <a:solidFill>
                  <a:srgbClr val="FFFFFF"/>
                </a:solidFill>
                <a:latin typeface="Arial" charset="0"/>
              </a:rPr>
              <a:t>nd</a:t>
            </a:r>
            <a:r>
              <a:rPr lang="en-US" altLang="en-US" sz="1600" dirty="0" smtClean="0">
                <a:solidFill>
                  <a:srgbClr val="FFFFFF"/>
                </a:solidFill>
                <a:latin typeface="Arial" charset="0"/>
              </a:rPr>
              <a:t> &amp; 3</a:t>
            </a:r>
            <a:r>
              <a:rPr lang="en-US" altLang="en-US" sz="1600" baseline="30000" dirty="0" smtClean="0">
                <a:solidFill>
                  <a:srgbClr val="FFFFFF"/>
                </a:solidFill>
                <a:latin typeface="Arial" charset="0"/>
              </a:rPr>
              <a:t>rd</a:t>
            </a:r>
            <a:r>
              <a:rPr lang="en-US" altLang="en-US" sz="1600" dirty="0" smtClean="0">
                <a:solidFill>
                  <a:srgbClr val="FFFFFF"/>
                </a:solidFill>
                <a:latin typeface="Arial" charset="0"/>
              </a:rPr>
              <a:t> highest?</a:t>
            </a:r>
          </a:p>
          <a:p>
            <a:pPr marL="514350" indent="-514350">
              <a:lnSpc>
                <a:spcPct val="90000"/>
              </a:lnSpc>
              <a:spcBef>
                <a:spcPct val="20000"/>
              </a:spcBef>
              <a:spcAft>
                <a:spcPct val="20000"/>
              </a:spcAft>
              <a:buFontTx/>
              <a:buAutoNum type="arabicPeriod" startAt="3"/>
              <a:defRPr/>
            </a:pPr>
            <a:r>
              <a:rPr lang="en-US" altLang="en-US" sz="1600" dirty="0" smtClean="0">
                <a:solidFill>
                  <a:srgbClr val="FFFFFF"/>
                </a:solidFill>
                <a:latin typeface="Arial" charset="0"/>
              </a:rPr>
              <a:t>How many years have there been over 10 million American unemployed?</a:t>
            </a:r>
          </a:p>
          <a:p>
            <a:pPr marL="514350" indent="-514350">
              <a:lnSpc>
                <a:spcPct val="90000"/>
              </a:lnSpc>
              <a:spcBef>
                <a:spcPct val="20000"/>
              </a:spcBef>
              <a:spcAft>
                <a:spcPct val="20000"/>
              </a:spcAft>
              <a:buFontTx/>
              <a:buAutoNum type="arabicPeriod" startAt="3"/>
              <a:defRPr/>
            </a:pPr>
            <a:r>
              <a:rPr lang="en-US" altLang="en-US" sz="1600" dirty="0" smtClean="0">
                <a:solidFill>
                  <a:srgbClr val="FFFFFF"/>
                </a:solidFill>
                <a:latin typeface="Arial" charset="0"/>
              </a:rPr>
              <a:t>In what years was the U.S. longest stretch of unemployment over 7%?  Longest stretch over 8%?</a:t>
            </a:r>
          </a:p>
          <a:p>
            <a:pPr>
              <a:lnSpc>
                <a:spcPct val="90000"/>
              </a:lnSpc>
              <a:spcBef>
                <a:spcPct val="20000"/>
              </a:spcBef>
              <a:spcAft>
                <a:spcPct val="20000"/>
              </a:spcAft>
              <a:defRPr/>
            </a:pPr>
            <a:r>
              <a:rPr lang="en-US" altLang="en-US" sz="1600" b="1" dirty="0" smtClean="0">
                <a:solidFill>
                  <a:srgbClr val="FFFFFF"/>
                </a:solidFill>
                <a:latin typeface="Arial" charset="0"/>
              </a:rPr>
              <a:t>Use the back to answer the following.  (Numbers are in thousands)</a:t>
            </a:r>
          </a:p>
          <a:p>
            <a:pPr marL="514350" indent="-514350">
              <a:lnSpc>
                <a:spcPct val="90000"/>
              </a:lnSpc>
              <a:spcBef>
                <a:spcPct val="20000"/>
              </a:spcBef>
              <a:spcAft>
                <a:spcPct val="20000"/>
              </a:spcAft>
              <a:buFont typeface="+mj-lt"/>
              <a:buAutoNum type="arabicPeriod" startAt="9"/>
              <a:defRPr/>
            </a:pPr>
            <a:r>
              <a:rPr lang="en-US" altLang="en-US" sz="1600" dirty="0" smtClean="0">
                <a:solidFill>
                  <a:srgbClr val="FFFFFF"/>
                </a:solidFill>
                <a:latin typeface="Arial" charset="0"/>
              </a:rPr>
              <a:t>What percentage of women in the workforce are unemployed?  Men?  How many of each?</a:t>
            </a:r>
          </a:p>
          <a:p>
            <a:pPr marL="514350" indent="-514350">
              <a:lnSpc>
                <a:spcPct val="90000"/>
              </a:lnSpc>
              <a:spcBef>
                <a:spcPct val="20000"/>
              </a:spcBef>
              <a:spcAft>
                <a:spcPct val="20000"/>
              </a:spcAft>
              <a:buFont typeface="+mj-lt"/>
              <a:buAutoNum type="arabicPeriod" startAt="9"/>
              <a:defRPr/>
            </a:pPr>
            <a:r>
              <a:rPr lang="en-US" altLang="en-US" sz="1600" dirty="0" smtClean="0">
                <a:solidFill>
                  <a:srgbClr val="FFFFFF"/>
                </a:solidFill>
                <a:latin typeface="Arial" charset="0"/>
              </a:rPr>
              <a:t>What percentage of whites in the workforce are unemployed?  African Americans?  Asians?  Hispanics/Latinos?  How many of each?</a:t>
            </a:r>
          </a:p>
        </p:txBody>
      </p:sp>
      <p:sp>
        <p:nvSpPr>
          <p:cNvPr id="7" name="TextBox 6"/>
          <p:cNvSpPr txBox="1"/>
          <p:nvPr/>
        </p:nvSpPr>
        <p:spPr>
          <a:xfrm>
            <a:off x="341745" y="277091"/>
            <a:ext cx="748146" cy="523220"/>
          </a:xfrm>
          <a:prstGeom prst="rect">
            <a:avLst/>
          </a:prstGeom>
          <a:solidFill>
            <a:schemeClr val="tx1"/>
          </a:solidFill>
          <a:ln>
            <a:solidFill>
              <a:schemeClr val="bg1"/>
            </a:solidFill>
          </a:ln>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rPr>
              <a:t>13</a:t>
            </a:r>
            <a:endParaRPr lang="en-US"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54463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lt">
                                    <p:tmPct val="100000"/>
                                  </p:iterate>
                                  <p:childTnLst>
                                    <p:set>
                                      <p:cBhvr>
                                        <p:cTn id="6" dur="1" fill="hold">
                                          <p:stCondLst>
                                            <p:cond delay="0"/>
                                          </p:stCondLst>
                                        </p:cTn>
                                        <p:tgtEl>
                                          <p:spTgt spid="56329"/>
                                        </p:tgtEl>
                                        <p:attrNameLst>
                                          <p:attrName>style.visibility</p:attrName>
                                        </p:attrNameLst>
                                      </p:cBhvr>
                                      <p:to>
                                        <p:strVal val="visible"/>
                                      </p:to>
                                    </p:set>
                                    <p:animEffect transition="in" filter="wipe(left)">
                                      <p:cBhvr>
                                        <p:cTn id="7" dur="75"/>
                                        <p:tgtEl>
                                          <p:spTgt spid="56329"/>
                                        </p:tgtEl>
                                      </p:cBhvr>
                                    </p:animEffect>
                                  </p:childTnLst>
                                </p:cTn>
                              </p:par>
                            </p:childTnLst>
                          </p:cTn>
                        </p:par>
                        <p:par>
                          <p:cTn id="8" fill="hold" nodeType="afterGroup">
                            <p:stCondLst>
                              <p:cond delay="1575"/>
                            </p:stCondLst>
                            <p:childTnLst>
                              <p:par>
                                <p:cTn id="9" presetID="4" presetClass="entr" presetSubtype="32" fill="hold" grpId="0" nodeType="afterEffect">
                                  <p:stCondLst>
                                    <p:cond delay="0"/>
                                  </p:stCondLst>
                                  <p:childTnLst>
                                    <p:set>
                                      <p:cBhvr>
                                        <p:cTn id="10" dur="1" fill="hold">
                                          <p:stCondLst>
                                            <p:cond delay="0"/>
                                          </p:stCondLst>
                                        </p:cTn>
                                        <p:tgtEl>
                                          <p:spTgt spid="56371"/>
                                        </p:tgtEl>
                                        <p:attrNameLst>
                                          <p:attrName>style.visibility</p:attrName>
                                        </p:attrNameLst>
                                      </p:cBhvr>
                                      <p:to>
                                        <p:strVal val="visible"/>
                                      </p:to>
                                    </p:set>
                                    <p:animEffect transition="in" filter="box(out)">
                                      <p:cBhvr>
                                        <p:cTn id="11" dur="500"/>
                                        <p:tgtEl>
                                          <p:spTgt spid="56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9" grpId="0" autoUpdateAnimBg="0"/>
      <p:bldP spid="5637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30200"/>
            <a:ext cx="7467600" cy="1116013"/>
          </a:xfrm>
        </p:spPr>
        <p:txBody>
          <a:bodyPr/>
          <a:lstStyle/>
          <a:p>
            <a:pPr algn="ctr" eaLnBrk="1" fontAlgn="auto" hangingPunct="1">
              <a:spcAft>
                <a:spcPts val="0"/>
              </a:spcAft>
              <a:defRPr/>
            </a:pPr>
            <a:r>
              <a:rPr lang="en-US" sz="5400" dirty="0" smtClean="0"/>
              <a:t>UNEMPLOYMENT</a:t>
            </a:r>
            <a:endParaRPr lang="en-US" sz="5400" dirty="0"/>
          </a:p>
        </p:txBody>
      </p:sp>
      <p:sp>
        <p:nvSpPr>
          <p:cNvPr id="3" name="Subtitle 2"/>
          <p:cNvSpPr>
            <a:spLocks noGrp="1"/>
          </p:cNvSpPr>
          <p:nvPr>
            <p:ph type="subTitle" idx="1"/>
          </p:nvPr>
        </p:nvSpPr>
        <p:spPr>
          <a:xfrm rot="19140000">
            <a:off x="1273175" y="2578100"/>
            <a:ext cx="6511925" cy="738188"/>
          </a:xfrm>
        </p:spPr>
        <p:txBody>
          <a:bodyPr rtlCol="0"/>
          <a:lstStyle/>
          <a:p>
            <a:pPr eaLnBrk="1" fontAlgn="auto" hangingPunct="1">
              <a:spcAft>
                <a:spcPts val="0"/>
              </a:spcAft>
              <a:buFont typeface="Arial" pitchFamily="34" charset="0"/>
              <a:buNone/>
              <a:defRPr/>
            </a:pPr>
            <a:r>
              <a:rPr sz="1800" dirty="0"/>
              <a:t>Chapter </a:t>
            </a:r>
            <a:r>
              <a:rPr sz="1800" dirty="0" smtClean="0"/>
              <a:t>13 Section </a:t>
            </a:r>
            <a:r>
              <a:rPr sz="1800" dirty="0"/>
              <a:t>1</a:t>
            </a:r>
          </a:p>
        </p:txBody>
      </p:sp>
    </p:spTree>
    <p:extLst>
      <p:ext uri="{BB962C8B-B14F-4D97-AF65-F5344CB8AC3E}">
        <p14:creationId xmlns:p14="http://schemas.microsoft.com/office/powerpoint/2010/main" val="676577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0"/>
          </p:nvPr>
        </p:nvSpPr>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defRPr/>
            </a:pPr>
            <a:fld id="{AB2D3743-6A0A-4E35-BCB6-0B8E6B463510}" type="slidenum">
              <a:rPr lang="en-US" altLang="en-US" smtClean="0">
                <a:solidFill>
                  <a:srgbClr val="FFFFFF"/>
                </a:solidFill>
                <a:latin typeface="Arial" charset="0"/>
              </a:rPr>
              <a:pPr fontAlgn="base">
                <a:defRPr/>
              </a:pPr>
              <a:t>3</a:t>
            </a:fld>
            <a:endParaRPr lang="en-US" altLang="en-US" smtClean="0">
              <a:solidFill>
                <a:srgbClr val="FFFFFF"/>
              </a:solidFill>
              <a:latin typeface="Arial" charset="0"/>
            </a:endParaRPr>
          </a:p>
        </p:txBody>
      </p:sp>
      <p:sp>
        <p:nvSpPr>
          <p:cNvPr id="33795" name="Rectangle 2"/>
          <p:cNvSpPr>
            <a:spLocks noGrp="1" noChangeArrowheads="1"/>
          </p:cNvSpPr>
          <p:nvPr>
            <p:ph type="title"/>
          </p:nvPr>
        </p:nvSpPr>
        <p:spPr/>
        <p:txBody>
          <a:bodyPr/>
          <a:lstStyle/>
          <a:p>
            <a:r>
              <a:rPr lang="en-US" altLang="en-US" smtClean="0"/>
              <a:t>Section 2-6 </a:t>
            </a:r>
          </a:p>
        </p:txBody>
      </p:sp>
      <p:sp>
        <p:nvSpPr>
          <p:cNvPr id="33797" name="Text Box 15"/>
          <p:cNvSpPr txBox="1">
            <a:spLocks noChangeArrowheads="1"/>
          </p:cNvSpPr>
          <p:nvPr/>
        </p:nvSpPr>
        <p:spPr bwMode="auto">
          <a:xfrm>
            <a:off x="1484313" y="433388"/>
            <a:ext cx="3182937"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39725" indent="-33972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FFCC00"/>
                </a:solidFill>
              </a:rPr>
              <a:t>Did You Know?</a:t>
            </a:r>
            <a:endParaRPr lang="en-US" altLang="en-US" sz="1800" b="1">
              <a:solidFill>
                <a:srgbClr val="FFCC00"/>
              </a:solidFill>
            </a:endParaRPr>
          </a:p>
        </p:txBody>
      </p:sp>
      <p:sp>
        <p:nvSpPr>
          <p:cNvPr id="420880" name="Text Box 16"/>
          <p:cNvSpPr txBox="1">
            <a:spLocks noChangeArrowheads="1"/>
          </p:cNvSpPr>
          <p:nvPr/>
        </p:nvSpPr>
        <p:spPr bwMode="auto">
          <a:xfrm>
            <a:off x="1484313" y="1028700"/>
            <a:ext cx="7431087" cy="500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hangingPunct="0">
              <a:lnSpc>
                <a:spcPct val="90000"/>
              </a:lnSpc>
              <a:spcBef>
                <a:spcPct val="20000"/>
              </a:spcBef>
              <a:spcAft>
                <a:spcPct val="20000"/>
              </a:spcAft>
              <a:buFontTx/>
              <a:buChar char="•"/>
              <a:defRPr/>
            </a:pPr>
            <a:r>
              <a:rPr lang="en-US" altLang="en-US" dirty="0" smtClean="0">
                <a:solidFill>
                  <a:srgbClr val="FFFFFF"/>
                </a:solidFill>
                <a:latin typeface="Arial" charset="0"/>
                <a:cs typeface="Arial" charset="0"/>
              </a:rPr>
              <a:t>At the peak of the Great Depression, one out of every four people was unemployed.  Between 1929 and 1933, real net national product, wholesale prices, and the money supply all declined by more than one-third.</a:t>
            </a:r>
          </a:p>
          <a:p>
            <a:pPr marL="0" indent="0" eaLnBrk="0" hangingPunct="0">
              <a:lnSpc>
                <a:spcPct val="90000"/>
              </a:lnSpc>
              <a:spcBef>
                <a:spcPct val="20000"/>
              </a:spcBef>
              <a:spcAft>
                <a:spcPct val="20000"/>
              </a:spcAft>
              <a:defRPr/>
            </a:pPr>
            <a:endParaRPr lang="en-US" altLang="en-US" dirty="0" smtClean="0">
              <a:solidFill>
                <a:srgbClr val="FFFFFF"/>
              </a:solidFill>
              <a:latin typeface="Arial" charset="0"/>
              <a:cs typeface="Arial" charset="0"/>
            </a:endParaRPr>
          </a:p>
          <a:p>
            <a:pPr eaLnBrk="0" hangingPunct="0">
              <a:lnSpc>
                <a:spcPct val="90000"/>
              </a:lnSpc>
              <a:spcBef>
                <a:spcPct val="20000"/>
              </a:spcBef>
              <a:spcAft>
                <a:spcPct val="20000"/>
              </a:spcAft>
              <a:buFontTx/>
              <a:buChar char="•"/>
              <a:defRPr/>
            </a:pPr>
            <a:r>
              <a:rPr lang="en-US" altLang="en-US" dirty="0" smtClean="0">
                <a:solidFill>
                  <a:srgbClr val="FFFFFF"/>
                </a:solidFill>
                <a:latin typeface="Arial" charset="0"/>
                <a:cs typeface="Arial" charset="0"/>
              </a:rPr>
              <a:t>Every spring, the unemployment rate slightly rises as college graduates enter the labor force.</a:t>
            </a:r>
          </a:p>
          <a:p>
            <a:pPr marL="0" indent="0" eaLnBrk="0" hangingPunct="0">
              <a:lnSpc>
                <a:spcPct val="90000"/>
              </a:lnSpc>
              <a:spcBef>
                <a:spcPct val="20000"/>
              </a:spcBef>
              <a:spcAft>
                <a:spcPct val="20000"/>
              </a:spcAft>
              <a:defRPr/>
            </a:pPr>
            <a:endParaRPr lang="en-US" altLang="en-US" dirty="0" smtClean="0">
              <a:solidFill>
                <a:srgbClr val="FFFFFF"/>
              </a:solidFill>
              <a:latin typeface="Arial" charset="0"/>
              <a:cs typeface="Arial" charset="0"/>
            </a:endParaRPr>
          </a:p>
          <a:p>
            <a:pPr eaLnBrk="0" hangingPunct="0">
              <a:lnSpc>
                <a:spcPct val="90000"/>
              </a:lnSpc>
              <a:spcBef>
                <a:spcPct val="20000"/>
              </a:spcBef>
              <a:spcAft>
                <a:spcPct val="20000"/>
              </a:spcAft>
              <a:buFontTx/>
              <a:buChar char="•"/>
              <a:defRPr/>
            </a:pPr>
            <a:r>
              <a:rPr lang="en-US" altLang="en-US" dirty="0" smtClean="0">
                <a:solidFill>
                  <a:srgbClr val="FFFFFF"/>
                </a:solidFill>
                <a:latin typeface="Arial" charset="0"/>
                <a:cs typeface="Arial" charset="0"/>
              </a:rPr>
              <a:t>High unemployment rates in the mid-1980s were caused in part by the baby boomers who had graduated from college and were entering the work force </a:t>
            </a:r>
          </a:p>
        </p:txBody>
      </p:sp>
      <p:sp>
        <p:nvSpPr>
          <p:cNvPr id="7" name="TextBox 6"/>
          <p:cNvSpPr txBox="1"/>
          <p:nvPr/>
        </p:nvSpPr>
        <p:spPr>
          <a:xfrm>
            <a:off x="341745" y="277091"/>
            <a:ext cx="748146" cy="523220"/>
          </a:xfrm>
          <a:prstGeom prst="rect">
            <a:avLst/>
          </a:prstGeom>
          <a:solidFill>
            <a:schemeClr val="tx1"/>
          </a:solidFill>
          <a:ln>
            <a:solidFill>
              <a:schemeClr val="bg1"/>
            </a:solidFill>
          </a:ln>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rPr>
              <a:t>13</a:t>
            </a:r>
            <a:endParaRPr lang="en-US"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312989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20880">
                                            <p:txEl>
                                              <p:pRg st="0" end="0"/>
                                            </p:txEl>
                                          </p:spTgt>
                                        </p:tgtEl>
                                        <p:attrNameLst>
                                          <p:attrName>style.visibility</p:attrName>
                                        </p:attrNameLst>
                                      </p:cBhvr>
                                      <p:to>
                                        <p:strVal val="visible"/>
                                      </p:to>
                                    </p:set>
                                    <p:animEffect transition="in" filter="wipe(down)">
                                      <p:cBhvr>
                                        <p:cTn id="7" dur="500"/>
                                        <p:tgtEl>
                                          <p:spTgt spid="4208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20880">
                                            <p:txEl>
                                              <p:pRg st="2" end="2"/>
                                            </p:txEl>
                                          </p:spTgt>
                                        </p:tgtEl>
                                        <p:attrNameLst>
                                          <p:attrName>style.visibility</p:attrName>
                                        </p:attrNameLst>
                                      </p:cBhvr>
                                      <p:to>
                                        <p:strVal val="visible"/>
                                      </p:to>
                                    </p:set>
                                    <p:animEffect transition="in" filter="circle(in)">
                                      <p:cBhvr>
                                        <p:cTn id="12" dur="2000"/>
                                        <p:tgtEl>
                                          <p:spTgt spid="42088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20880">
                                            <p:txEl>
                                              <p:pRg st="4" end="4"/>
                                            </p:txEl>
                                          </p:spTgt>
                                        </p:tgtEl>
                                        <p:attrNameLst>
                                          <p:attrName>style.visibility</p:attrName>
                                        </p:attrNameLst>
                                      </p:cBhvr>
                                      <p:to>
                                        <p:strVal val="visible"/>
                                      </p:to>
                                    </p:set>
                                    <p:animEffect transition="in" filter="barn(inVertical)">
                                      <p:cBhvr>
                                        <p:cTn id="17" dur="500"/>
                                        <p:tgtEl>
                                          <p:spTgt spid="42088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defRPr/>
            </a:pPr>
            <a:fld id="{44550C06-46A8-4BE5-BDFC-21EC96804E84}" type="slidenum">
              <a:rPr lang="en-US" altLang="en-US" smtClean="0">
                <a:solidFill>
                  <a:srgbClr val="FFFFFF"/>
                </a:solidFill>
                <a:latin typeface="Arial" charset="0"/>
              </a:rPr>
              <a:pPr fontAlgn="base">
                <a:defRPr/>
              </a:pPr>
              <a:t>4</a:t>
            </a:fld>
            <a:endParaRPr lang="en-US" altLang="en-US" smtClean="0">
              <a:solidFill>
                <a:srgbClr val="FFFFFF"/>
              </a:solidFill>
              <a:latin typeface="Arial" charset="0"/>
            </a:endParaRPr>
          </a:p>
        </p:txBody>
      </p:sp>
      <p:sp>
        <p:nvSpPr>
          <p:cNvPr id="34819" name="Rectangle 2"/>
          <p:cNvSpPr>
            <a:spLocks noGrp="1" noChangeArrowheads="1"/>
          </p:cNvSpPr>
          <p:nvPr>
            <p:ph type="title"/>
          </p:nvPr>
        </p:nvSpPr>
        <p:spPr/>
        <p:txBody>
          <a:bodyPr/>
          <a:lstStyle/>
          <a:p>
            <a:r>
              <a:rPr lang="en-US" altLang="en-US" smtClean="0"/>
              <a:t>Section 2-5 </a:t>
            </a:r>
          </a:p>
        </p:txBody>
      </p:sp>
      <p:sp>
        <p:nvSpPr>
          <p:cNvPr id="34821" name="Text Box 15"/>
          <p:cNvSpPr txBox="1">
            <a:spLocks noChangeArrowheads="1"/>
          </p:cNvSpPr>
          <p:nvPr/>
        </p:nvSpPr>
        <p:spPr bwMode="auto">
          <a:xfrm>
            <a:off x="1484313" y="433388"/>
            <a:ext cx="5257800" cy="62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39725" indent="-33972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FFCC00"/>
                </a:solidFill>
              </a:rPr>
              <a:t>Measuring Unemployment</a:t>
            </a:r>
            <a:endParaRPr lang="en-US" altLang="en-US" sz="3200">
              <a:solidFill>
                <a:srgbClr val="E5E000"/>
              </a:solidFill>
            </a:endParaRPr>
          </a:p>
        </p:txBody>
      </p:sp>
      <p:sp>
        <p:nvSpPr>
          <p:cNvPr id="419856" name="Text Box 16"/>
          <p:cNvSpPr txBox="1">
            <a:spLocks noChangeArrowheads="1"/>
          </p:cNvSpPr>
          <p:nvPr/>
        </p:nvSpPr>
        <p:spPr bwMode="auto">
          <a:xfrm>
            <a:off x="1484313" y="946150"/>
            <a:ext cx="7431087" cy="276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hangingPunct="0">
              <a:lnSpc>
                <a:spcPct val="90000"/>
              </a:lnSpc>
              <a:spcBef>
                <a:spcPct val="20000"/>
              </a:spcBef>
              <a:spcAft>
                <a:spcPct val="20000"/>
              </a:spcAft>
              <a:buFontTx/>
              <a:buChar char="•"/>
              <a:defRPr/>
            </a:pPr>
            <a:r>
              <a:rPr lang="en-US" altLang="en-US" sz="2800" dirty="0" smtClean="0">
                <a:solidFill>
                  <a:srgbClr val="FFFFFF"/>
                </a:solidFill>
                <a:latin typeface="Arial" charset="0"/>
                <a:cs typeface="Arial" charset="0"/>
              </a:rPr>
              <a:t>The unemployment rate shows the percentage of unemployed people divided by the total number of people in the civilian labor force.</a:t>
            </a:r>
          </a:p>
          <a:p>
            <a:pPr marL="0" indent="0" eaLnBrk="0" hangingPunct="0">
              <a:lnSpc>
                <a:spcPct val="90000"/>
              </a:lnSpc>
              <a:spcBef>
                <a:spcPct val="20000"/>
              </a:spcBef>
              <a:spcAft>
                <a:spcPct val="20000"/>
              </a:spcAft>
              <a:defRPr/>
            </a:pPr>
            <a:r>
              <a:rPr lang="en-US" altLang="en-US" sz="2800" b="1" u="sng" dirty="0" smtClean="0">
                <a:solidFill>
                  <a:srgbClr val="FFFFFF"/>
                </a:solidFill>
                <a:latin typeface="Arial" charset="0"/>
                <a:cs typeface="Arial" charset="0"/>
                <a:sym typeface="Wingdings" pitchFamily="2" charset="2"/>
              </a:rPr>
              <a:t>Unemployed population</a:t>
            </a:r>
            <a:r>
              <a:rPr lang="en-US" altLang="en-US" sz="2800" b="1" dirty="0" smtClean="0">
                <a:solidFill>
                  <a:srgbClr val="FFFFFF"/>
                </a:solidFill>
                <a:latin typeface="Arial" charset="0"/>
                <a:cs typeface="Arial" charset="0"/>
                <a:sym typeface="Wingdings" pitchFamily="2" charset="2"/>
              </a:rPr>
              <a:t> = Unemployment</a:t>
            </a:r>
            <a:endParaRPr lang="en-US" altLang="en-US" sz="1800" b="1" dirty="0" smtClean="0">
              <a:solidFill>
                <a:srgbClr val="FFFF99"/>
              </a:solidFill>
              <a:latin typeface="Arial" charset="0"/>
              <a:cs typeface="Arial" charset="0"/>
              <a:sym typeface="Wingdings" pitchFamily="2" charset="2"/>
            </a:endParaRPr>
          </a:p>
          <a:p>
            <a:pPr marL="0" indent="0" eaLnBrk="0" hangingPunct="0">
              <a:lnSpc>
                <a:spcPct val="90000"/>
              </a:lnSpc>
              <a:spcBef>
                <a:spcPct val="20000"/>
              </a:spcBef>
              <a:spcAft>
                <a:spcPct val="20000"/>
              </a:spcAft>
              <a:defRPr/>
            </a:pPr>
            <a:r>
              <a:rPr lang="en-US" altLang="en-US" sz="2800" b="1" dirty="0" smtClean="0">
                <a:solidFill>
                  <a:srgbClr val="FFFF99"/>
                </a:solidFill>
                <a:latin typeface="Arial" charset="0"/>
                <a:cs typeface="Arial" charset="0"/>
                <a:sym typeface="Wingdings" pitchFamily="2" charset="2"/>
              </a:rPr>
              <a:t>      Total </a:t>
            </a:r>
            <a:r>
              <a:rPr lang="en-US" altLang="en-US" sz="2800" b="1" dirty="0" smtClean="0">
                <a:solidFill>
                  <a:srgbClr val="FFFF99"/>
                </a:solidFill>
                <a:latin typeface="Arial" charset="0"/>
                <a:cs typeface="Arial" charset="0"/>
                <a:sym typeface="Wingdings" pitchFamily="2" charset="2"/>
              </a:rPr>
              <a:t>Labor Force</a:t>
            </a:r>
            <a:r>
              <a:rPr lang="en-US" altLang="en-US" sz="2800" b="1" dirty="0" smtClean="0">
                <a:solidFill>
                  <a:srgbClr val="FFFF99"/>
                </a:solidFill>
                <a:latin typeface="Arial" charset="0"/>
                <a:cs typeface="Arial" charset="0"/>
                <a:sym typeface="Wingdings" pitchFamily="2" charset="2"/>
              </a:rPr>
              <a:t>		      Rate</a:t>
            </a:r>
            <a:endParaRPr lang="en-US" altLang="en-US" sz="2800" b="1" dirty="0" smtClean="0">
              <a:solidFill>
                <a:srgbClr val="FFFFFF"/>
              </a:solidFill>
              <a:latin typeface="Arial" charset="0"/>
              <a:cs typeface="Arial" charset="0"/>
              <a:sym typeface="Wingdings" pitchFamily="2" charset="2"/>
            </a:endParaRPr>
          </a:p>
        </p:txBody>
      </p:sp>
      <p:sp>
        <p:nvSpPr>
          <p:cNvPr id="419857" name="Text Box 17"/>
          <p:cNvSpPr txBox="1">
            <a:spLocks noChangeArrowheads="1"/>
          </p:cNvSpPr>
          <p:nvPr/>
        </p:nvSpPr>
        <p:spPr bwMode="auto">
          <a:xfrm>
            <a:off x="1484312" y="3724276"/>
            <a:ext cx="7431087" cy="2548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hangingPunct="0">
              <a:lnSpc>
                <a:spcPct val="90000"/>
              </a:lnSpc>
              <a:spcBef>
                <a:spcPct val="20000"/>
              </a:spcBef>
              <a:spcAft>
                <a:spcPct val="20000"/>
              </a:spcAft>
              <a:buFontTx/>
              <a:buChar char="•"/>
              <a:defRPr/>
            </a:pPr>
            <a:r>
              <a:rPr lang="en-US" altLang="en-US" sz="2800" dirty="0" smtClean="0">
                <a:solidFill>
                  <a:srgbClr val="FFFFFF"/>
                </a:solidFill>
                <a:latin typeface="Arial" charset="0"/>
                <a:cs typeface="Arial" charset="0"/>
              </a:rPr>
              <a:t>Understating unemployment</a:t>
            </a:r>
          </a:p>
          <a:p>
            <a:pPr marL="514350" indent="-514350" eaLnBrk="0" hangingPunct="0">
              <a:lnSpc>
                <a:spcPct val="90000"/>
              </a:lnSpc>
              <a:spcBef>
                <a:spcPct val="20000"/>
              </a:spcBef>
              <a:spcAft>
                <a:spcPct val="20000"/>
              </a:spcAft>
              <a:buFontTx/>
              <a:buAutoNum type="arabicParenR"/>
              <a:defRPr/>
            </a:pPr>
            <a:r>
              <a:rPr lang="en-US" altLang="en-US" sz="2800" dirty="0" smtClean="0">
                <a:solidFill>
                  <a:srgbClr val="FFFFFF"/>
                </a:solidFill>
                <a:latin typeface="Arial" charset="0"/>
                <a:cs typeface="Arial" charset="0"/>
              </a:rPr>
              <a:t>does not include “discouraged” workers </a:t>
            </a:r>
          </a:p>
          <a:p>
            <a:pPr marL="514350" indent="-514350" eaLnBrk="0" hangingPunct="0">
              <a:lnSpc>
                <a:spcPct val="90000"/>
              </a:lnSpc>
              <a:spcBef>
                <a:spcPct val="20000"/>
              </a:spcBef>
              <a:spcAft>
                <a:spcPct val="20000"/>
              </a:spcAft>
              <a:buFontTx/>
              <a:buAutoNum type="arabicParenR"/>
              <a:defRPr/>
            </a:pPr>
            <a:r>
              <a:rPr lang="en-US" altLang="en-US" sz="2800" dirty="0" smtClean="0">
                <a:solidFill>
                  <a:srgbClr val="FFFFFF"/>
                </a:solidFill>
                <a:latin typeface="Arial" charset="0"/>
                <a:cs typeface="Arial" charset="0"/>
              </a:rPr>
              <a:t>people who are working part-time because they cannot find full-time work.</a:t>
            </a:r>
          </a:p>
          <a:p>
            <a:pPr marL="514350" indent="-514350" eaLnBrk="0" hangingPunct="0">
              <a:lnSpc>
                <a:spcPct val="90000"/>
              </a:lnSpc>
              <a:spcBef>
                <a:spcPct val="20000"/>
              </a:spcBef>
              <a:spcAft>
                <a:spcPct val="20000"/>
              </a:spcAft>
              <a:buFontTx/>
              <a:buAutoNum type="arabicParenR"/>
              <a:defRPr/>
            </a:pPr>
            <a:r>
              <a:rPr lang="en-US" altLang="en-US" sz="2800" dirty="0" smtClean="0">
                <a:solidFill>
                  <a:srgbClr val="FFFFFF"/>
                </a:solidFill>
                <a:latin typeface="Arial" charset="0"/>
                <a:cs typeface="Arial" charset="0"/>
              </a:rPr>
              <a:t>Hard to track the homeless</a:t>
            </a:r>
          </a:p>
        </p:txBody>
      </p:sp>
      <p:sp>
        <p:nvSpPr>
          <p:cNvPr id="8" name="TextBox 7"/>
          <p:cNvSpPr txBox="1"/>
          <p:nvPr/>
        </p:nvSpPr>
        <p:spPr>
          <a:xfrm>
            <a:off x="341745" y="277091"/>
            <a:ext cx="748146" cy="523220"/>
          </a:xfrm>
          <a:prstGeom prst="rect">
            <a:avLst/>
          </a:prstGeom>
          <a:solidFill>
            <a:schemeClr val="tx1"/>
          </a:solidFill>
          <a:ln>
            <a:solidFill>
              <a:schemeClr val="bg1"/>
            </a:solidFill>
          </a:ln>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rPr>
              <a:t>13</a:t>
            </a:r>
            <a:endParaRPr lang="en-US"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0444929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19857">
                                            <p:txEl>
                                              <p:pRg st="0" end="0"/>
                                            </p:txEl>
                                          </p:spTgt>
                                        </p:tgtEl>
                                        <p:attrNameLst>
                                          <p:attrName>style.visibility</p:attrName>
                                        </p:attrNameLst>
                                      </p:cBhvr>
                                      <p:to>
                                        <p:strVal val="visible"/>
                                      </p:to>
                                    </p:set>
                                    <p:animEffect transition="in" filter="randombar(horizontal)">
                                      <p:cBhvr>
                                        <p:cTn id="7" dur="500"/>
                                        <p:tgtEl>
                                          <p:spTgt spid="419857">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419857">
                                            <p:txEl>
                                              <p:pRg st="1" end="1"/>
                                            </p:txEl>
                                          </p:spTgt>
                                        </p:tgtEl>
                                        <p:attrNameLst>
                                          <p:attrName>style.visibility</p:attrName>
                                        </p:attrNameLst>
                                      </p:cBhvr>
                                      <p:to>
                                        <p:strVal val="visible"/>
                                      </p:to>
                                    </p:set>
                                    <p:animEffect transition="in" filter="randombar(horizontal)">
                                      <p:cBhvr>
                                        <p:cTn id="10" dur="500"/>
                                        <p:tgtEl>
                                          <p:spTgt spid="419857">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419857">
                                            <p:txEl>
                                              <p:pRg st="2" end="2"/>
                                            </p:txEl>
                                          </p:spTgt>
                                        </p:tgtEl>
                                        <p:attrNameLst>
                                          <p:attrName>style.visibility</p:attrName>
                                        </p:attrNameLst>
                                      </p:cBhvr>
                                      <p:to>
                                        <p:strVal val="visible"/>
                                      </p:to>
                                    </p:set>
                                    <p:animEffect transition="in" filter="randombar(horizontal)">
                                      <p:cBhvr>
                                        <p:cTn id="13" dur="500"/>
                                        <p:tgtEl>
                                          <p:spTgt spid="419857">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419857">
                                            <p:txEl>
                                              <p:pRg st="3" end="3"/>
                                            </p:txEl>
                                          </p:spTgt>
                                        </p:tgtEl>
                                        <p:attrNameLst>
                                          <p:attrName>style.visibility</p:attrName>
                                        </p:attrNameLst>
                                      </p:cBhvr>
                                      <p:to>
                                        <p:strVal val="visible"/>
                                      </p:to>
                                    </p:set>
                                    <p:animEffect transition="in" filter="randombar(horizontal)">
                                      <p:cBhvr>
                                        <p:cTn id="16" dur="500"/>
                                        <p:tgtEl>
                                          <p:spTgt spid="4198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0"/>
          </p:nvPr>
        </p:nvSpPr>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defRPr/>
            </a:pPr>
            <a:fld id="{35604DA4-ED73-4B8A-8D6C-E950EEA4FBDB}" type="slidenum">
              <a:rPr lang="en-US" altLang="en-US" smtClean="0">
                <a:solidFill>
                  <a:srgbClr val="FFFFFF"/>
                </a:solidFill>
                <a:latin typeface="Arial" charset="0"/>
              </a:rPr>
              <a:pPr fontAlgn="base">
                <a:defRPr/>
              </a:pPr>
              <a:t>5</a:t>
            </a:fld>
            <a:endParaRPr lang="en-US" altLang="en-US" smtClean="0">
              <a:solidFill>
                <a:srgbClr val="FFFFFF"/>
              </a:solidFill>
              <a:latin typeface="Arial" charset="0"/>
            </a:endParaRPr>
          </a:p>
        </p:txBody>
      </p:sp>
      <p:sp>
        <p:nvSpPr>
          <p:cNvPr id="35843" name="Rectangle 2"/>
          <p:cNvSpPr>
            <a:spLocks noGrp="1" noChangeArrowheads="1"/>
          </p:cNvSpPr>
          <p:nvPr>
            <p:ph type="title"/>
          </p:nvPr>
        </p:nvSpPr>
        <p:spPr/>
        <p:txBody>
          <a:bodyPr/>
          <a:lstStyle/>
          <a:p>
            <a:r>
              <a:rPr lang="en-US" altLang="en-US" smtClean="0"/>
              <a:t>Section 2-8 </a:t>
            </a:r>
          </a:p>
        </p:txBody>
      </p:sp>
      <p:sp>
        <p:nvSpPr>
          <p:cNvPr id="35845" name="Text Box 24"/>
          <p:cNvSpPr txBox="1">
            <a:spLocks noChangeArrowheads="1"/>
          </p:cNvSpPr>
          <p:nvPr/>
        </p:nvSpPr>
        <p:spPr bwMode="auto">
          <a:xfrm>
            <a:off x="1524000" y="433388"/>
            <a:ext cx="5922963" cy="168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39725" indent="-33972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0000"/>
              </a:lnSpc>
              <a:spcBef>
                <a:spcPct val="20000"/>
              </a:spcBef>
              <a:spcAft>
                <a:spcPct val="20000"/>
              </a:spcAft>
            </a:pPr>
            <a:r>
              <a:rPr lang="en-US" altLang="en-US" sz="3200" b="1">
                <a:solidFill>
                  <a:srgbClr val="FFCC00"/>
                </a:solidFill>
              </a:rPr>
              <a:t>Measuring Unemployment</a:t>
            </a:r>
          </a:p>
          <a:p>
            <a:pPr>
              <a:lnSpc>
                <a:spcPct val="90000"/>
              </a:lnSpc>
              <a:spcBef>
                <a:spcPct val="20000"/>
              </a:spcBef>
              <a:spcAft>
                <a:spcPct val="20000"/>
              </a:spcAft>
            </a:pPr>
            <a:r>
              <a:rPr lang="en-US" altLang="en-US" sz="3200" b="1">
                <a:solidFill>
                  <a:srgbClr val="FFCC00"/>
                </a:solidFill>
              </a:rPr>
              <a:t> </a:t>
            </a:r>
            <a:r>
              <a:rPr lang="en-US" altLang="en-US" b="1">
                <a:solidFill>
                  <a:srgbClr val="FFCC00"/>
                </a:solidFill>
              </a:rPr>
              <a:t>- Increases rapidly during a Recession</a:t>
            </a:r>
          </a:p>
          <a:p>
            <a:pPr>
              <a:lnSpc>
                <a:spcPct val="90000"/>
              </a:lnSpc>
              <a:spcBef>
                <a:spcPct val="20000"/>
              </a:spcBef>
              <a:spcAft>
                <a:spcPct val="20000"/>
              </a:spcAft>
            </a:pPr>
            <a:r>
              <a:rPr lang="en-US" altLang="en-US" b="1">
                <a:solidFill>
                  <a:srgbClr val="FFCC00"/>
                </a:solidFill>
              </a:rPr>
              <a:t> - Comes down slowly after</a:t>
            </a:r>
            <a:endParaRPr lang="en-US" altLang="en-US" sz="1400">
              <a:solidFill>
                <a:srgbClr val="E5E000"/>
              </a:solidFill>
            </a:endParaRPr>
          </a:p>
        </p:txBody>
      </p:sp>
      <p:pic>
        <p:nvPicPr>
          <p:cNvPr id="35846" name="Picture 25" descr="C14 F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36713" y="2438400"/>
            <a:ext cx="6934200" cy="3835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847" name="Text Box 27"/>
          <p:cNvSpPr txBox="1">
            <a:spLocks noChangeArrowheads="1"/>
          </p:cNvSpPr>
          <p:nvPr/>
        </p:nvSpPr>
        <p:spPr bwMode="auto">
          <a:xfrm>
            <a:off x="1524000" y="2133600"/>
            <a:ext cx="1211263"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39725" indent="-33972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0000"/>
              </a:lnSpc>
              <a:spcBef>
                <a:spcPct val="20000"/>
              </a:spcBef>
              <a:spcAft>
                <a:spcPct val="20000"/>
              </a:spcAft>
            </a:pPr>
            <a:r>
              <a:rPr lang="en-US" altLang="en-US" sz="1600">
                <a:solidFill>
                  <a:srgbClr val="FFCC00"/>
                </a:solidFill>
              </a:rPr>
              <a:t>Figure 14.3</a:t>
            </a:r>
            <a:endParaRPr lang="en-US" altLang="en-US" sz="1600">
              <a:solidFill>
                <a:srgbClr val="E5E000"/>
              </a:solidFill>
            </a:endParaRPr>
          </a:p>
        </p:txBody>
      </p:sp>
      <p:sp>
        <p:nvSpPr>
          <p:cNvPr id="8" name="TextBox 7"/>
          <p:cNvSpPr txBox="1"/>
          <p:nvPr/>
        </p:nvSpPr>
        <p:spPr>
          <a:xfrm>
            <a:off x="341745" y="277091"/>
            <a:ext cx="748146" cy="523220"/>
          </a:xfrm>
          <a:prstGeom prst="rect">
            <a:avLst/>
          </a:prstGeom>
          <a:solidFill>
            <a:schemeClr val="tx1"/>
          </a:solidFill>
          <a:ln>
            <a:solidFill>
              <a:schemeClr val="bg1"/>
            </a:solidFill>
          </a:ln>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rPr>
              <a:t>13</a:t>
            </a:r>
            <a:endParaRPr lang="en-US"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3607492"/>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endParaRPr lang="en-US" altLang="en-US" smtClean="0"/>
          </a:p>
        </p:txBody>
      </p:sp>
      <p:sp>
        <p:nvSpPr>
          <p:cNvPr id="36867" name="Content Placeholder 2"/>
          <p:cNvSpPr>
            <a:spLocks noGrp="1"/>
          </p:cNvSpPr>
          <p:nvPr>
            <p:ph idx="1"/>
          </p:nvPr>
        </p:nvSpPr>
        <p:spPr/>
        <p:txBody>
          <a:bodyPr/>
          <a:lstStyle/>
          <a:p>
            <a:endParaRPr lang="en-US" altLang="en-US" smtClean="0"/>
          </a:p>
        </p:txBody>
      </p:sp>
      <p:pic>
        <p:nvPicPr>
          <p:cNvPr id="368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773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laid">
          <a:fgClr>
            <a:schemeClr val="accent1"/>
          </a:fgClr>
          <a:bgClr>
            <a:schemeClr val="bg1"/>
          </a:bgClr>
        </a:pattFill>
        <a:effectLst/>
      </p:bgPr>
    </p:bg>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defRPr/>
            </a:pPr>
            <a:fld id="{4951837B-7C9D-4B38-8613-A481EB0200EE}" type="slidenum">
              <a:rPr lang="en-US" altLang="en-US" smtClean="0">
                <a:solidFill>
                  <a:srgbClr val="FFFFFF"/>
                </a:solidFill>
                <a:latin typeface="Arial" charset="0"/>
              </a:rPr>
              <a:pPr fontAlgn="base">
                <a:defRPr/>
              </a:pPr>
              <a:t>7</a:t>
            </a:fld>
            <a:endParaRPr lang="en-US" altLang="en-US" smtClean="0">
              <a:solidFill>
                <a:srgbClr val="FFFFFF"/>
              </a:solidFill>
              <a:latin typeface="Arial" charset="0"/>
            </a:endParaRPr>
          </a:p>
        </p:txBody>
      </p:sp>
      <p:sp>
        <p:nvSpPr>
          <p:cNvPr id="32771" name="Rectangle 2"/>
          <p:cNvSpPr>
            <a:spLocks noGrp="1" noChangeArrowheads="1"/>
          </p:cNvSpPr>
          <p:nvPr>
            <p:ph type="title"/>
          </p:nvPr>
        </p:nvSpPr>
        <p:spPr/>
        <p:txBody>
          <a:bodyPr/>
          <a:lstStyle/>
          <a:p>
            <a:r>
              <a:rPr lang="en-US" altLang="en-US" smtClean="0"/>
              <a:t>Section 2-4 </a:t>
            </a:r>
          </a:p>
        </p:txBody>
      </p:sp>
      <p:sp>
        <p:nvSpPr>
          <p:cNvPr id="32773" name="Text Box 85"/>
          <p:cNvSpPr txBox="1">
            <a:spLocks noChangeArrowheads="1"/>
          </p:cNvSpPr>
          <p:nvPr/>
        </p:nvSpPr>
        <p:spPr bwMode="auto">
          <a:xfrm>
            <a:off x="1484313" y="355600"/>
            <a:ext cx="3144837"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39725" indent="-33972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0000"/>
              </a:lnSpc>
              <a:spcBef>
                <a:spcPct val="20000"/>
              </a:spcBef>
              <a:spcAft>
                <a:spcPct val="20000"/>
              </a:spcAft>
            </a:pPr>
            <a:r>
              <a:rPr lang="en-US" altLang="en-US" sz="3200" b="1" dirty="0">
                <a:solidFill>
                  <a:srgbClr val="FFCC00"/>
                </a:solidFill>
              </a:rPr>
              <a:t>Unemployment</a:t>
            </a:r>
            <a:endParaRPr lang="en-US" altLang="en-US" sz="3200" dirty="0">
              <a:solidFill>
                <a:srgbClr val="E5E000"/>
              </a:solidFill>
            </a:endParaRPr>
          </a:p>
        </p:txBody>
      </p:sp>
      <p:sp>
        <p:nvSpPr>
          <p:cNvPr id="32774" name="Text Box 86"/>
          <p:cNvSpPr txBox="1">
            <a:spLocks noChangeArrowheads="1"/>
          </p:cNvSpPr>
          <p:nvPr/>
        </p:nvSpPr>
        <p:spPr bwMode="auto">
          <a:xfrm>
            <a:off x="1484310" y="890587"/>
            <a:ext cx="7431087" cy="3194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dirty="0">
                <a:solidFill>
                  <a:srgbClr val="FFFFFF"/>
                </a:solidFill>
              </a:rPr>
              <a:t>Population of the United States = </a:t>
            </a:r>
            <a:r>
              <a:rPr lang="en-US" altLang="en-US" dirty="0" smtClean="0">
                <a:solidFill>
                  <a:srgbClr val="FFFFFF"/>
                </a:solidFill>
              </a:rPr>
              <a:t>Approximately 318,000,000</a:t>
            </a:r>
            <a:endParaRPr lang="en-US" altLang="en-US" dirty="0">
              <a:solidFill>
                <a:srgbClr val="FFFFFF"/>
              </a:solidFill>
            </a:endParaRPr>
          </a:p>
          <a:p>
            <a:pPr>
              <a:lnSpc>
                <a:spcPct val="90000"/>
              </a:lnSpc>
              <a:spcBef>
                <a:spcPct val="20000"/>
              </a:spcBef>
              <a:spcAft>
                <a:spcPct val="20000"/>
              </a:spcAft>
              <a:buFontTx/>
              <a:buChar char="•"/>
            </a:pPr>
            <a:r>
              <a:rPr lang="en-US" altLang="en-US" dirty="0">
                <a:solidFill>
                  <a:srgbClr val="FFFFFF"/>
                </a:solidFill>
              </a:rPr>
              <a:t>Total population over age 16 </a:t>
            </a:r>
            <a:r>
              <a:rPr lang="en-US" altLang="en-US" dirty="0" smtClean="0">
                <a:solidFill>
                  <a:srgbClr val="FFFFFF"/>
                </a:solidFill>
              </a:rPr>
              <a:t>= 245,679,000 </a:t>
            </a:r>
            <a:r>
              <a:rPr lang="en-US" altLang="en-US" dirty="0">
                <a:solidFill>
                  <a:srgbClr val="FFFFFF"/>
                </a:solidFill>
              </a:rPr>
              <a:t>(</a:t>
            </a:r>
            <a:r>
              <a:rPr lang="en-US" altLang="en-US" dirty="0" smtClean="0">
                <a:solidFill>
                  <a:srgbClr val="FFFFFF"/>
                </a:solidFill>
              </a:rPr>
              <a:t>2013)</a:t>
            </a:r>
            <a:endParaRPr lang="en-US" altLang="en-US" dirty="0">
              <a:solidFill>
                <a:srgbClr val="FFFFFF"/>
              </a:solidFill>
            </a:endParaRPr>
          </a:p>
          <a:p>
            <a:pPr>
              <a:lnSpc>
                <a:spcPct val="90000"/>
              </a:lnSpc>
              <a:spcBef>
                <a:spcPct val="20000"/>
              </a:spcBef>
              <a:spcAft>
                <a:spcPct val="20000"/>
              </a:spcAft>
              <a:buFontTx/>
              <a:buChar char="•"/>
            </a:pPr>
            <a:r>
              <a:rPr lang="en-US" altLang="en-US" dirty="0">
                <a:solidFill>
                  <a:srgbClr val="FFFFFF"/>
                </a:solidFill>
              </a:rPr>
              <a:t>Civilian labor force </a:t>
            </a:r>
            <a:r>
              <a:rPr lang="en-US" altLang="en-US" dirty="0" smtClean="0">
                <a:solidFill>
                  <a:srgbClr val="FFFFFF"/>
                </a:solidFill>
              </a:rPr>
              <a:t>= 155,389,000 </a:t>
            </a:r>
            <a:r>
              <a:rPr lang="en-US" altLang="en-US" dirty="0">
                <a:solidFill>
                  <a:srgbClr val="FFFFFF"/>
                </a:solidFill>
              </a:rPr>
              <a:t>(</a:t>
            </a:r>
            <a:r>
              <a:rPr lang="en-US" altLang="en-US" dirty="0" smtClean="0">
                <a:solidFill>
                  <a:srgbClr val="FFFFFF"/>
                </a:solidFill>
              </a:rPr>
              <a:t>2013) </a:t>
            </a:r>
            <a:r>
              <a:rPr lang="en-US" altLang="en-US" dirty="0">
                <a:solidFill>
                  <a:srgbClr val="FFFFFF"/>
                </a:solidFill>
              </a:rPr>
              <a:t>– approximately ½ of total </a:t>
            </a:r>
            <a:r>
              <a:rPr lang="en-US" altLang="en-US" dirty="0" smtClean="0">
                <a:solidFill>
                  <a:srgbClr val="FFFFFF"/>
                </a:solidFill>
              </a:rPr>
              <a:t>population </a:t>
            </a:r>
            <a:r>
              <a:rPr lang="en-US" altLang="en-US" dirty="0" smtClean="0">
                <a:solidFill>
                  <a:srgbClr val="FFFFFF"/>
                </a:solidFill>
              </a:rPr>
              <a:t>              (</a:t>
            </a:r>
            <a:r>
              <a:rPr lang="en-US" altLang="en-US" dirty="0" smtClean="0">
                <a:solidFill>
                  <a:srgbClr val="FFFFFF"/>
                </a:solidFill>
              </a:rPr>
              <a:t>63.2% of pop over 16)</a:t>
            </a:r>
            <a:endParaRPr lang="en-US" altLang="en-US" dirty="0">
              <a:solidFill>
                <a:srgbClr val="FFFFFF"/>
              </a:solidFill>
            </a:endParaRPr>
          </a:p>
          <a:p>
            <a:pPr>
              <a:lnSpc>
                <a:spcPct val="90000"/>
              </a:lnSpc>
              <a:spcBef>
                <a:spcPct val="20000"/>
              </a:spcBef>
              <a:spcAft>
                <a:spcPct val="20000"/>
              </a:spcAft>
              <a:buFontTx/>
              <a:buChar char="•"/>
            </a:pPr>
            <a:r>
              <a:rPr lang="en-US" altLang="en-US" dirty="0">
                <a:solidFill>
                  <a:srgbClr val="FFFFFF"/>
                </a:solidFill>
              </a:rPr>
              <a:t>At any given time millions of these people are without jobs.</a:t>
            </a:r>
          </a:p>
        </p:txBody>
      </p:sp>
      <p:sp>
        <p:nvSpPr>
          <p:cNvPr id="32775" name="Text Box 87"/>
          <p:cNvSpPr txBox="1">
            <a:spLocks noChangeArrowheads="1"/>
          </p:cNvSpPr>
          <p:nvPr/>
        </p:nvSpPr>
        <p:spPr bwMode="auto">
          <a:xfrm>
            <a:off x="1484313" y="3990180"/>
            <a:ext cx="7202487" cy="2794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90000"/>
              </a:lnSpc>
              <a:spcBef>
                <a:spcPct val="20000"/>
              </a:spcBef>
              <a:spcAft>
                <a:spcPct val="20000"/>
              </a:spcAft>
              <a:buFontTx/>
              <a:buChar char="•"/>
            </a:pPr>
            <a:r>
              <a:rPr lang="en-US" altLang="en-US" dirty="0" smtClean="0">
                <a:solidFill>
                  <a:srgbClr val="FFFFFF"/>
                </a:solidFill>
              </a:rPr>
              <a:t>2013 </a:t>
            </a:r>
            <a:r>
              <a:rPr lang="en-US" altLang="en-US" dirty="0" smtClean="0">
                <a:solidFill>
                  <a:srgbClr val="FFFFFF"/>
                </a:solidFill>
              </a:rPr>
              <a:t>Employed </a:t>
            </a:r>
            <a:r>
              <a:rPr lang="en-US" altLang="en-US" dirty="0" smtClean="0">
                <a:solidFill>
                  <a:srgbClr val="FFFFFF"/>
                </a:solidFill>
              </a:rPr>
              <a:t>Number = 143,929,000 </a:t>
            </a:r>
            <a:r>
              <a:rPr lang="en-US" altLang="en-US" dirty="0" smtClean="0">
                <a:solidFill>
                  <a:srgbClr val="FFFFFF"/>
                </a:solidFill>
              </a:rPr>
              <a:t>    (</a:t>
            </a:r>
            <a:r>
              <a:rPr lang="en-US" altLang="en-US" dirty="0" smtClean="0">
                <a:solidFill>
                  <a:srgbClr val="FFFFFF"/>
                </a:solidFill>
              </a:rPr>
              <a:t>58.6% of Total Population)</a:t>
            </a:r>
          </a:p>
          <a:p>
            <a:pPr>
              <a:lnSpc>
                <a:spcPct val="90000"/>
              </a:lnSpc>
              <a:spcBef>
                <a:spcPct val="20000"/>
              </a:spcBef>
              <a:spcAft>
                <a:spcPct val="20000"/>
              </a:spcAft>
              <a:buFontTx/>
              <a:buChar char="•"/>
            </a:pPr>
            <a:r>
              <a:rPr lang="en-US" altLang="en-US" dirty="0" smtClean="0">
                <a:solidFill>
                  <a:srgbClr val="FFFFFF"/>
                </a:solidFill>
              </a:rPr>
              <a:t>2013 </a:t>
            </a:r>
            <a:r>
              <a:rPr lang="en-US" altLang="en-US" dirty="0" smtClean="0">
                <a:solidFill>
                  <a:srgbClr val="FFFFFF"/>
                </a:solidFill>
              </a:rPr>
              <a:t>Unemployment </a:t>
            </a:r>
            <a:r>
              <a:rPr lang="en-US" altLang="en-US" dirty="0" smtClean="0">
                <a:solidFill>
                  <a:srgbClr val="FFFFFF"/>
                </a:solidFill>
              </a:rPr>
              <a:t>Number = 11,460,000 (Unemployment Rate = 7.4 % of Labor Force</a:t>
            </a:r>
            <a:r>
              <a:rPr lang="en-US" altLang="en-US" dirty="0" smtClean="0">
                <a:solidFill>
                  <a:srgbClr val="FFFFFF"/>
                </a:solidFill>
              </a:rPr>
              <a:t>)</a:t>
            </a:r>
          </a:p>
          <a:p>
            <a:pPr>
              <a:lnSpc>
                <a:spcPct val="90000"/>
              </a:lnSpc>
              <a:spcBef>
                <a:spcPct val="20000"/>
              </a:spcBef>
              <a:spcAft>
                <a:spcPct val="20000"/>
              </a:spcAft>
              <a:buFontTx/>
              <a:buChar char="•"/>
            </a:pPr>
            <a:r>
              <a:rPr lang="en-US" altLang="en-US" dirty="0" smtClean="0">
                <a:solidFill>
                  <a:srgbClr val="FFFFFF"/>
                </a:solidFill>
              </a:rPr>
              <a:t>California’s current Unemployment rate = 7.3% 45</a:t>
            </a:r>
            <a:r>
              <a:rPr lang="en-US" altLang="en-US" baseline="30000" dirty="0" smtClean="0">
                <a:solidFill>
                  <a:srgbClr val="FFFFFF"/>
                </a:solidFill>
              </a:rPr>
              <a:t>th</a:t>
            </a:r>
            <a:r>
              <a:rPr lang="en-US" altLang="en-US" dirty="0" smtClean="0">
                <a:solidFill>
                  <a:srgbClr val="FFFFFF"/>
                </a:solidFill>
              </a:rPr>
              <a:t> highest out of 50 states </a:t>
            </a:r>
          </a:p>
          <a:p>
            <a:pPr marL="0" indent="0">
              <a:lnSpc>
                <a:spcPct val="90000"/>
              </a:lnSpc>
              <a:spcBef>
                <a:spcPct val="20000"/>
              </a:spcBef>
              <a:spcAft>
                <a:spcPct val="20000"/>
              </a:spcAft>
            </a:pPr>
            <a:r>
              <a:rPr lang="en-US" altLang="en-US" sz="2000" dirty="0" smtClean="0">
                <a:solidFill>
                  <a:srgbClr val="FFFFFF"/>
                </a:solidFill>
              </a:rPr>
              <a:t>(North Dakota lowest 2.8% - Georgia highest 7.9%)</a:t>
            </a:r>
            <a:endParaRPr lang="en-US" altLang="en-US" sz="2000" dirty="0">
              <a:solidFill>
                <a:srgbClr val="FFFFFF"/>
              </a:solidFill>
            </a:endParaRPr>
          </a:p>
        </p:txBody>
      </p:sp>
      <p:sp>
        <p:nvSpPr>
          <p:cNvPr id="2" name="TextBox 1"/>
          <p:cNvSpPr txBox="1"/>
          <p:nvPr/>
        </p:nvSpPr>
        <p:spPr>
          <a:xfrm>
            <a:off x="341745" y="277091"/>
            <a:ext cx="748146" cy="523220"/>
          </a:xfrm>
          <a:prstGeom prst="rect">
            <a:avLst/>
          </a:prstGeom>
          <a:solidFill>
            <a:schemeClr val="tx1"/>
          </a:solidFill>
          <a:ln>
            <a:solidFill>
              <a:schemeClr val="bg1"/>
            </a:solidFill>
          </a:ln>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rPr>
              <a:t>13</a:t>
            </a:r>
            <a:endParaRPr lang="en-US"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894239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4">
                                            <p:txEl>
                                              <p:pRg st="0" end="0"/>
                                            </p:txEl>
                                          </p:spTgt>
                                        </p:tgtEl>
                                        <p:attrNameLst>
                                          <p:attrName>style.visibility</p:attrName>
                                        </p:attrNameLst>
                                      </p:cBhvr>
                                      <p:to>
                                        <p:strVal val="visible"/>
                                      </p:to>
                                    </p:set>
                                    <p:animEffect transition="in" filter="fade">
                                      <p:cBhvr>
                                        <p:cTn id="7" dur="1000"/>
                                        <p:tgtEl>
                                          <p:spTgt spid="32774">
                                            <p:txEl>
                                              <p:pRg st="0" end="0"/>
                                            </p:txEl>
                                          </p:spTgt>
                                        </p:tgtEl>
                                      </p:cBhvr>
                                    </p:animEffect>
                                    <p:anim calcmode="lin" valueType="num">
                                      <p:cBhvr>
                                        <p:cTn id="8" dur="1000" fill="hold"/>
                                        <p:tgtEl>
                                          <p:spTgt spid="3277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277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4">
                                            <p:txEl>
                                              <p:pRg st="1" end="1"/>
                                            </p:txEl>
                                          </p:spTgt>
                                        </p:tgtEl>
                                        <p:attrNameLst>
                                          <p:attrName>style.visibility</p:attrName>
                                        </p:attrNameLst>
                                      </p:cBhvr>
                                      <p:to>
                                        <p:strVal val="visible"/>
                                      </p:to>
                                    </p:set>
                                    <p:animEffect transition="in" filter="fade">
                                      <p:cBhvr>
                                        <p:cTn id="14" dur="1000"/>
                                        <p:tgtEl>
                                          <p:spTgt spid="32774">
                                            <p:txEl>
                                              <p:pRg st="1" end="1"/>
                                            </p:txEl>
                                          </p:spTgt>
                                        </p:tgtEl>
                                      </p:cBhvr>
                                    </p:animEffect>
                                    <p:anim calcmode="lin" valueType="num">
                                      <p:cBhvr>
                                        <p:cTn id="15" dur="1000" fill="hold"/>
                                        <p:tgtEl>
                                          <p:spTgt spid="3277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277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2774">
                                            <p:txEl>
                                              <p:pRg st="2" end="2"/>
                                            </p:txEl>
                                          </p:spTgt>
                                        </p:tgtEl>
                                        <p:attrNameLst>
                                          <p:attrName>style.visibility</p:attrName>
                                        </p:attrNameLst>
                                      </p:cBhvr>
                                      <p:to>
                                        <p:strVal val="visible"/>
                                      </p:to>
                                    </p:set>
                                    <p:animEffect transition="in" filter="fade">
                                      <p:cBhvr>
                                        <p:cTn id="21" dur="1000"/>
                                        <p:tgtEl>
                                          <p:spTgt spid="32774">
                                            <p:txEl>
                                              <p:pRg st="2" end="2"/>
                                            </p:txEl>
                                          </p:spTgt>
                                        </p:tgtEl>
                                      </p:cBhvr>
                                    </p:animEffect>
                                    <p:anim calcmode="lin" valueType="num">
                                      <p:cBhvr>
                                        <p:cTn id="22" dur="1000" fill="hold"/>
                                        <p:tgtEl>
                                          <p:spTgt spid="3277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277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2774">
                                            <p:txEl>
                                              <p:pRg st="3" end="3"/>
                                            </p:txEl>
                                          </p:spTgt>
                                        </p:tgtEl>
                                        <p:attrNameLst>
                                          <p:attrName>style.visibility</p:attrName>
                                        </p:attrNameLst>
                                      </p:cBhvr>
                                      <p:to>
                                        <p:strVal val="visible"/>
                                      </p:to>
                                    </p:set>
                                    <p:animEffect transition="in" filter="fade">
                                      <p:cBhvr>
                                        <p:cTn id="28" dur="1000"/>
                                        <p:tgtEl>
                                          <p:spTgt spid="32774">
                                            <p:txEl>
                                              <p:pRg st="3" end="3"/>
                                            </p:txEl>
                                          </p:spTgt>
                                        </p:tgtEl>
                                      </p:cBhvr>
                                    </p:animEffect>
                                    <p:anim calcmode="lin" valueType="num">
                                      <p:cBhvr>
                                        <p:cTn id="29" dur="1000" fill="hold"/>
                                        <p:tgtEl>
                                          <p:spTgt spid="3277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277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2775">
                                            <p:txEl>
                                              <p:pRg st="0" end="0"/>
                                            </p:txEl>
                                          </p:spTgt>
                                        </p:tgtEl>
                                        <p:attrNameLst>
                                          <p:attrName>style.visibility</p:attrName>
                                        </p:attrNameLst>
                                      </p:cBhvr>
                                      <p:to>
                                        <p:strVal val="visible"/>
                                      </p:to>
                                    </p:set>
                                    <p:animEffect transition="in" filter="fade">
                                      <p:cBhvr>
                                        <p:cTn id="35" dur="1000"/>
                                        <p:tgtEl>
                                          <p:spTgt spid="32775">
                                            <p:txEl>
                                              <p:pRg st="0" end="0"/>
                                            </p:txEl>
                                          </p:spTgt>
                                        </p:tgtEl>
                                      </p:cBhvr>
                                    </p:animEffect>
                                    <p:anim calcmode="lin" valueType="num">
                                      <p:cBhvr>
                                        <p:cTn id="36" dur="1000" fill="hold"/>
                                        <p:tgtEl>
                                          <p:spTgt spid="32775">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327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2775">
                                            <p:txEl>
                                              <p:pRg st="1" end="1"/>
                                            </p:txEl>
                                          </p:spTgt>
                                        </p:tgtEl>
                                        <p:attrNameLst>
                                          <p:attrName>style.visibility</p:attrName>
                                        </p:attrNameLst>
                                      </p:cBhvr>
                                      <p:to>
                                        <p:strVal val="visible"/>
                                      </p:to>
                                    </p:set>
                                    <p:animEffect transition="in" filter="fade">
                                      <p:cBhvr>
                                        <p:cTn id="42" dur="1000"/>
                                        <p:tgtEl>
                                          <p:spTgt spid="32775">
                                            <p:txEl>
                                              <p:pRg st="1" end="1"/>
                                            </p:txEl>
                                          </p:spTgt>
                                        </p:tgtEl>
                                      </p:cBhvr>
                                    </p:animEffect>
                                    <p:anim calcmode="lin" valueType="num">
                                      <p:cBhvr>
                                        <p:cTn id="43" dur="1000" fill="hold"/>
                                        <p:tgtEl>
                                          <p:spTgt spid="32775">
                                            <p:txEl>
                                              <p:pRg st="1" end="1"/>
                                            </p:txEl>
                                          </p:spTgt>
                                        </p:tgtEl>
                                        <p:attrNameLst>
                                          <p:attrName>ppt_x</p:attrName>
                                        </p:attrNameLst>
                                      </p:cBhvr>
                                      <p:tavLst>
                                        <p:tav tm="0">
                                          <p:val>
                                            <p:strVal val="#ppt_x"/>
                                          </p:val>
                                        </p:tav>
                                        <p:tav tm="100000">
                                          <p:val>
                                            <p:strVal val="#ppt_x"/>
                                          </p:val>
                                        </p:tav>
                                      </p:tavLst>
                                    </p:anim>
                                    <p:anim calcmode="lin" valueType="num">
                                      <p:cBhvr>
                                        <p:cTn id="44" dur="1000" fill="hold"/>
                                        <p:tgtEl>
                                          <p:spTgt spid="327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2775">
                                            <p:txEl>
                                              <p:pRg st="2" end="2"/>
                                            </p:txEl>
                                          </p:spTgt>
                                        </p:tgtEl>
                                        <p:attrNameLst>
                                          <p:attrName>style.visibility</p:attrName>
                                        </p:attrNameLst>
                                      </p:cBhvr>
                                      <p:to>
                                        <p:strVal val="visible"/>
                                      </p:to>
                                    </p:set>
                                    <p:animEffect transition="in" filter="fade">
                                      <p:cBhvr>
                                        <p:cTn id="49" dur="1000"/>
                                        <p:tgtEl>
                                          <p:spTgt spid="32775">
                                            <p:txEl>
                                              <p:pRg st="2" end="2"/>
                                            </p:txEl>
                                          </p:spTgt>
                                        </p:tgtEl>
                                      </p:cBhvr>
                                    </p:animEffect>
                                    <p:anim calcmode="lin" valueType="num">
                                      <p:cBhvr>
                                        <p:cTn id="50" dur="1000" fill="hold"/>
                                        <p:tgtEl>
                                          <p:spTgt spid="32775">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327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2775">
                                            <p:txEl>
                                              <p:pRg st="3" end="3"/>
                                            </p:txEl>
                                          </p:spTgt>
                                        </p:tgtEl>
                                        <p:attrNameLst>
                                          <p:attrName>style.visibility</p:attrName>
                                        </p:attrNameLst>
                                      </p:cBhvr>
                                      <p:to>
                                        <p:strVal val="visible"/>
                                      </p:to>
                                    </p:set>
                                    <p:animEffect transition="in" filter="fade">
                                      <p:cBhvr>
                                        <p:cTn id="56" dur="1000"/>
                                        <p:tgtEl>
                                          <p:spTgt spid="32775">
                                            <p:txEl>
                                              <p:pRg st="3" end="3"/>
                                            </p:txEl>
                                          </p:spTgt>
                                        </p:tgtEl>
                                      </p:cBhvr>
                                    </p:animEffect>
                                    <p:anim calcmode="lin" valueType="num">
                                      <p:cBhvr>
                                        <p:cTn id="57" dur="1000" fill="hold"/>
                                        <p:tgtEl>
                                          <p:spTgt spid="32775">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3277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horzBrick">
          <a:fgClr>
            <a:schemeClr val="bg1"/>
          </a:fgClr>
          <a:bgClr>
            <a:srgbClr val="FF0000"/>
          </a:bgClr>
        </a:pattFill>
        <a:effectLst/>
      </p:bgPr>
    </p:bg>
    <p:spTree>
      <p:nvGrpSpPr>
        <p:cNvPr id="1" name=""/>
        <p:cNvGrpSpPr/>
        <p:nvPr/>
      </p:nvGrpSpPr>
      <p:grpSpPr>
        <a:xfrm>
          <a:off x="0" y="0"/>
          <a:ext cx="0" cy="0"/>
          <a:chOff x="0" y="0"/>
          <a:chExt cx="0" cy="0"/>
        </a:xfrm>
      </p:grpSpPr>
      <p:sp>
        <p:nvSpPr>
          <p:cNvPr id="37890" name="Title 1"/>
          <p:cNvSpPr>
            <a:spLocks noGrp="1"/>
          </p:cNvSpPr>
          <p:nvPr>
            <p:ph type="title"/>
          </p:nvPr>
        </p:nvSpPr>
        <p:spPr>
          <a:xfrm>
            <a:off x="0" y="762000"/>
            <a:ext cx="9144000" cy="685800"/>
          </a:xfrm>
        </p:spPr>
        <p:txBody>
          <a:bodyPr/>
          <a:lstStyle/>
          <a:p>
            <a:r>
              <a:rPr lang="en-US" altLang="en-US" b="1" u="sng" dirty="0" smtClean="0">
                <a:effectLst>
                  <a:outerShdw blurRad="38100" dist="38100" dir="2700000" algn="tl">
                    <a:srgbClr val="000000">
                      <a:alpha val="43137"/>
                    </a:srgbClr>
                  </a:outerShdw>
                </a:effectLst>
              </a:rPr>
              <a:t>Kinds of Unemployment Chart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0495387"/>
              </p:ext>
            </p:extLst>
          </p:nvPr>
        </p:nvGraphicFramePr>
        <p:xfrm>
          <a:off x="127000" y="1460500"/>
          <a:ext cx="8839200" cy="4646559"/>
        </p:xfrm>
        <a:graphic>
          <a:graphicData uri="http://schemas.openxmlformats.org/drawingml/2006/table">
            <a:tbl>
              <a:tblPr firstRow="1" bandRow="1">
                <a:tableStyleId>{5C22544A-7EE6-4342-B048-85BDC9FD1C3A}</a:tableStyleId>
              </a:tblPr>
              <a:tblGrid>
                <a:gridCol w="1473200"/>
                <a:gridCol w="1473200"/>
                <a:gridCol w="1473200"/>
                <a:gridCol w="1473200"/>
                <a:gridCol w="1473200"/>
                <a:gridCol w="1473200"/>
              </a:tblGrid>
              <a:tr h="1236518">
                <a:tc>
                  <a:txBody>
                    <a:bodyPr/>
                    <a:lstStyle/>
                    <a:p>
                      <a:pPr algn="ctr"/>
                      <a:endParaRPr lang="en-US" sz="1800" dirty="0" smtClean="0"/>
                    </a:p>
                    <a:p>
                      <a:pPr algn="ctr"/>
                      <a:r>
                        <a:rPr lang="en-US" sz="1800" dirty="0" smtClean="0"/>
                        <a:t>Frictional</a:t>
                      </a:r>
                    </a:p>
                  </a:txBody>
                  <a:tcPr marT="45712" marB="45712"/>
                </a:tc>
                <a:tc>
                  <a:txBody>
                    <a:bodyPr/>
                    <a:lstStyle/>
                    <a:p>
                      <a:pPr algn="ctr"/>
                      <a:endParaRPr lang="en-US" sz="1800" dirty="0" smtClean="0"/>
                    </a:p>
                    <a:p>
                      <a:pPr algn="ctr"/>
                      <a:r>
                        <a:rPr lang="en-US" sz="1800" dirty="0" smtClean="0"/>
                        <a:t>Seasonal</a:t>
                      </a:r>
                      <a:endParaRPr lang="en-US" sz="1800" dirty="0"/>
                    </a:p>
                  </a:txBody>
                  <a:tcPr marT="45712" marB="45712"/>
                </a:tc>
                <a:tc>
                  <a:txBody>
                    <a:bodyPr/>
                    <a:lstStyle/>
                    <a:p>
                      <a:pPr algn="ctr"/>
                      <a:endParaRPr lang="en-US" sz="1800" dirty="0" smtClean="0"/>
                    </a:p>
                    <a:p>
                      <a:pPr algn="ctr"/>
                      <a:r>
                        <a:rPr lang="en-US" sz="1800" dirty="0" smtClean="0"/>
                        <a:t>Structural</a:t>
                      </a:r>
                      <a:endParaRPr lang="en-US" sz="1800" dirty="0"/>
                    </a:p>
                  </a:txBody>
                  <a:tcPr marT="45712" marB="45712"/>
                </a:tc>
                <a:tc>
                  <a:txBody>
                    <a:bodyPr/>
                    <a:lstStyle/>
                    <a:p>
                      <a:pPr algn="ctr"/>
                      <a:endParaRPr lang="en-US" sz="1800" dirty="0" smtClean="0"/>
                    </a:p>
                    <a:p>
                      <a:pPr algn="ctr"/>
                      <a:r>
                        <a:rPr lang="en-US" sz="1800" dirty="0" smtClean="0"/>
                        <a:t>Tech</a:t>
                      </a:r>
                    </a:p>
                    <a:p>
                      <a:pPr algn="ctr"/>
                      <a:r>
                        <a:rPr lang="en-US" sz="1800" dirty="0" err="1" smtClean="0"/>
                        <a:t>nological</a:t>
                      </a:r>
                      <a:endParaRPr lang="en-US" sz="1800" dirty="0"/>
                    </a:p>
                  </a:txBody>
                  <a:tcPr marT="45712" marB="45712"/>
                </a:tc>
                <a:tc>
                  <a:txBody>
                    <a:bodyPr/>
                    <a:lstStyle/>
                    <a:p>
                      <a:pPr algn="ctr"/>
                      <a:endParaRPr lang="en-US" sz="1800" dirty="0" smtClean="0"/>
                    </a:p>
                    <a:p>
                      <a:pPr algn="ctr"/>
                      <a:r>
                        <a:rPr lang="en-US" sz="1800" dirty="0" smtClean="0"/>
                        <a:t>Cyclical</a:t>
                      </a:r>
                      <a:endParaRPr lang="en-US" sz="1800" dirty="0" smtClean="0"/>
                    </a:p>
                  </a:txBody>
                  <a:tcPr marT="45712" marB="45712"/>
                </a:tc>
                <a:tc>
                  <a:txBody>
                    <a:bodyPr/>
                    <a:lstStyle/>
                    <a:p>
                      <a:pPr algn="ctr"/>
                      <a:endParaRPr lang="en-US" sz="1800" dirty="0" smtClean="0"/>
                    </a:p>
                    <a:p>
                      <a:pPr algn="ctr"/>
                      <a:r>
                        <a:rPr lang="en-US" sz="1800" dirty="0" smtClean="0"/>
                        <a:t>Full</a:t>
                      </a:r>
                    </a:p>
                    <a:p>
                      <a:pPr algn="ctr"/>
                      <a:r>
                        <a:rPr lang="en-US" sz="1800" dirty="0" smtClean="0"/>
                        <a:t>Employ</a:t>
                      </a:r>
                    </a:p>
                    <a:p>
                      <a:pPr algn="ctr"/>
                      <a:r>
                        <a:rPr lang="en-US" sz="1800" dirty="0" err="1" smtClean="0"/>
                        <a:t>ment</a:t>
                      </a:r>
                      <a:endParaRPr lang="en-US" sz="1800" dirty="0"/>
                    </a:p>
                  </a:txBody>
                  <a:tcPr marT="45712" marB="45712"/>
                </a:tc>
              </a:tr>
              <a:tr h="3410041">
                <a:tc>
                  <a:txBody>
                    <a:bodyPr/>
                    <a:lstStyle/>
                    <a:p>
                      <a:r>
                        <a:rPr lang="en-US" sz="1400" dirty="0" smtClean="0"/>
                        <a:t>DESCRIPTION OF</a:t>
                      </a:r>
                      <a:r>
                        <a:rPr lang="en-US" sz="1400" baseline="0" dirty="0" smtClean="0"/>
                        <a:t> CAUSES -</a:t>
                      </a:r>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r>
                        <a:rPr lang="en-US" sz="1400" dirty="0" smtClean="0"/>
                        <a:t>EXAMPLE </a:t>
                      </a:r>
                      <a:r>
                        <a:rPr lang="en-US" sz="1400" dirty="0" smtClean="0"/>
                        <a: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DESCRIPTION OF CAUSES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EXAMPLE -</a:t>
                      </a:r>
                    </a:p>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DESCRIPTION OF CAUSES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EXAMPLE -</a:t>
                      </a:r>
                    </a:p>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DESCRIPTION OF CAUSES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EXAMPLE -</a:t>
                      </a:r>
                    </a:p>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DESCRIPTION OF CAUSES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EXAMPLE -</a:t>
                      </a:r>
                    </a:p>
                    <a:p>
                      <a:endParaRPr lang="en-US" sz="1400" dirty="0"/>
                    </a:p>
                  </a:txBody>
                  <a:tcPr marT="45712" marB="45712"/>
                </a:tc>
                <a:tc>
                  <a:txBody>
                    <a:bodyPr/>
                    <a:lstStyle/>
                    <a:p>
                      <a:r>
                        <a:rPr lang="en-US" sz="1400" dirty="0" smtClean="0"/>
                        <a:t>What does this mean</a:t>
                      </a:r>
                      <a:r>
                        <a:rPr lang="en-US" sz="1400" dirty="0" smtClean="0"/>
                        <a:t>?</a:t>
                      </a:r>
                    </a:p>
                    <a:p>
                      <a:endParaRPr lang="en-US" sz="1400" dirty="0" smtClean="0"/>
                    </a:p>
                    <a:p>
                      <a:endParaRPr lang="en-US" sz="1400" dirty="0" smtClean="0"/>
                    </a:p>
                    <a:p>
                      <a:endParaRPr lang="en-US" sz="1400" dirty="0" smtClean="0"/>
                    </a:p>
                    <a:p>
                      <a:r>
                        <a:rPr lang="en-US" sz="1400" dirty="0" err="1" smtClean="0"/>
                        <a:t>Underemploy</a:t>
                      </a:r>
                      <a:endParaRPr lang="en-US" sz="1400" dirty="0" smtClean="0"/>
                    </a:p>
                    <a:p>
                      <a:r>
                        <a:rPr lang="en-US" sz="1400" dirty="0" err="1" smtClean="0"/>
                        <a:t>ment</a:t>
                      </a:r>
                      <a:r>
                        <a:rPr lang="en-US" sz="1400" dirty="0" smtClean="0"/>
                        <a:t> – </a:t>
                      </a:r>
                    </a:p>
                    <a:p>
                      <a:endParaRPr lang="en-US" sz="1400" dirty="0" smtClean="0"/>
                    </a:p>
                    <a:p>
                      <a:endParaRPr lang="en-US" sz="1400" dirty="0" smtClean="0"/>
                    </a:p>
                    <a:p>
                      <a:endParaRPr lang="en-US" sz="1400" dirty="0" smtClean="0"/>
                    </a:p>
                    <a:p>
                      <a:r>
                        <a:rPr lang="en-US" sz="1400" dirty="0" smtClean="0"/>
                        <a:t>Discouraged</a:t>
                      </a:r>
                    </a:p>
                    <a:p>
                      <a:r>
                        <a:rPr lang="en-US" sz="1400" dirty="0" smtClean="0"/>
                        <a:t>Workers</a:t>
                      </a:r>
                      <a:r>
                        <a:rPr lang="en-US" sz="1400" baseline="0" dirty="0" smtClean="0"/>
                        <a:t> –</a:t>
                      </a:r>
                    </a:p>
                    <a:p>
                      <a:endParaRPr lang="en-US" sz="1400" dirty="0"/>
                    </a:p>
                  </a:txBody>
                  <a:tcPr marT="45712" marB="45712"/>
                </a:tc>
              </a:tr>
            </a:tbl>
          </a:graphicData>
        </a:graphic>
      </p:graphicFrame>
    </p:spTree>
    <p:extLst>
      <p:ext uri="{BB962C8B-B14F-4D97-AF65-F5344CB8AC3E}">
        <p14:creationId xmlns:p14="http://schemas.microsoft.com/office/powerpoint/2010/main" val="2902426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100" name="Rectangle 4"/>
          <p:cNvSpPr>
            <a:spLocks noGrp="1" noChangeArrowheads="1"/>
          </p:cNvSpPr>
          <p:nvPr>
            <p:ph type="title" sz="quarter"/>
          </p:nvPr>
        </p:nvSpPr>
        <p:spPr>
          <a:xfrm>
            <a:off x="457200" y="274638"/>
            <a:ext cx="8229600" cy="792162"/>
          </a:xfrm>
        </p:spPr>
        <p:txBody>
          <a:bodyPr/>
          <a:lstStyle/>
          <a:p>
            <a:r>
              <a:rPr lang="en-US" altLang="en-US" sz="4800"/>
              <a:t>Types of Unemployment</a:t>
            </a:r>
          </a:p>
        </p:txBody>
      </p:sp>
      <p:sp>
        <p:nvSpPr>
          <p:cNvPr id="4101" name="Rectangle 5"/>
          <p:cNvSpPr>
            <a:spLocks noGrp="1" noChangeArrowheads="1"/>
          </p:cNvSpPr>
          <p:nvPr>
            <p:ph sz="quarter" idx="1"/>
          </p:nvPr>
        </p:nvSpPr>
        <p:spPr>
          <a:xfrm>
            <a:off x="381000" y="1219200"/>
            <a:ext cx="4038600" cy="1676400"/>
          </a:xfrm>
        </p:spPr>
        <p:txBody>
          <a:bodyPr/>
          <a:lstStyle/>
          <a:p>
            <a:r>
              <a:rPr lang="en-US" altLang="en-US" sz="3600" b="1"/>
              <a:t>Frictional</a:t>
            </a:r>
          </a:p>
          <a:p>
            <a:pPr lvl="1"/>
            <a:r>
              <a:rPr lang="en-US" altLang="en-US" sz="3200" b="1"/>
              <a:t>Between jobs – Short Term</a:t>
            </a:r>
          </a:p>
        </p:txBody>
      </p:sp>
      <p:sp>
        <p:nvSpPr>
          <p:cNvPr id="4102" name="Rectangle 6"/>
          <p:cNvSpPr>
            <a:spLocks noGrp="1" noChangeArrowheads="1"/>
          </p:cNvSpPr>
          <p:nvPr>
            <p:ph sz="quarter" idx="2"/>
          </p:nvPr>
        </p:nvSpPr>
        <p:spPr>
          <a:xfrm>
            <a:off x="4495800" y="1219200"/>
            <a:ext cx="4191000" cy="1676400"/>
          </a:xfrm>
        </p:spPr>
        <p:txBody>
          <a:bodyPr/>
          <a:lstStyle/>
          <a:p>
            <a:r>
              <a:rPr lang="en-US" altLang="en-US" sz="3600" b="1"/>
              <a:t>Seasonal</a:t>
            </a:r>
          </a:p>
          <a:p>
            <a:pPr lvl="1">
              <a:buFontTx/>
              <a:buNone/>
            </a:pPr>
            <a:r>
              <a:rPr lang="en-US" altLang="en-US" b="1"/>
              <a:t>– </a:t>
            </a:r>
            <a:r>
              <a:rPr lang="en-US" altLang="en-US" sz="3200" b="1"/>
              <a:t>Based on Season/Weather</a:t>
            </a:r>
          </a:p>
        </p:txBody>
      </p:sp>
      <p:sp>
        <p:nvSpPr>
          <p:cNvPr id="4103" name="Rectangle 7"/>
          <p:cNvSpPr>
            <a:spLocks noGrp="1" noChangeArrowheads="1"/>
          </p:cNvSpPr>
          <p:nvPr>
            <p:ph sz="quarter" idx="3"/>
          </p:nvPr>
        </p:nvSpPr>
        <p:spPr>
          <a:xfrm>
            <a:off x="381000" y="3048000"/>
            <a:ext cx="4114800" cy="2895600"/>
          </a:xfrm>
        </p:spPr>
        <p:txBody>
          <a:bodyPr/>
          <a:lstStyle/>
          <a:p>
            <a:r>
              <a:rPr lang="en-US" altLang="en-US" sz="3600" b="1"/>
              <a:t>Structural</a:t>
            </a:r>
          </a:p>
          <a:p>
            <a:pPr lvl="1"/>
            <a:r>
              <a:rPr lang="en-US" altLang="en-US" sz="2500" b="1"/>
              <a:t>Hardest to overcome</a:t>
            </a:r>
          </a:p>
          <a:p>
            <a:pPr lvl="1"/>
            <a:r>
              <a:rPr lang="en-US" altLang="en-US" b="1"/>
              <a:t>Abilities are no longer demanded</a:t>
            </a:r>
          </a:p>
          <a:p>
            <a:pPr lvl="1"/>
            <a:r>
              <a:rPr lang="en-US" altLang="en-US" b="1"/>
              <a:t>Retraining or Re-education are often needed</a:t>
            </a:r>
          </a:p>
        </p:txBody>
      </p:sp>
      <p:sp>
        <p:nvSpPr>
          <p:cNvPr id="4104" name="Rectangle 8"/>
          <p:cNvSpPr>
            <a:spLocks noGrp="1" noChangeArrowheads="1"/>
          </p:cNvSpPr>
          <p:nvPr>
            <p:ph sz="quarter" idx="4"/>
          </p:nvPr>
        </p:nvSpPr>
        <p:spPr>
          <a:xfrm>
            <a:off x="4572000" y="3048000"/>
            <a:ext cx="4267200" cy="3429000"/>
          </a:xfrm>
        </p:spPr>
        <p:txBody>
          <a:bodyPr/>
          <a:lstStyle/>
          <a:p>
            <a:r>
              <a:rPr lang="en-US" altLang="en-US" sz="3600" b="1"/>
              <a:t>Cyclical</a:t>
            </a:r>
          </a:p>
          <a:p>
            <a:pPr lvl="1"/>
            <a:r>
              <a:rPr lang="en-US" altLang="en-US" b="1"/>
              <a:t>Related to swings in the business cycle</a:t>
            </a:r>
          </a:p>
          <a:p>
            <a:r>
              <a:rPr lang="en-US" altLang="en-US" sz="3600" b="1"/>
              <a:t>Technological</a:t>
            </a:r>
          </a:p>
          <a:p>
            <a:pPr lvl="1"/>
            <a:r>
              <a:rPr lang="en-US" altLang="en-US" sz="3000" b="1"/>
              <a:t>Technology replaces workers</a:t>
            </a:r>
          </a:p>
        </p:txBody>
      </p:sp>
    </p:spTree>
    <p:extLst>
      <p:ext uri="{BB962C8B-B14F-4D97-AF65-F5344CB8AC3E}">
        <p14:creationId xmlns:p14="http://schemas.microsoft.com/office/powerpoint/2010/main" val="35764501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box(in)">
                                      <p:cBhvr>
                                        <p:cTn id="7" dur="5000"/>
                                        <p:tgtEl>
                                          <p:spTgt spid="41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101">
                                            <p:txEl>
                                              <p:pRg st="0" end="0"/>
                                            </p:txEl>
                                          </p:spTgt>
                                        </p:tgtEl>
                                        <p:attrNameLst>
                                          <p:attrName>style.visibility</p:attrName>
                                        </p:attrNameLst>
                                      </p:cBhvr>
                                      <p:to>
                                        <p:strVal val="visible"/>
                                      </p:to>
                                    </p:set>
                                    <p:animEffect transition="in" filter="dissolve">
                                      <p:cBhvr>
                                        <p:cTn id="12" dur="5000"/>
                                        <p:tgtEl>
                                          <p:spTgt spid="4101">
                                            <p:txEl>
                                              <p:pRg st="0" end="0"/>
                                            </p:txEl>
                                          </p:spTgt>
                                        </p:tgtEl>
                                      </p:cBhvr>
                                    </p:animEffect>
                                  </p:childTnLst>
                                </p:cTn>
                              </p:par>
                            </p:childTnLst>
                          </p:cTn>
                        </p:par>
                        <p:par>
                          <p:cTn id="13" fill="hold" nodeType="afterGroup">
                            <p:stCondLst>
                              <p:cond delay="5000"/>
                            </p:stCondLst>
                            <p:childTnLst>
                              <p:par>
                                <p:cTn id="14" presetID="9" presetClass="entr" presetSubtype="0" fill="hold" nodeType="afterEffect">
                                  <p:stCondLst>
                                    <p:cond delay="0"/>
                                  </p:stCondLst>
                                  <p:childTnLst>
                                    <p:set>
                                      <p:cBhvr>
                                        <p:cTn id="15" dur="1" fill="hold">
                                          <p:stCondLst>
                                            <p:cond delay="0"/>
                                          </p:stCondLst>
                                        </p:cTn>
                                        <p:tgtEl>
                                          <p:spTgt spid="4101">
                                            <p:txEl>
                                              <p:pRg st="1" end="1"/>
                                            </p:txEl>
                                          </p:spTgt>
                                        </p:tgtEl>
                                        <p:attrNameLst>
                                          <p:attrName>style.visibility</p:attrName>
                                        </p:attrNameLst>
                                      </p:cBhvr>
                                      <p:to>
                                        <p:strVal val="visible"/>
                                      </p:to>
                                    </p:set>
                                    <p:animEffect transition="in" filter="dissolve">
                                      <p:cBhvr>
                                        <p:cTn id="16" dur="5000"/>
                                        <p:tgtEl>
                                          <p:spTgt spid="410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3" presetClass="entr" presetSubtype="16" fill="hold" nodeType="clickEffect">
                                  <p:stCondLst>
                                    <p:cond delay="0"/>
                                  </p:stCondLst>
                                  <p:childTnLst>
                                    <p:set>
                                      <p:cBhvr>
                                        <p:cTn id="20" dur="1" fill="hold">
                                          <p:stCondLst>
                                            <p:cond delay="0"/>
                                          </p:stCondLst>
                                        </p:cTn>
                                        <p:tgtEl>
                                          <p:spTgt spid="4102">
                                            <p:txEl>
                                              <p:pRg st="0" end="0"/>
                                            </p:txEl>
                                          </p:spTgt>
                                        </p:tgtEl>
                                        <p:attrNameLst>
                                          <p:attrName>style.visibility</p:attrName>
                                        </p:attrNameLst>
                                      </p:cBhvr>
                                      <p:to>
                                        <p:strVal val="visible"/>
                                      </p:to>
                                    </p:set>
                                    <p:animEffect transition="in" filter="plus(in)">
                                      <p:cBhvr>
                                        <p:cTn id="21" dur="5000"/>
                                        <p:tgtEl>
                                          <p:spTgt spid="4102">
                                            <p:txEl>
                                              <p:pRg st="0" end="0"/>
                                            </p:txEl>
                                          </p:spTgt>
                                        </p:tgtEl>
                                      </p:cBhvr>
                                    </p:animEffect>
                                  </p:childTnLst>
                                </p:cTn>
                              </p:par>
                            </p:childTnLst>
                          </p:cTn>
                        </p:par>
                        <p:par>
                          <p:cTn id="22" fill="hold" nodeType="afterGroup">
                            <p:stCondLst>
                              <p:cond delay="5000"/>
                            </p:stCondLst>
                            <p:childTnLst>
                              <p:par>
                                <p:cTn id="23" presetID="13" presetClass="entr" presetSubtype="16" fill="hold" nodeType="afterEffect">
                                  <p:stCondLst>
                                    <p:cond delay="0"/>
                                  </p:stCondLst>
                                  <p:childTnLst>
                                    <p:set>
                                      <p:cBhvr>
                                        <p:cTn id="24" dur="1" fill="hold">
                                          <p:stCondLst>
                                            <p:cond delay="0"/>
                                          </p:stCondLst>
                                        </p:cTn>
                                        <p:tgtEl>
                                          <p:spTgt spid="4102">
                                            <p:txEl>
                                              <p:pRg st="1" end="1"/>
                                            </p:txEl>
                                          </p:spTgt>
                                        </p:tgtEl>
                                        <p:attrNameLst>
                                          <p:attrName>style.visibility</p:attrName>
                                        </p:attrNameLst>
                                      </p:cBhvr>
                                      <p:to>
                                        <p:strVal val="visible"/>
                                      </p:to>
                                    </p:set>
                                    <p:animEffect transition="in" filter="plus(in)">
                                      <p:cBhvr>
                                        <p:cTn id="25" dur="5000"/>
                                        <p:tgtEl>
                                          <p:spTgt spid="4102">
                                            <p:txEl>
                                              <p:pRg st="1" end="1"/>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12" fill="hold" nodeType="clickEffect">
                                  <p:stCondLst>
                                    <p:cond delay="0"/>
                                  </p:stCondLst>
                                  <p:childTnLst>
                                    <p:set>
                                      <p:cBhvr>
                                        <p:cTn id="29" dur="1" fill="hold">
                                          <p:stCondLst>
                                            <p:cond delay="0"/>
                                          </p:stCondLst>
                                        </p:cTn>
                                        <p:tgtEl>
                                          <p:spTgt spid="4103">
                                            <p:txEl>
                                              <p:pRg st="0" end="0"/>
                                            </p:txEl>
                                          </p:spTgt>
                                        </p:tgtEl>
                                        <p:attrNameLst>
                                          <p:attrName>style.visibility</p:attrName>
                                        </p:attrNameLst>
                                      </p:cBhvr>
                                      <p:to>
                                        <p:strVal val="visible"/>
                                      </p:to>
                                    </p:set>
                                    <p:animEffect transition="in" filter="strips(downLeft)">
                                      <p:cBhvr>
                                        <p:cTn id="30" dur="5000"/>
                                        <p:tgtEl>
                                          <p:spTgt spid="4103">
                                            <p:txEl>
                                              <p:pRg st="0" end="0"/>
                                            </p:txEl>
                                          </p:spTgt>
                                        </p:tgtEl>
                                      </p:cBhvr>
                                    </p:animEffect>
                                  </p:childTnLst>
                                </p:cTn>
                              </p:par>
                            </p:childTnLst>
                          </p:cTn>
                        </p:par>
                        <p:par>
                          <p:cTn id="31" fill="hold" nodeType="afterGroup">
                            <p:stCondLst>
                              <p:cond delay="5000"/>
                            </p:stCondLst>
                            <p:childTnLst>
                              <p:par>
                                <p:cTn id="32" presetID="18" presetClass="entr" presetSubtype="12" fill="hold" nodeType="afterEffect">
                                  <p:stCondLst>
                                    <p:cond delay="0"/>
                                  </p:stCondLst>
                                  <p:childTnLst>
                                    <p:set>
                                      <p:cBhvr>
                                        <p:cTn id="33" dur="1" fill="hold">
                                          <p:stCondLst>
                                            <p:cond delay="0"/>
                                          </p:stCondLst>
                                        </p:cTn>
                                        <p:tgtEl>
                                          <p:spTgt spid="4103">
                                            <p:txEl>
                                              <p:pRg st="1" end="1"/>
                                            </p:txEl>
                                          </p:spTgt>
                                        </p:tgtEl>
                                        <p:attrNameLst>
                                          <p:attrName>style.visibility</p:attrName>
                                        </p:attrNameLst>
                                      </p:cBhvr>
                                      <p:to>
                                        <p:strVal val="visible"/>
                                      </p:to>
                                    </p:set>
                                    <p:animEffect transition="in" filter="strips(downLeft)">
                                      <p:cBhvr>
                                        <p:cTn id="34" dur="5000"/>
                                        <p:tgtEl>
                                          <p:spTgt spid="4103">
                                            <p:txEl>
                                              <p:pRg st="1" end="1"/>
                                            </p:txEl>
                                          </p:spTgt>
                                        </p:tgtEl>
                                      </p:cBhvr>
                                    </p:animEffect>
                                  </p:childTnLst>
                                </p:cTn>
                              </p:par>
                            </p:childTnLst>
                          </p:cTn>
                        </p:par>
                        <p:par>
                          <p:cTn id="35" fill="hold" nodeType="afterGroup">
                            <p:stCondLst>
                              <p:cond delay="10000"/>
                            </p:stCondLst>
                            <p:childTnLst>
                              <p:par>
                                <p:cTn id="36" presetID="18" presetClass="entr" presetSubtype="12" fill="hold" nodeType="afterEffect">
                                  <p:stCondLst>
                                    <p:cond delay="0"/>
                                  </p:stCondLst>
                                  <p:childTnLst>
                                    <p:set>
                                      <p:cBhvr>
                                        <p:cTn id="37" dur="1" fill="hold">
                                          <p:stCondLst>
                                            <p:cond delay="0"/>
                                          </p:stCondLst>
                                        </p:cTn>
                                        <p:tgtEl>
                                          <p:spTgt spid="4103">
                                            <p:txEl>
                                              <p:pRg st="2" end="2"/>
                                            </p:txEl>
                                          </p:spTgt>
                                        </p:tgtEl>
                                        <p:attrNameLst>
                                          <p:attrName>style.visibility</p:attrName>
                                        </p:attrNameLst>
                                      </p:cBhvr>
                                      <p:to>
                                        <p:strVal val="visible"/>
                                      </p:to>
                                    </p:set>
                                    <p:animEffect transition="in" filter="strips(downLeft)">
                                      <p:cBhvr>
                                        <p:cTn id="38" dur="5000"/>
                                        <p:tgtEl>
                                          <p:spTgt spid="4103">
                                            <p:txEl>
                                              <p:pRg st="2" end="2"/>
                                            </p:txEl>
                                          </p:spTgt>
                                        </p:tgtEl>
                                      </p:cBhvr>
                                    </p:animEffect>
                                  </p:childTnLst>
                                </p:cTn>
                              </p:par>
                            </p:childTnLst>
                          </p:cTn>
                        </p:par>
                        <p:par>
                          <p:cTn id="39" fill="hold" nodeType="afterGroup">
                            <p:stCondLst>
                              <p:cond delay="15000"/>
                            </p:stCondLst>
                            <p:childTnLst>
                              <p:par>
                                <p:cTn id="40" presetID="18" presetClass="entr" presetSubtype="12" fill="hold" nodeType="afterEffect">
                                  <p:stCondLst>
                                    <p:cond delay="0"/>
                                  </p:stCondLst>
                                  <p:childTnLst>
                                    <p:set>
                                      <p:cBhvr>
                                        <p:cTn id="41" dur="1" fill="hold">
                                          <p:stCondLst>
                                            <p:cond delay="0"/>
                                          </p:stCondLst>
                                        </p:cTn>
                                        <p:tgtEl>
                                          <p:spTgt spid="4103">
                                            <p:txEl>
                                              <p:pRg st="3" end="3"/>
                                            </p:txEl>
                                          </p:spTgt>
                                        </p:tgtEl>
                                        <p:attrNameLst>
                                          <p:attrName>style.visibility</p:attrName>
                                        </p:attrNameLst>
                                      </p:cBhvr>
                                      <p:to>
                                        <p:strVal val="visible"/>
                                      </p:to>
                                    </p:set>
                                    <p:animEffect transition="in" filter="strips(downLeft)">
                                      <p:cBhvr>
                                        <p:cTn id="42" dur="5000"/>
                                        <p:tgtEl>
                                          <p:spTgt spid="4103">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1" presetClass="entr" presetSubtype="4" fill="hold" nodeType="clickEffect">
                                  <p:stCondLst>
                                    <p:cond delay="0"/>
                                  </p:stCondLst>
                                  <p:childTnLst>
                                    <p:set>
                                      <p:cBhvr>
                                        <p:cTn id="46" dur="1" fill="hold">
                                          <p:stCondLst>
                                            <p:cond delay="0"/>
                                          </p:stCondLst>
                                        </p:cTn>
                                        <p:tgtEl>
                                          <p:spTgt spid="4104">
                                            <p:txEl>
                                              <p:pRg st="0" end="0"/>
                                            </p:txEl>
                                          </p:spTgt>
                                        </p:tgtEl>
                                        <p:attrNameLst>
                                          <p:attrName>style.visibility</p:attrName>
                                        </p:attrNameLst>
                                      </p:cBhvr>
                                      <p:to>
                                        <p:strVal val="visible"/>
                                      </p:to>
                                    </p:set>
                                    <p:animEffect transition="in" filter="wheel(4)">
                                      <p:cBhvr>
                                        <p:cTn id="47" dur="5000"/>
                                        <p:tgtEl>
                                          <p:spTgt spid="4104">
                                            <p:txEl>
                                              <p:pRg st="0" end="0"/>
                                            </p:txEl>
                                          </p:spTgt>
                                        </p:tgtEl>
                                      </p:cBhvr>
                                    </p:animEffect>
                                  </p:childTnLst>
                                </p:cTn>
                              </p:par>
                            </p:childTnLst>
                          </p:cTn>
                        </p:par>
                        <p:par>
                          <p:cTn id="48" fill="hold" nodeType="afterGroup">
                            <p:stCondLst>
                              <p:cond delay="5000"/>
                            </p:stCondLst>
                            <p:childTnLst>
                              <p:par>
                                <p:cTn id="49" presetID="21" presetClass="entr" presetSubtype="4" fill="hold" nodeType="afterEffect">
                                  <p:stCondLst>
                                    <p:cond delay="0"/>
                                  </p:stCondLst>
                                  <p:childTnLst>
                                    <p:set>
                                      <p:cBhvr>
                                        <p:cTn id="50" dur="1" fill="hold">
                                          <p:stCondLst>
                                            <p:cond delay="0"/>
                                          </p:stCondLst>
                                        </p:cTn>
                                        <p:tgtEl>
                                          <p:spTgt spid="4104">
                                            <p:txEl>
                                              <p:pRg st="1" end="1"/>
                                            </p:txEl>
                                          </p:spTgt>
                                        </p:tgtEl>
                                        <p:attrNameLst>
                                          <p:attrName>style.visibility</p:attrName>
                                        </p:attrNameLst>
                                      </p:cBhvr>
                                      <p:to>
                                        <p:strVal val="visible"/>
                                      </p:to>
                                    </p:set>
                                    <p:animEffect transition="in" filter="wheel(4)">
                                      <p:cBhvr>
                                        <p:cTn id="51" dur="5000"/>
                                        <p:tgtEl>
                                          <p:spTgt spid="4104">
                                            <p:txEl>
                                              <p:pRg st="1" end="1"/>
                                            </p:txEl>
                                          </p:spTgt>
                                        </p:tgtEl>
                                      </p:cBhvr>
                                    </p:animEffect>
                                  </p:childTnLst>
                                </p:cTn>
                              </p:par>
                            </p:childTnLst>
                          </p:cTn>
                        </p:par>
                        <p:par>
                          <p:cTn id="52" fill="hold" nodeType="afterGroup">
                            <p:stCondLst>
                              <p:cond delay="10000"/>
                            </p:stCondLst>
                            <p:childTnLst>
                              <p:par>
                                <p:cTn id="53" presetID="21" presetClass="entr" presetSubtype="4" fill="hold" nodeType="afterEffect">
                                  <p:stCondLst>
                                    <p:cond delay="0"/>
                                  </p:stCondLst>
                                  <p:childTnLst>
                                    <p:set>
                                      <p:cBhvr>
                                        <p:cTn id="54" dur="1" fill="hold">
                                          <p:stCondLst>
                                            <p:cond delay="0"/>
                                          </p:stCondLst>
                                        </p:cTn>
                                        <p:tgtEl>
                                          <p:spTgt spid="4104">
                                            <p:txEl>
                                              <p:pRg st="2" end="2"/>
                                            </p:txEl>
                                          </p:spTgt>
                                        </p:tgtEl>
                                        <p:attrNameLst>
                                          <p:attrName>style.visibility</p:attrName>
                                        </p:attrNameLst>
                                      </p:cBhvr>
                                      <p:to>
                                        <p:strVal val="visible"/>
                                      </p:to>
                                    </p:set>
                                    <p:animEffect transition="in" filter="wheel(4)">
                                      <p:cBhvr>
                                        <p:cTn id="55" dur="5000"/>
                                        <p:tgtEl>
                                          <p:spTgt spid="4104">
                                            <p:txEl>
                                              <p:pRg st="2" end="2"/>
                                            </p:txEl>
                                          </p:spTgt>
                                        </p:tgtEl>
                                      </p:cBhvr>
                                    </p:animEffect>
                                  </p:childTnLst>
                                </p:cTn>
                              </p:par>
                            </p:childTnLst>
                          </p:cTn>
                        </p:par>
                        <p:par>
                          <p:cTn id="56" fill="hold" nodeType="afterGroup">
                            <p:stCondLst>
                              <p:cond delay="15000"/>
                            </p:stCondLst>
                            <p:childTnLst>
                              <p:par>
                                <p:cTn id="57" presetID="21" presetClass="entr" presetSubtype="4" fill="hold" nodeType="afterEffect">
                                  <p:stCondLst>
                                    <p:cond delay="0"/>
                                  </p:stCondLst>
                                  <p:childTnLst>
                                    <p:set>
                                      <p:cBhvr>
                                        <p:cTn id="58" dur="1" fill="hold">
                                          <p:stCondLst>
                                            <p:cond delay="0"/>
                                          </p:stCondLst>
                                        </p:cTn>
                                        <p:tgtEl>
                                          <p:spTgt spid="4104">
                                            <p:txEl>
                                              <p:pRg st="3" end="3"/>
                                            </p:txEl>
                                          </p:spTgt>
                                        </p:tgtEl>
                                        <p:attrNameLst>
                                          <p:attrName>style.visibility</p:attrName>
                                        </p:attrNameLst>
                                      </p:cBhvr>
                                      <p:to>
                                        <p:strVal val="visible"/>
                                      </p:to>
                                    </p:set>
                                    <p:animEffect transition="in" filter="wheel(4)">
                                      <p:cBhvr>
                                        <p:cTn id="59" dur="5000"/>
                                        <p:tgtEl>
                                          <p:spTgt spid="410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Lst>
  </p:timing>
</p:sld>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12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Blank Presentation">
  <a:themeElements>
    <a:clrScheme name="">
      <a:dk1>
        <a:srgbClr val="808080"/>
      </a:dk1>
      <a:lt1>
        <a:srgbClr val="FFFFFF"/>
      </a:lt1>
      <a:dk2>
        <a:srgbClr val="000000"/>
      </a:dk2>
      <a:lt2>
        <a:srgbClr val="000000"/>
      </a:lt2>
      <a:accent1>
        <a:srgbClr val="990000"/>
      </a:accent1>
      <a:accent2>
        <a:srgbClr val="3333CC"/>
      </a:accent2>
      <a:accent3>
        <a:srgbClr val="AAAAAA"/>
      </a:accent3>
      <a:accent4>
        <a:srgbClr val="DADADA"/>
      </a:accent4>
      <a:accent5>
        <a:srgbClr val="CAAAAA"/>
      </a:accent5>
      <a:accent6>
        <a:srgbClr val="2D2DB9"/>
      </a:accent6>
      <a:hlink>
        <a:srgbClr val="FFFF99"/>
      </a:hlink>
      <a:folHlink>
        <a:srgbClr val="FFFF99"/>
      </a:folHlink>
    </a:clrScheme>
    <a:fontScheme name="Blank Presentation.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90000"/>
          </a:lnSpc>
          <a:spcBef>
            <a:spcPct val="20000"/>
          </a:spcBef>
          <a:spcAft>
            <a:spcPct val="20000"/>
          </a:spcAft>
          <a:buClrTx/>
          <a:buSzTx/>
          <a:buFontTx/>
          <a:buNone/>
          <a:tabLst/>
          <a:defRPr kumimoji="0" lang="en-US" altLang="en-US" sz="3200" b="0" i="0" u="none" strike="noStrike" cap="none" normalizeH="0" baseline="0" smtClean="0">
            <a:ln>
              <a:noFill/>
            </a:ln>
            <a:solidFill>
              <a:srgbClr val="FFCC00"/>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90000"/>
          </a:lnSpc>
          <a:spcBef>
            <a:spcPct val="20000"/>
          </a:spcBef>
          <a:spcAft>
            <a:spcPct val="20000"/>
          </a:spcAft>
          <a:buClrTx/>
          <a:buSzTx/>
          <a:buFontTx/>
          <a:buNone/>
          <a:tabLst/>
          <a:defRPr kumimoji="0" lang="en-US" altLang="en-US" sz="3200" b="0" i="0" u="none" strike="noStrike" cap="none" normalizeH="0" baseline="0" smtClean="0">
            <a:ln>
              <a:noFill/>
            </a:ln>
            <a:solidFill>
              <a:srgbClr val="FFCC00"/>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3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1"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1"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6559</TotalTime>
  <Words>647</Words>
  <Application>Microsoft Office PowerPoint</Application>
  <PresentationFormat>On-screen Show (4:3)</PresentationFormat>
  <Paragraphs>146</Paragraphs>
  <Slides>10</Slides>
  <Notes>0</Notes>
  <HiddenSlides>0</HiddenSlides>
  <MMClips>0</MMClips>
  <ScaleCrop>false</ScaleCrop>
  <HeadingPairs>
    <vt:vector size="4" baseType="variant">
      <vt:variant>
        <vt:lpstr>Theme</vt:lpstr>
      </vt:variant>
      <vt:variant>
        <vt:i4>5</vt:i4>
      </vt:variant>
      <vt:variant>
        <vt:lpstr>Slide Titles</vt:lpstr>
      </vt:variant>
      <vt:variant>
        <vt:i4>10</vt:i4>
      </vt:variant>
    </vt:vector>
  </HeadingPairs>
  <TitlesOfParts>
    <vt:vector size="15" baseType="lpstr">
      <vt:lpstr>12_TP030004031</vt:lpstr>
      <vt:lpstr>Angles</vt:lpstr>
      <vt:lpstr>Blank Presentation</vt:lpstr>
      <vt:lpstr>13_TP030004031</vt:lpstr>
      <vt:lpstr>Default Design</vt:lpstr>
      <vt:lpstr>Wednesday November 12, 2014 Mr. Goblirsch – Economics</vt:lpstr>
      <vt:lpstr>UNEMPLOYMENT</vt:lpstr>
      <vt:lpstr>Section 2-6 </vt:lpstr>
      <vt:lpstr>Section 2-5 </vt:lpstr>
      <vt:lpstr>Section 2-8 </vt:lpstr>
      <vt:lpstr>PowerPoint Presentation</vt:lpstr>
      <vt:lpstr>Section 2-4 </vt:lpstr>
      <vt:lpstr>Kinds of Unemployment Chart</vt:lpstr>
      <vt:lpstr>Types of Unemployment</vt:lpstr>
      <vt:lpstr>Section 2-Assessment 1</vt:lpstr>
    </vt:vector>
  </TitlesOfParts>
  <Company>Modesto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Supply</dc:title>
  <dc:creator>Muncrief.d</dc:creator>
  <cp:lastModifiedBy>cgoblirsch</cp:lastModifiedBy>
  <cp:revision>158</cp:revision>
  <cp:lastPrinted>2014-10-21T15:55:12Z</cp:lastPrinted>
  <dcterms:created xsi:type="dcterms:W3CDTF">2007-02-19T20:43:44Z</dcterms:created>
  <dcterms:modified xsi:type="dcterms:W3CDTF">2014-11-12T19:58:30Z</dcterms:modified>
</cp:coreProperties>
</file>