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09" r:id="rId2"/>
    <p:sldMasterId id="2147483721" r:id="rId3"/>
    <p:sldMasterId id="2147483733" r:id="rId4"/>
  </p:sldMasterIdLst>
  <p:notesMasterIdLst>
    <p:notesMasterId r:id="rId11"/>
  </p:notesMasterIdLst>
  <p:handoutMasterIdLst>
    <p:handoutMasterId r:id="rId12"/>
  </p:handoutMasterIdLst>
  <p:sldIdLst>
    <p:sldId id="275" r:id="rId5"/>
    <p:sldId id="285" r:id="rId6"/>
    <p:sldId id="289" r:id="rId7"/>
    <p:sldId id="290" r:id="rId8"/>
    <p:sldId id="286" r:id="rId9"/>
    <p:sldId id="291" r:id="rId1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33"/>
    <a:srgbClr val="990099"/>
    <a:srgbClr val="3333CC"/>
    <a:srgbClr val="0000FF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331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024E-D6A7-4A5D-900F-97FB05EC16D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6E5C-D0BE-4865-8795-A6889FC1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0C14B09F-11EB-4D05-A34E-6FE91FB6A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825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7DC4770-5E0E-45D6-9751-B499C99E5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795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2D5E9B04-2B90-44EA-8E20-5386E317C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251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4E402CF-4C22-468E-A20D-5C229E401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144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DA4E024D-8BB0-4867-A853-9BC08A606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67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E2B78279-A810-4EFC-8DB8-8D52C91C91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283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97BB91A7-3E8B-4D1F-9944-A5EC66542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392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7B56A2E3-33E3-4F80-AF5F-6AB2694A88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3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0F4B1408-49E9-40BE-BEC4-9BFD664A8A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923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E39432D-B24C-42FA-93B9-F3B26F10D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555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6F893D17-8FD5-49FF-BB66-7CD87C5ED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1886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F49575-DBEA-4A34-AF1D-84E025464191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9F5C260-C362-4EC1-B0EC-7DFB807689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267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2B4980D-5ADA-4BC0-B10C-0B6B6D5BA1F1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67AF5AE-E53C-4A56-8934-C64C11EB05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70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F5F193-707E-4200-93A2-7E9FEEFC6812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24EDE8C-F250-4677-9603-214033E3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05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7D784FF-6395-4BAC-9787-800D5B19FC04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09D2255-D833-427A-A272-6ACBAB8C35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441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C179F80-0A78-48F7-BF52-0CC89EBD5ED0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AF77BD0-6890-4BEF-8CD5-494A0853D2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01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5D68405-B100-4AC6-99DC-6DA7BB0217F6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9581113-8B81-40F7-9C96-7B033A9056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341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CF7B968-D320-4DCF-B162-5A36EC797D11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37A7A17-148E-4C2A-9A04-546B01673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3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335FA0A-F319-4247-B3D6-CD639333081E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708E98A-31FC-46D3-A998-D43239F34A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623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BC93549-33C0-4BC9-8110-73DB190470CE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CB39D98-9303-487D-92A1-F675D9FE83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489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C558DFD-81DA-48B1-B184-A7C9C5494EFC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6C722D6-4082-4B20-8C51-4CBF59852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685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8CA2FF5-5A96-42CA-94E4-5EFA22374E54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FD950DA-9B99-40BE-BC8D-B0C9E27E42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323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20C52-665E-485C-BF49-7605F724D8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988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BF74-141A-45C5-813B-431D13CCC7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9784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07DE9-C76F-4EE7-947B-315C21060B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019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AE041-6E18-42FB-9685-2F8712E2CD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23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5FA4A-D500-41A6-8595-D441FA4277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9284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4DEB6-B1D9-4071-A611-91D9887C74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73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E0D82-ADF2-4E54-ADCA-D3CB336CF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213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740AB-5124-4AC6-B01F-96F8FB74993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6325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9988-F256-47C7-A656-DCFE039407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918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7C54E-6B5E-4CE1-B0A5-4E08A51166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7308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9BF88-491E-4AF8-AC09-2578F59D50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865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A467BD-09DF-400F-9A47-302BEEAFA4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5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04EAF6-90E7-4FB5-9B11-067136AD1B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2052" name="Picture 27" descr="c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8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1322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234A561C-588F-4604-9030-263434D5AC72}" type="datetimeFigureOut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05035758-CF82-468A-BCDD-0ABCE09AD6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94F2A53C-843A-4EB6-89E9-93B00D1B0D33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17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Thursday November 13,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Demonstrate understanding of the 4 types of unemployment.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Unemployment Scenario</a:t>
            </a:r>
            <a:endParaRPr lang="en-US" sz="24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CHART: Types of Unemployment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SMALL GROUPS: Unemployment </a:t>
            </a:r>
            <a:r>
              <a:rPr lang="en-US" sz="2400" dirty="0" smtClean="0">
                <a:solidFill>
                  <a:prstClr val="black"/>
                </a:solidFill>
              </a:rPr>
              <a:t>Skits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ANALYZING DATA: U.S. Unemployment Stats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4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Unemployment Scenario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Read the “Global Connections” on the bottom right of P. 335.  Answer the questions below in a paragraph.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How would a mandatory shorter workweek affect employment?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Why do you think many businesses and workers disliked this law?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Would you be for or against the U.S. passing a law like this?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1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685800"/>
          </a:xfrm>
        </p:spPr>
        <p:txBody>
          <a:bodyPr/>
          <a:lstStyle/>
          <a:p>
            <a:r>
              <a:rPr lang="en-US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Kinds of Unemployment Chart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495387"/>
              </p:ext>
            </p:extLst>
          </p:nvPr>
        </p:nvGraphicFramePr>
        <p:xfrm>
          <a:off x="127000" y="1460500"/>
          <a:ext cx="8839200" cy="4646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  <a:gridCol w="1473200"/>
                <a:gridCol w="1473200"/>
                <a:gridCol w="1473200"/>
                <a:gridCol w="1473200"/>
              </a:tblGrid>
              <a:tr h="1236518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Frictional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Seasonal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Structural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Tech</a:t>
                      </a:r>
                    </a:p>
                    <a:p>
                      <a:pPr algn="ctr"/>
                      <a:r>
                        <a:rPr lang="en-US" sz="1800" dirty="0" err="1" smtClean="0"/>
                        <a:t>nological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Cyclical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Full</a:t>
                      </a:r>
                    </a:p>
                    <a:p>
                      <a:pPr algn="ctr"/>
                      <a:r>
                        <a:rPr lang="en-US" sz="1800" dirty="0" smtClean="0"/>
                        <a:t>Employ</a:t>
                      </a:r>
                    </a:p>
                    <a:p>
                      <a:pPr algn="ctr"/>
                      <a:r>
                        <a:rPr lang="en-US" sz="1800" dirty="0" err="1" smtClean="0"/>
                        <a:t>ment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4100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 OF</a:t>
                      </a:r>
                      <a:r>
                        <a:rPr lang="en-US" sz="1400" baseline="0" dirty="0" smtClean="0"/>
                        <a:t> CAUSES -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EXAMPLE -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DESCRIPTION OF CAUSES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EXAMPLE -</a:t>
                      </a:r>
                    </a:p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DESCRIPTION OF CAUSES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EXAMPLE -</a:t>
                      </a:r>
                    </a:p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DESCRIPTION OF CAUSES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EXAMPLE -</a:t>
                      </a:r>
                    </a:p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DESCRIPTION OF CAUSES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EXAMPLE -</a:t>
                      </a:r>
                    </a:p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What does this mean?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Underemploy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ment</a:t>
                      </a:r>
                      <a:r>
                        <a:rPr lang="en-US" sz="1400" dirty="0" smtClean="0"/>
                        <a:t> – 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Discouraged</a:t>
                      </a:r>
                    </a:p>
                    <a:p>
                      <a:r>
                        <a:rPr lang="en-US" sz="1400" dirty="0" smtClean="0"/>
                        <a:t>Workers</a:t>
                      </a:r>
                      <a:r>
                        <a:rPr lang="en-US" sz="1400" baseline="0" dirty="0" smtClean="0"/>
                        <a:t> –</a:t>
                      </a:r>
                    </a:p>
                    <a:p>
                      <a:endParaRPr lang="en-US" sz="14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4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4800"/>
              <a:t>Types of Unemployment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4038600" cy="1676400"/>
          </a:xfrm>
        </p:spPr>
        <p:txBody>
          <a:bodyPr/>
          <a:lstStyle/>
          <a:p>
            <a:r>
              <a:rPr lang="en-US" altLang="en-US" sz="3600" b="1"/>
              <a:t>Frictional</a:t>
            </a:r>
          </a:p>
          <a:p>
            <a:pPr lvl="1"/>
            <a:r>
              <a:rPr lang="en-US" altLang="en-US" sz="3200" b="1"/>
              <a:t>Between jobs – Short Term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495800" y="1219200"/>
            <a:ext cx="4191000" cy="1676400"/>
          </a:xfrm>
        </p:spPr>
        <p:txBody>
          <a:bodyPr/>
          <a:lstStyle/>
          <a:p>
            <a:r>
              <a:rPr lang="en-US" altLang="en-US" sz="3600" b="1"/>
              <a:t>Seasonal</a:t>
            </a:r>
          </a:p>
          <a:p>
            <a:pPr lvl="1">
              <a:buFontTx/>
              <a:buNone/>
            </a:pPr>
            <a:r>
              <a:rPr lang="en-US" altLang="en-US" b="1"/>
              <a:t>– </a:t>
            </a:r>
            <a:r>
              <a:rPr lang="en-US" altLang="en-US" sz="3200" b="1"/>
              <a:t>Based on Season/Weather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381000" y="3048000"/>
            <a:ext cx="4114800" cy="2895600"/>
          </a:xfrm>
        </p:spPr>
        <p:txBody>
          <a:bodyPr/>
          <a:lstStyle/>
          <a:p>
            <a:r>
              <a:rPr lang="en-US" altLang="en-US" sz="3600" b="1"/>
              <a:t>Structural</a:t>
            </a:r>
          </a:p>
          <a:p>
            <a:pPr lvl="1"/>
            <a:r>
              <a:rPr lang="en-US" altLang="en-US" sz="2500" b="1"/>
              <a:t>Hardest to overcome</a:t>
            </a:r>
          </a:p>
          <a:p>
            <a:pPr lvl="1"/>
            <a:r>
              <a:rPr lang="en-US" altLang="en-US" b="1"/>
              <a:t>Abilities are no longer demanded</a:t>
            </a:r>
          </a:p>
          <a:p>
            <a:pPr lvl="1"/>
            <a:r>
              <a:rPr lang="en-US" altLang="en-US" b="1"/>
              <a:t>Retraining or Re-education are often needed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4572000" y="3048000"/>
            <a:ext cx="4267200" cy="3429000"/>
          </a:xfrm>
        </p:spPr>
        <p:txBody>
          <a:bodyPr/>
          <a:lstStyle/>
          <a:p>
            <a:r>
              <a:rPr lang="en-US" altLang="en-US" sz="3600" b="1"/>
              <a:t>Cyclical</a:t>
            </a:r>
          </a:p>
          <a:p>
            <a:pPr lvl="1"/>
            <a:r>
              <a:rPr lang="en-US" altLang="en-US" b="1"/>
              <a:t>Related to swings in the business cycle</a:t>
            </a:r>
          </a:p>
          <a:p>
            <a:r>
              <a:rPr lang="en-US" altLang="en-US" sz="3600" b="1"/>
              <a:t>Technological</a:t>
            </a:r>
          </a:p>
          <a:p>
            <a:pPr lvl="1"/>
            <a:r>
              <a:rPr lang="en-US" altLang="en-US" sz="3000" b="1"/>
              <a:t>Technology replaces workers</a:t>
            </a:r>
          </a:p>
        </p:txBody>
      </p:sp>
    </p:spTree>
    <p:extLst>
      <p:ext uri="{BB962C8B-B14F-4D97-AF65-F5344CB8AC3E}">
        <p14:creationId xmlns:p14="http://schemas.microsoft.com/office/powerpoint/2010/main" val="357645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50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0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5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50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50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50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defRPr/>
            </a:pPr>
            <a:fld id="{1A105B55-D140-4A91-AEBE-1FB382DCC7B8}" type="slidenum">
              <a:rPr lang="en-US" altLang="en-US" smtClean="0">
                <a:solidFill>
                  <a:srgbClr val="FFFFFF"/>
                </a:solidFill>
                <a:latin typeface="Arial" charset="0"/>
              </a:rPr>
              <a:pPr fontAlgn="base">
                <a:defRPr/>
              </a:pPr>
              <a:t>4</a:t>
            </a:fld>
            <a:endParaRPr lang="en-US" altLang="en-U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2-Assessment 1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484313" y="355600"/>
            <a:ext cx="423866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CC00"/>
                </a:solidFill>
              </a:rPr>
              <a:t>Unemployment Skits</a:t>
            </a:r>
            <a:endParaRPr lang="en-US" altLang="en-US" sz="2000" b="1" dirty="0">
              <a:solidFill>
                <a:srgbClr val="FFCC00"/>
              </a:solidFill>
            </a:endParaRP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1484313" y="890588"/>
            <a:ext cx="7278687" cy="515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altLang="en-US" b="1" dirty="0" smtClean="0">
                <a:solidFill>
                  <a:srgbClr val="FFFFFF"/>
                </a:solidFill>
                <a:latin typeface="Arial" charset="0"/>
              </a:rPr>
              <a:t>DIRECTIONS:</a:t>
            </a:r>
            <a:endParaRPr lang="en-US" altLang="en-US" b="1" dirty="0" smtClean="0">
              <a:solidFill>
                <a:srgbClr val="FFFFFF"/>
              </a:solidFill>
              <a:latin typeface="Arial" charset="0"/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Arial" charset="0"/>
              </a:rPr>
              <a:t>You will be working in groups of 4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Arial" charset="0"/>
              </a:rPr>
              <a:t>Your group will draw a slip that has an unemployment type on it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Arial" charset="0"/>
              </a:rPr>
              <a:t>Your group will create a skit that demonstrates the causes and effects of the type of unemployment you drew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Arial" charset="0"/>
              </a:rPr>
              <a:t>Everyone in the group must participate in the creating of the skit, and the performance of the skit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Arial" charset="0"/>
              </a:rPr>
              <a:t>After each skit, the rest of the class will discuss which form of unemployment the group just demonstrated</a:t>
            </a:r>
            <a:endParaRPr lang="en-US" altLang="en-US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745" y="277091"/>
            <a:ext cx="748146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6897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75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utoUpdateAnimBg="0"/>
      <p:bldP spid="563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defRPr/>
            </a:pPr>
            <a:fld id="{1A105B55-D140-4A91-AEBE-1FB382DCC7B8}" type="slidenum">
              <a:rPr lang="en-US" altLang="en-US" smtClean="0">
                <a:solidFill>
                  <a:srgbClr val="FFFFFF"/>
                </a:solidFill>
                <a:latin typeface="Arial" charset="0"/>
              </a:rPr>
              <a:pPr fontAlgn="base">
                <a:defRPr/>
              </a:pPr>
              <a:t>5</a:t>
            </a:fld>
            <a:endParaRPr lang="en-US" altLang="en-U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2-Assessment 1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484313" y="355600"/>
            <a:ext cx="626325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>
                <a:solidFill>
                  <a:srgbClr val="FFCC00"/>
                </a:solidFill>
              </a:rPr>
              <a:t>Unemployment </a:t>
            </a:r>
            <a:r>
              <a:rPr lang="en-US" altLang="en-US" sz="3200" b="1" dirty="0" smtClean="0">
                <a:solidFill>
                  <a:srgbClr val="FFCC00"/>
                </a:solidFill>
              </a:rPr>
              <a:t>Data Questions</a:t>
            </a:r>
            <a:endParaRPr lang="en-US" altLang="en-US" sz="2000" b="1" dirty="0">
              <a:solidFill>
                <a:srgbClr val="FFCC00"/>
              </a:solidFill>
            </a:endParaRP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1484313" y="1019897"/>
            <a:ext cx="7278687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514350" indent="-5143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AutoNum type="arabicPeriod"/>
              <a:defRPr/>
            </a:pP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What does it mean to be unemployed?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AutoNum type="arabicPeriod"/>
              <a:defRPr/>
            </a:pP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How is the unemployment rate actually underestimated?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altLang="en-US" sz="2000" b="1" dirty="0" smtClean="0">
                <a:solidFill>
                  <a:srgbClr val="FFFFFF"/>
                </a:solidFill>
                <a:latin typeface="Arial" charset="0"/>
              </a:rPr>
              <a:t>Use the chart to answer the following.  </a:t>
            </a:r>
            <a:r>
              <a:rPr lang="en-US" altLang="en-US" sz="2000" b="1" dirty="0" smtClean="0">
                <a:solidFill>
                  <a:srgbClr val="FFFFFF"/>
                </a:solidFill>
                <a:latin typeface="Arial" charset="0"/>
              </a:rPr>
              <a:t>                           	(</a:t>
            </a:r>
            <a:r>
              <a:rPr lang="en-US" altLang="en-US" sz="2000" b="1" dirty="0" smtClean="0">
                <a:solidFill>
                  <a:srgbClr val="FFFFFF"/>
                </a:solidFill>
                <a:latin typeface="Arial" charset="0"/>
              </a:rPr>
              <a:t>The numbers are in thousands)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+mj-lt"/>
              <a:buAutoNum type="arabicPeriod" startAt="3"/>
              <a:defRPr/>
            </a:pP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What is the difference in the labor force from 1942 – 2013 (3</a:t>
            </a:r>
            <a:r>
              <a:rPr lang="en-US" altLang="en-US" sz="2000" baseline="30000" dirty="0" smtClean="0">
                <a:solidFill>
                  <a:srgbClr val="FFFFFF"/>
                </a:solidFill>
                <a:latin typeface="Arial" charset="0"/>
              </a:rPr>
              <a:t>rd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 column “Total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”)</a:t>
            </a:r>
            <a:endParaRPr lang="en-US" altLang="en-US" sz="2000" dirty="0" smtClean="0">
              <a:solidFill>
                <a:srgbClr val="FFFFFF"/>
              </a:solidFill>
              <a:latin typeface="Arial" charset="0"/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AutoNum type="arabicPeriod" startAt="3"/>
              <a:defRPr/>
            </a:pP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What percentage of the labor force was unemployed in 2012?  How many Americans?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AutoNum type="arabicPeriod" startAt="3"/>
              <a:defRPr/>
            </a:pP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Since 1942, what year had the highest unemployment rate?  2</a:t>
            </a:r>
            <a:r>
              <a:rPr lang="en-US" altLang="en-US" sz="2000" baseline="30000" dirty="0" smtClean="0">
                <a:solidFill>
                  <a:srgbClr val="FFFFFF"/>
                </a:solidFill>
                <a:latin typeface="Arial" charset="0"/>
              </a:rPr>
              <a:t>nd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 &amp; 3</a:t>
            </a:r>
            <a:r>
              <a:rPr lang="en-US" altLang="en-US" sz="2000" baseline="30000" dirty="0" smtClean="0">
                <a:solidFill>
                  <a:srgbClr val="FFFFFF"/>
                </a:solidFill>
                <a:latin typeface="Arial" charset="0"/>
              </a:rPr>
              <a:t>rd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 highest?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AutoNum type="arabicPeriod" startAt="3"/>
              <a:defRPr/>
            </a:pP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How many years have there been over 10 million American unemployed?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AutoNum type="arabicPeriod" startAt="3"/>
              <a:defRPr/>
            </a:pP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In what years was the U.S. longest stretch of unemployment over 7%?  Longest stretch over 8</a:t>
            </a:r>
            <a:r>
              <a:rPr lang="en-US" altLang="en-US" sz="2000" dirty="0" smtClean="0">
                <a:solidFill>
                  <a:srgbClr val="FFFFFF"/>
                </a:solidFill>
                <a:latin typeface="Arial" charset="0"/>
              </a:rPr>
              <a:t>%?</a:t>
            </a:r>
            <a:endParaRPr lang="en-US" altLang="en-US" sz="20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745" y="277091"/>
            <a:ext cx="748146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54463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875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utoUpdateAnimBg="0"/>
      <p:bldP spid="563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66024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Frictional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Unemployment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Seasonal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Unemployment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Structural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Unemployment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(Lack of education)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Technological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Unemployment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Cyclical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Unemployment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Underemployed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(Part-time</a:t>
                      </a:r>
                      <a:r>
                        <a:rPr lang="en-US" baseline="0" dirty="0" smtClean="0"/>
                        <a:t> not Full-time)</a:t>
                      </a:r>
                    </a:p>
                    <a:p>
                      <a:pPr algn="ctr"/>
                      <a:r>
                        <a:rPr lang="en-US" baseline="0" dirty="0" smtClean="0"/>
                        <a:t>&amp;</a:t>
                      </a:r>
                    </a:p>
                    <a:p>
                      <a:pPr algn="ctr"/>
                      <a:r>
                        <a:rPr lang="en-US" baseline="0" dirty="0" smtClean="0"/>
                        <a:t>(Over qualified for position)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“Discouraged”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Worker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Structural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Unemployment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(Globalization / Outsourcing)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00517"/>
      </p:ext>
    </p:extLst>
  </p:cSld>
  <p:clrMapOvr>
    <a:masterClrMapping/>
  </p:clrMapOvr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6787</TotalTime>
  <Words>375</Words>
  <Application>Microsoft Office PowerPoint</Application>
  <PresentationFormat>On-screen Show (4:3)</PresentationFormat>
  <Paragraphs>157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12_TP030004031</vt:lpstr>
      <vt:lpstr>Blank Presentation</vt:lpstr>
      <vt:lpstr>13_TP030004031</vt:lpstr>
      <vt:lpstr>Default Design</vt:lpstr>
      <vt:lpstr>Thursday November 13, 2014 Mr. Goblirsch – Economics</vt:lpstr>
      <vt:lpstr>Kinds of Unemployment Chart</vt:lpstr>
      <vt:lpstr>Types of Unemployment</vt:lpstr>
      <vt:lpstr>Section 2-Assessment 1</vt:lpstr>
      <vt:lpstr>Section 2-Assessment 1</vt:lpstr>
      <vt:lpstr>PowerPoint Presentation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163</cp:revision>
  <cp:lastPrinted>2014-11-13T14:47:15Z</cp:lastPrinted>
  <dcterms:created xsi:type="dcterms:W3CDTF">2007-02-19T20:43:44Z</dcterms:created>
  <dcterms:modified xsi:type="dcterms:W3CDTF">2014-11-13T17:43:50Z</dcterms:modified>
</cp:coreProperties>
</file>