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9" r:id="rId2"/>
    <p:sldMasterId id="2147483721" r:id="rId3"/>
  </p:sldMasterIdLst>
  <p:notesMasterIdLst>
    <p:notesMasterId r:id="rId16"/>
  </p:notesMasterIdLst>
  <p:handoutMasterIdLst>
    <p:handoutMasterId r:id="rId17"/>
  </p:handoutMasterIdLst>
  <p:sldIdLst>
    <p:sldId id="275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90" r:id="rId14"/>
    <p:sldId id="286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C14B09F-11EB-4D05-A34E-6FE91FB6A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2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7DC4770-5E0E-45D6-9751-B499C99E5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79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2D5E9B04-2B90-44EA-8E20-5386E317C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5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4E402CF-4C22-468E-A20D-5C229E401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14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DA4E024D-8BB0-4867-A853-9BC08A606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2B78279-A810-4EFC-8DB8-8D52C91C9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8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7BB91A7-3E8B-4D1F-9944-A5EC6654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9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B56A2E3-33E3-4F80-AF5F-6AB2694A8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3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F4B1408-49E9-40BE-BEC4-9BFD664A8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AE39432D-B24C-42FA-93B9-F3B26F10D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555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F893D17-8FD5-49FF-BB66-7CD87C5ED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8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0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99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4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94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7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0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63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50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4EAF6-90E7-4FB5-9B11-067136AD1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2" name="Picture 27" descr="c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32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13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7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November 14,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the pros and cons of a minimum wage increase, including the impact it could have on unemployment.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Tax Day &amp; DOW Stock Simulation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GUIDED PRACTICE: Minimum Wage Article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Finish SMALL GROUPS: Unemployment Skits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ANALYZING DATA: U.S. Unemployment Stats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4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Tax Day &amp; Stocks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1) Take </a:t>
            </a:r>
            <a:r>
              <a:rPr lang="en-US" sz="2400" dirty="0">
                <a:solidFill>
                  <a:prstClr val="black"/>
                </a:solidFill>
              </a:rPr>
              <a:t>out your Weekly Time Sheet.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	Calculate </a:t>
            </a:r>
            <a:r>
              <a:rPr lang="en-US" sz="2400" dirty="0">
                <a:solidFill>
                  <a:prstClr val="black"/>
                </a:solidFill>
              </a:rPr>
              <a:t>your tax deduction.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1: Gross Pay (Total of Weekly Pay)  X  Tax % = Amount of Taxes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2: Gross Pay (Total of Weekly Pay)  –  Amount of Taxes = Net Pay (Weekly Deposit)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solidFill>
                  <a:prstClr val="black"/>
                </a:solidFill>
              </a:rPr>
              <a:t> 	Make </a:t>
            </a:r>
            <a:r>
              <a:rPr lang="en-US" sz="2400" dirty="0">
                <a:solidFill>
                  <a:prstClr val="black"/>
                </a:solidFill>
              </a:rPr>
              <a:t>your weekly deposit in your Account. </a:t>
            </a:r>
            <a:r>
              <a:rPr lang="en-US" sz="2000" dirty="0">
                <a:solidFill>
                  <a:prstClr val="black"/>
                </a:solidFill>
              </a:rPr>
              <a:t>(Have it stamped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2) Then, Calculate you stocks for week 5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18303"/>
              </p:ext>
            </p:extLst>
          </p:nvPr>
        </p:nvGraphicFramePr>
        <p:xfrm>
          <a:off x="381000" y="228600"/>
          <a:ext cx="8382000" cy="6400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91000"/>
                <a:gridCol w="4191000"/>
              </a:tblGrid>
              <a:tr h="86599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Pros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Cons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81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04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defRPr/>
            </a:pPr>
            <a:fld id="{1A105B55-D140-4A91-AEBE-1FB382DCC7B8}" type="slidenum">
              <a:rPr lang="en-US" altLang="en-US" smtClean="0">
                <a:solidFill>
                  <a:srgbClr val="FFFFFF"/>
                </a:solidFill>
                <a:latin typeface="Arial" charset="0"/>
              </a:rPr>
              <a:pPr fontAlgn="base">
                <a:defRPr/>
              </a:pPr>
              <a:t>11</a:t>
            </a:fld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2-Assessment 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84313" y="355600"/>
            <a:ext cx="423866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 smtClean="0">
                <a:solidFill>
                  <a:srgbClr val="FFCC00"/>
                </a:solidFill>
              </a:rPr>
              <a:t>Unemployment Skits</a:t>
            </a:r>
            <a:endParaRPr lang="en-US" altLang="en-US" sz="2000" b="1" dirty="0">
              <a:solidFill>
                <a:srgbClr val="FFCC00"/>
              </a:solidFill>
            </a:endParaRP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1484313" y="890588"/>
            <a:ext cx="7278687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b="1" dirty="0" smtClean="0">
                <a:solidFill>
                  <a:srgbClr val="FFFFFF"/>
                </a:solidFill>
                <a:latin typeface="Arial" charset="0"/>
              </a:rPr>
              <a:t>DIRECTIONS: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>You will be working in groups of 4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>Your group will draw a slip that has an unemployment type on it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>Your group will create a skit that demonstrates the causes and effects of the type of unemployment you drew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>Everyone in the group must participate in the creating of the skit, and the performance of the skit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charset="0"/>
              </a:rPr>
              <a:t>After each skit, the rest of the class will discuss which form of unemployment the group just demonstrated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745" y="277091"/>
            <a:ext cx="74814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6897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  <p:bldP spid="563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defRPr/>
            </a:pPr>
            <a:fld id="{1A105B55-D140-4A91-AEBE-1FB382DCC7B8}" type="slidenum">
              <a:rPr lang="en-US" altLang="en-US" smtClean="0">
                <a:solidFill>
                  <a:srgbClr val="FFFFFF"/>
                </a:solidFill>
                <a:latin typeface="Arial" charset="0"/>
              </a:rPr>
              <a:pPr fontAlgn="base">
                <a:defRPr/>
              </a:pPr>
              <a:t>12</a:t>
            </a:fld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2-Assessment 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84313" y="355600"/>
            <a:ext cx="626325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rgbClr val="FFCC00"/>
                </a:solidFill>
              </a:rPr>
              <a:t>Unemployment </a:t>
            </a:r>
            <a:r>
              <a:rPr lang="en-US" altLang="en-US" sz="3200" b="1" dirty="0" smtClean="0">
                <a:solidFill>
                  <a:srgbClr val="FFCC00"/>
                </a:solidFill>
              </a:rPr>
              <a:t>Data Questions</a:t>
            </a:r>
            <a:endParaRPr lang="en-US" altLang="en-US" sz="2000" b="1" dirty="0">
              <a:solidFill>
                <a:srgbClr val="FFCC00"/>
              </a:solidFill>
            </a:endParaRP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1484313" y="1019897"/>
            <a:ext cx="72786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What does it mean to be unemployed?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How is the unemployment rate actually underestimated?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Use the chart to answer the following.                             	(The numbers are in thousands)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 startAt="3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What is the difference in the labor force from 1942 – 2013 (3</a:t>
            </a:r>
            <a:r>
              <a:rPr lang="en-US" altLang="en-US" sz="2000" baseline="30000" dirty="0" smtClean="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 column “Total”)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 startAt="3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What percentage of the labor force was unemployed in 2012?  How many Americans?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 startAt="3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Since 1942, what year had the highest unemployment rate?  2</a:t>
            </a:r>
            <a:r>
              <a:rPr lang="en-US" altLang="en-US" sz="2000" baseline="30000" dirty="0" smtClean="0">
                <a:solidFill>
                  <a:srgbClr val="FFFFFF"/>
                </a:solidFill>
                <a:latin typeface="Arial" charset="0"/>
              </a:rPr>
              <a:t>nd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 &amp; 3</a:t>
            </a:r>
            <a:r>
              <a:rPr lang="en-US" altLang="en-US" sz="2000" baseline="30000" dirty="0" smtClean="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 highest?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 startAt="3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How many years have there been over 10 million American unemployed?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AutoNum type="arabicPeriod" startAt="3"/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In what years was the U.S. longest stretch of unemployment over 7%?  Longest stretch over 8%?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745" y="277091"/>
            <a:ext cx="74814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46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  <p:bldP spid="563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Annotating Articles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6" name="Picture 4" descr="http://www.lirvin.net/WGuides/annota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 bwMode="auto">
          <a:xfrm>
            <a:off x="304800" y="1828800"/>
            <a:ext cx="35814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Annotation?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810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Making notes, comments or writing questions on a reading.</a:t>
            </a:r>
          </a:p>
          <a:p>
            <a:endParaRPr lang="en-US" dirty="0" smtClean="0"/>
          </a:p>
          <a:p>
            <a:r>
              <a:rPr lang="en-US" dirty="0" smtClean="0"/>
              <a:t>Way </a:t>
            </a:r>
            <a:r>
              <a:rPr lang="en-US" dirty="0"/>
              <a:t>to make the most out </a:t>
            </a:r>
            <a:r>
              <a:rPr lang="en-US" dirty="0" smtClean="0"/>
              <a:t>of reading-- makes it easy </a:t>
            </a:r>
            <a:r>
              <a:rPr lang="en-US" dirty="0"/>
              <a:t>to find important information quickly when you </a:t>
            </a:r>
            <a:r>
              <a:rPr lang="en-US" dirty="0" smtClean="0"/>
              <a:t>review/discuss.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945" y="990600"/>
            <a:ext cx="5943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do?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9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annotation has </a:t>
            </a:r>
            <a:r>
              <a:rPr lang="en-US" b="1" dirty="0"/>
              <a:t>THREE</a:t>
            </a:r>
            <a:r>
              <a:rPr lang="en-US" dirty="0"/>
              <a:t> elements: 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Highlight or underline a section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Place a symbol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Write a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5486400" cy="792162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Symbols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55163"/>
              </p:ext>
            </p:extLst>
          </p:nvPr>
        </p:nvGraphicFramePr>
        <p:xfrm>
          <a:off x="2309" y="1687946"/>
          <a:ext cx="7010401" cy="518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305"/>
                <a:gridCol w="2614048"/>
                <a:gridCol w="2614048"/>
              </a:tblGrid>
              <a:tr h="56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Symbol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What this symbol represents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What to write in your annotation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469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+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agree with what the text/author says here!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Explain why you agree with the text/author.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58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disagree with what the text/author says here!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Explain</a:t>
                      </a:r>
                      <a:r>
                        <a:rPr lang="en-US" sz="1100">
                          <a:effectLst/>
                        </a:rPr>
                        <a:t> why you disagree with the text/author.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575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Important information,          key ideas/concepts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Summarize</a:t>
                      </a:r>
                      <a:r>
                        <a:rPr lang="en-US" sz="1100">
                          <a:effectLst/>
                        </a:rPr>
                        <a:t> or paraphrase the important information/ideas.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681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!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Information you find interesting, hard to believe,  or surprising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Reflect/Explain</a:t>
                      </a:r>
                      <a:r>
                        <a:rPr lang="en-US" sz="1100">
                          <a:effectLst/>
                        </a:rPr>
                        <a:t> what about the information was surprising/ interesting, etc.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575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?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Information you are confused about or doesn’t make sense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Compose</a:t>
                      </a:r>
                      <a:r>
                        <a:rPr lang="en-US" sz="1100" dirty="0">
                          <a:effectLst/>
                        </a:rPr>
                        <a:t> a question to express what confuses you.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945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=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Information that reminds you of something you’ve read/ heard/ seen before.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Discuss</a:t>
                      </a:r>
                      <a:r>
                        <a:rPr lang="en-US" sz="1100">
                          <a:effectLst/>
                        </a:rPr>
                        <a:t> the connection you are making between this information and previously read/heard/ seen information.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  <a:tr h="786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Put a circle around words you with which you are unfamiliar.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Look up</a:t>
                      </a:r>
                      <a:r>
                        <a:rPr lang="en-US" sz="1100" dirty="0">
                          <a:effectLst/>
                        </a:rPr>
                        <a:t> the word and write a (brief) definition in the margin.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85" marR="55385" marT="0" marB="0"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620963" y="7591425"/>
            <a:ext cx="13716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6303818"/>
            <a:ext cx="914400" cy="3694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2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441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581400" cy="4800600"/>
          </a:xfrm>
        </p:spPr>
        <p:txBody>
          <a:bodyPr/>
          <a:lstStyle/>
          <a:p>
            <a:r>
              <a:rPr lang="en-US" dirty="0" smtClean="0"/>
              <a:t>Follow along as teacher reads story</a:t>
            </a:r>
          </a:p>
          <a:p>
            <a:r>
              <a:rPr lang="en-US" dirty="0" smtClean="0"/>
              <a:t>Copy annotations shown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5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507" t="-82068" r="280336" b="47112"/>
          <a:stretch/>
        </p:blipFill>
        <p:spPr bwMode="auto">
          <a:xfrm>
            <a:off x="-18853" y="-16792281"/>
            <a:ext cx="11375010" cy="147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5028" b="17445"/>
          <a:stretch/>
        </p:blipFill>
        <p:spPr bwMode="auto">
          <a:xfrm>
            <a:off x="152400" y="152400"/>
            <a:ext cx="7315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5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48768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next?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733800" cy="4724400"/>
          </a:xfrm>
        </p:spPr>
        <p:txBody>
          <a:bodyPr/>
          <a:lstStyle/>
          <a:p>
            <a:r>
              <a:rPr lang="en-US" dirty="0" smtClean="0"/>
              <a:t>Finish the rest of the story with your own annotations.</a:t>
            </a:r>
          </a:p>
          <a:p>
            <a:endParaRPr lang="en-US" dirty="0" smtClean="0"/>
          </a:p>
          <a:p>
            <a:r>
              <a:rPr lang="en-US" dirty="0" smtClean="0"/>
              <a:t>Complete a minimum of 5 more annotations.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9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181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Pair Share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4876800"/>
          </a:xfrm>
        </p:spPr>
        <p:txBody>
          <a:bodyPr/>
          <a:lstStyle/>
          <a:p>
            <a:r>
              <a:rPr lang="en-US" dirty="0" smtClean="0"/>
              <a:t>At the bottom of your paper answer the following.</a:t>
            </a:r>
          </a:p>
          <a:p>
            <a:endParaRPr lang="en-US" dirty="0" smtClean="0"/>
          </a:p>
          <a:p>
            <a:r>
              <a:rPr lang="en-US" dirty="0" smtClean="0"/>
              <a:t>What are the pros and cons of raising minimum wage?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88135"/>
      </p:ext>
    </p:extLst>
  </p:cSld>
  <p:clrMapOvr>
    <a:masterClrMapping/>
  </p:clrMapOvr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491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12_TP030004031</vt:lpstr>
      <vt:lpstr>Blank Presentation</vt:lpstr>
      <vt:lpstr>Office Theme</vt:lpstr>
      <vt:lpstr>Friday November 14, 2014 Mr. Goblirsch – Economics</vt:lpstr>
      <vt:lpstr>Annotating Articles</vt:lpstr>
      <vt:lpstr>What is Annotation?</vt:lpstr>
      <vt:lpstr>What to do?</vt:lpstr>
      <vt:lpstr>The Symbols</vt:lpstr>
      <vt:lpstr>Instructions</vt:lpstr>
      <vt:lpstr>PowerPoint Presentation</vt:lpstr>
      <vt:lpstr>What next?</vt:lpstr>
      <vt:lpstr>Think Pair Share</vt:lpstr>
      <vt:lpstr>PowerPoint Presentation</vt:lpstr>
      <vt:lpstr>Section 2-Assessment 1</vt:lpstr>
      <vt:lpstr>Section 2-Assessment 1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167</cp:revision>
  <cp:lastPrinted>2014-11-13T14:47:15Z</cp:lastPrinted>
  <dcterms:created xsi:type="dcterms:W3CDTF">2007-02-19T20:43:44Z</dcterms:created>
  <dcterms:modified xsi:type="dcterms:W3CDTF">2014-11-14T14:25:47Z</dcterms:modified>
</cp:coreProperties>
</file>