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85" r:id="rId2"/>
    <p:sldMasterId id="2147483698" r:id="rId3"/>
    <p:sldMasterId id="2147483711" r:id="rId4"/>
  </p:sldMasterIdLst>
  <p:notesMasterIdLst>
    <p:notesMasterId r:id="rId13"/>
  </p:notesMasterIdLst>
  <p:handoutMasterIdLst>
    <p:handoutMasterId r:id="rId14"/>
  </p:handoutMasterIdLst>
  <p:sldIdLst>
    <p:sldId id="283" r:id="rId5"/>
    <p:sldId id="275" r:id="rId6"/>
    <p:sldId id="280" r:id="rId7"/>
    <p:sldId id="276" r:id="rId8"/>
    <p:sldId id="277" r:id="rId9"/>
    <p:sldId id="278" r:id="rId10"/>
    <p:sldId id="279" r:id="rId11"/>
    <p:sldId id="282" r:id="rId12"/>
  </p:sldIdLst>
  <p:sldSz cx="9144000" cy="6858000" type="screen4x3"/>
  <p:notesSz cx="9296400" cy="7010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33CC33"/>
    <a:srgbClr val="990099"/>
    <a:srgbClr val="3333CC"/>
    <a:srgbClr val="0000FF"/>
    <a:srgbClr val="3366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8" autoAdjust="0"/>
  </p:normalViewPr>
  <p:slideViewPr>
    <p:cSldViewPr snapToGrid="0">
      <p:cViewPr varScale="1">
        <p:scale>
          <a:sx n="103" d="100"/>
          <a:sy n="103" d="100"/>
        </p:scale>
        <p:origin x="-204" y="-96"/>
      </p:cViewPr>
      <p:guideLst>
        <p:guide orient="horz" pos="2160"/>
        <p:guide pos="2880"/>
      </p:guideLst>
    </p:cSldViewPr>
  </p:slideViewPr>
  <p:outlineViewPr>
    <p:cViewPr>
      <p:scale>
        <a:sx n="33" d="100"/>
        <a:sy n="33" d="100"/>
      </p:scale>
      <p:origin x="108" y="13312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9282"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6017024E-D6A7-4A5D-900F-97FB05EC16D1}" type="datetimeFigureOut">
              <a:rPr lang="en-US" smtClean="0"/>
              <a:t>11/17/2014</a:t>
            </a:fld>
            <a:endParaRPr lang="en-US"/>
          </a:p>
        </p:txBody>
      </p:sp>
      <p:sp>
        <p:nvSpPr>
          <p:cNvPr id="4" name="Footer Placeholder 3"/>
          <p:cNvSpPr>
            <a:spLocks noGrp="1"/>
          </p:cNvSpPr>
          <p:nvPr>
            <p:ph type="ftr" sz="quarter" idx="2"/>
          </p:nvPr>
        </p:nvSpPr>
        <p:spPr>
          <a:xfrm>
            <a:off x="2"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8C4E6E5C-D0BE-4865-8795-A6889FC16773}" type="slidenum">
              <a:rPr lang="en-US" smtClean="0"/>
              <a:t>‹#›</a:t>
            </a:fld>
            <a:endParaRPr lang="en-US"/>
          </a:p>
        </p:txBody>
      </p:sp>
    </p:spTree>
    <p:extLst>
      <p:ext uri="{BB962C8B-B14F-4D97-AF65-F5344CB8AC3E}">
        <p14:creationId xmlns:p14="http://schemas.microsoft.com/office/powerpoint/2010/main" val="321410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CF967C60-AF4A-487A-A9FA-578DCE7EEEF1}" type="datetimeFigureOut">
              <a:rPr lang="en-US" smtClean="0"/>
              <a:t>11/17/2014</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40EE2FE3-EF1D-4961-BEAD-9D06CE462FE3}" type="slidenum">
              <a:rPr lang="en-US" smtClean="0"/>
              <a:t>‹#›</a:t>
            </a:fld>
            <a:endParaRPr lang="en-US"/>
          </a:p>
        </p:txBody>
      </p:sp>
    </p:spTree>
    <p:extLst>
      <p:ext uri="{BB962C8B-B14F-4D97-AF65-F5344CB8AC3E}">
        <p14:creationId xmlns:p14="http://schemas.microsoft.com/office/powerpoint/2010/main" val="1399393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334E23A-3BDF-479E-847C-B1AB201B500D}" type="datetimeFigureOut">
              <a:rPr lang="en-US"/>
              <a:pPr>
                <a:defRPr/>
              </a:pPr>
              <a:t>11/17/2014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B78D603-9AF7-4A8B-9287-05DD3A168D76}" type="slidenum">
              <a:rPr lang="en-US"/>
              <a:pPr>
                <a:defRPr/>
              </a:pPr>
              <a:t>‹#›</a:t>
            </a:fld>
            <a:endParaRPr lang="en-US"/>
          </a:p>
        </p:txBody>
      </p:sp>
    </p:spTree>
    <p:extLst>
      <p:ext uri="{BB962C8B-B14F-4D97-AF65-F5344CB8AC3E}">
        <p14:creationId xmlns:p14="http://schemas.microsoft.com/office/powerpoint/2010/main" val="3535545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33FB273-C1F4-41CA-B423-75DE9FF798EE}" type="datetimeFigureOut">
              <a:rPr lang="en-US"/>
              <a:pPr>
                <a:defRPr/>
              </a:pPr>
              <a:t>11/17/2014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2DC4069A-CCB5-4AE8-A1B0-A18329E1CED5}" type="slidenum">
              <a:rPr lang="en-US"/>
              <a:pPr>
                <a:defRPr/>
              </a:pPr>
              <a:t>‹#›</a:t>
            </a:fld>
            <a:endParaRPr lang="en-US"/>
          </a:p>
        </p:txBody>
      </p:sp>
    </p:spTree>
    <p:extLst>
      <p:ext uri="{BB962C8B-B14F-4D97-AF65-F5344CB8AC3E}">
        <p14:creationId xmlns:p14="http://schemas.microsoft.com/office/powerpoint/2010/main" val="2866863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6E90CEA8-4A3A-4F30-8597-D40F12A16B46}" type="datetimeFigureOut">
              <a:rPr lang="en-US"/>
              <a:pPr>
                <a:defRPr/>
              </a:pPr>
              <a:t>11/17/2014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9F0FA2BC-DCDC-476F-B952-FBAD10BBA71C}" type="slidenum">
              <a:rPr lang="en-US"/>
              <a:pPr>
                <a:defRPr/>
              </a:pPr>
              <a:t>‹#›</a:t>
            </a:fld>
            <a:endParaRPr lang="en-US"/>
          </a:p>
        </p:txBody>
      </p:sp>
    </p:spTree>
    <p:extLst>
      <p:ext uri="{BB962C8B-B14F-4D97-AF65-F5344CB8AC3E}">
        <p14:creationId xmlns:p14="http://schemas.microsoft.com/office/powerpoint/2010/main" val="41254440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AFD4A5B-9638-439C-9E57-6DE153931C2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554498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6B75F39-5AD4-4E35-8383-D682688D14D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127604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AAD1B73-ACDA-4CBB-8B64-26EB3AD395C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40969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A4B88D8-DB9C-40F7-91DE-EF67AA2B517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172092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7CD0F86-0C49-4F7E-861A-4218C44FE40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42777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C83A093B-C9A7-44A3-8C53-C54E80465FA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439477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26F3355A-1ED2-4032-A09D-8DA874F4F82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665985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953EB65B-C8DF-4719-9A1C-7E0C2840EB0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11434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85743970-EB6C-4FF2-BE3D-13E3CA6BA4B7}" type="datetimeFigureOut">
              <a:rPr lang="en-US"/>
              <a:pPr>
                <a:defRPr/>
              </a:pPr>
              <a:t>11/17/2014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5C91E8A-90B5-4AEA-B894-2AE7A9A1409F}" type="slidenum">
              <a:rPr lang="en-US"/>
              <a:pPr>
                <a:defRPr/>
              </a:pPr>
              <a:t>‹#›</a:t>
            </a:fld>
            <a:endParaRPr lang="en-US"/>
          </a:p>
        </p:txBody>
      </p:sp>
    </p:spTree>
    <p:extLst>
      <p:ext uri="{BB962C8B-B14F-4D97-AF65-F5344CB8AC3E}">
        <p14:creationId xmlns:p14="http://schemas.microsoft.com/office/powerpoint/2010/main" val="22353566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F2B1845-ED4D-44D6-AF9D-1765319AE20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436319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C84C90B-1803-4E7E-B185-F5A42CFE888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800615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A81E30A-38F0-4CD1-9C98-00CF1D7C31E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37852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A5253DDB-6C93-49A7-B74D-5FDD62A2BE9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803339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AFD4A5B-9638-439C-9E57-6DE153931C2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258243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6B75F39-5AD4-4E35-8383-D682688D14D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372668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AAD1B73-ACDA-4CBB-8B64-26EB3AD395C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650606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A4B88D8-DB9C-40F7-91DE-EF67AA2B517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486671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7CD0F86-0C49-4F7E-861A-4218C44FE40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135898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C83A093B-C9A7-44A3-8C53-C54E80465FA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4669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DDC2FD4-0B8A-4B4F-8208-9AA83C812604}" type="datetimeFigureOut">
              <a:rPr lang="en-US"/>
              <a:pPr>
                <a:defRPr/>
              </a:pPr>
              <a:t>11/17/2014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729D4DE-40BC-444A-B418-6DAC85F23EAE}" type="slidenum">
              <a:rPr lang="en-US"/>
              <a:pPr>
                <a:defRPr/>
              </a:pPr>
              <a:t>‹#›</a:t>
            </a:fld>
            <a:endParaRPr lang="en-US"/>
          </a:p>
        </p:txBody>
      </p:sp>
    </p:spTree>
    <p:extLst>
      <p:ext uri="{BB962C8B-B14F-4D97-AF65-F5344CB8AC3E}">
        <p14:creationId xmlns:p14="http://schemas.microsoft.com/office/powerpoint/2010/main" val="921617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26F3355A-1ED2-4032-A09D-8DA874F4F82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263262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953EB65B-C8DF-4719-9A1C-7E0C2840EB0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27013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F2B1845-ED4D-44D6-AF9D-1765319AE20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730720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C84C90B-1803-4E7E-B185-F5A42CFE888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2510116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A81E30A-38F0-4CD1-9C98-00CF1D7C31E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3658101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A5253DDB-6C93-49A7-B74D-5FDD62A2BE9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085494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Comic Sans MS" pitchFamily="66" charset="0"/>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atin typeface="Comic Sans MS" pitchFamily="66" charset="0"/>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atin typeface="Comic Sans MS" pitchFamily="66" charset="0"/>
              </a:defRPr>
            </a:lvl1pPr>
          </a:lstStyle>
          <a:p>
            <a:pPr>
              <a:defRPr/>
            </a:pPr>
            <a:fld id="{6440775E-40CB-4C6D-BAAF-8D6BC9233BC5}" type="slidenum">
              <a:rPr lang="en-US"/>
              <a:pPr>
                <a:defRPr/>
              </a:pPr>
              <a:t>‹#›</a:t>
            </a:fld>
            <a:endParaRPr lang="en-US"/>
          </a:p>
        </p:txBody>
      </p:sp>
    </p:spTree>
    <p:extLst>
      <p:ext uri="{BB962C8B-B14F-4D97-AF65-F5344CB8AC3E}">
        <p14:creationId xmlns:p14="http://schemas.microsoft.com/office/powerpoint/2010/main" val="100338210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Comic Sans MS" pitchFamily="66" charset="0"/>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atin typeface="Comic Sans MS" pitchFamily="66" charset="0"/>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atin typeface="Comic Sans MS" pitchFamily="66" charset="0"/>
              </a:defRPr>
            </a:lvl1pPr>
          </a:lstStyle>
          <a:p>
            <a:pPr>
              <a:defRPr/>
            </a:pPr>
            <a:fld id="{A03FE20D-11ED-480F-95CF-A5403C3AE96F}" type="slidenum">
              <a:rPr lang="en-US"/>
              <a:pPr>
                <a:defRPr/>
              </a:pPr>
              <a:t>‹#›</a:t>
            </a:fld>
            <a:endParaRPr lang="en-US"/>
          </a:p>
        </p:txBody>
      </p:sp>
    </p:spTree>
    <p:extLst>
      <p:ext uri="{BB962C8B-B14F-4D97-AF65-F5344CB8AC3E}">
        <p14:creationId xmlns:p14="http://schemas.microsoft.com/office/powerpoint/2010/main" val="315910187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Comic Sans MS" pitchFamily="66" charset="0"/>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atin typeface="Comic Sans MS" pitchFamily="66" charset="0"/>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atin typeface="Comic Sans MS" pitchFamily="66" charset="0"/>
              </a:defRPr>
            </a:lvl1pPr>
          </a:lstStyle>
          <a:p>
            <a:pPr>
              <a:defRPr/>
            </a:pPr>
            <a:fld id="{4D9021DB-68B1-4BB9-A36C-62204F9F2C7C}" type="slidenum">
              <a:rPr lang="en-US"/>
              <a:pPr>
                <a:defRPr/>
              </a:pPr>
              <a:t>‹#›</a:t>
            </a:fld>
            <a:endParaRPr lang="en-US"/>
          </a:p>
        </p:txBody>
      </p:sp>
    </p:spTree>
    <p:extLst>
      <p:ext uri="{BB962C8B-B14F-4D97-AF65-F5344CB8AC3E}">
        <p14:creationId xmlns:p14="http://schemas.microsoft.com/office/powerpoint/2010/main" val="225371121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atin typeface="Comic Sans MS" pitchFamily="66" charset="0"/>
              </a:defRPr>
            </a:lvl1pPr>
          </a:lstStyle>
          <a:p>
            <a:pPr>
              <a:defRPr/>
            </a:pPr>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atin typeface="Comic Sans MS" pitchFamily="66" charset="0"/>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atin typeface="Comic Sans MS" pitchFamily="66" charset="0"/>
              </a:defRPr>
            </a:lvl1pPr>
          </a:lstStyle>
          <a:p>
            <a:pPr>
              <a:defRPr/>
            </a:pPr>
            <a:fld id="{2308498C-7702-48F7-89D1-7E2EFD7D2478}" type="slidenum">
              <a:rPr lang="en-US"/>
              <a:pPr>
                <a:defRPr/>
              </a:pPr>
              <a:t>‹#›</a:t>
            </a:fld>
            <a:endParaRPr lang="en-US"/>
          </a:p>
        </p:txBody>
      </p:sp>
    </p:spTree>
    <p:extLst>
      <p:ext uri="{BB962C8B-B14F-4D97-AF65-F5344CB8AC3E}">
        <p14:creationId xmlns:p14="http://schemas.microsoft.com/office/powerpoint/2010/main" val="2550222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9A61FC1A-FE8E-4CD2-A327-976C0BC2C465}" type="datetimeFigureOut">
              <a:rPr lang="en-US"/>
              <a:pPr>
                <a:defRPr/>
              </a:pPr>
              <a:t>11/17/2014</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8C4528EF-8F74-4A86-96E1-40EF1178EE55}" type="slidenum">
              <a:rPr lang="en-US"/>
              <a:pPr>
                <a:defRPr/>
              </a:pPr>
              <a:t>‹#›</a:t>
            </a:fld>
            <a:endParaRPr lang="en-US"/>
          </a:p>
        </p:txBody>
      </p:sp>
    </p:spTree>
    <p:extLst>
      <p:ext uri="{BB962C8B-B14F-4D97-AF65-F5344CB8AC3E}">
        <p14:creationId xmlns:p14="http://schemas.microsoft.com/office/powerpoint/2010/main" val="163040846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fontAlgn="auto">
              <a:spcBef>
                <a:spcPts val="0"/>
              </a:spcBef>
              <a:spcAft>
                <a:spcPts val="0"/>
              </a:spcAft>
              <a:defRPr>
                <a:latin typeface="Comic Sans MS" pitchFamily="66" charset="0"/>
              </a:defRPr>
            </a:lvl1pPr>
          </a:lstStyle>
          <a:p>
            <a:pPr>
              <a:defRPr/>
            </a:pPr>
            <a:endParaRPr lang="en-US"/>
          </a:p>
        </p:txBody>
      </p:sp>
      <p:sp>
        <p:nvSpPr>
          <p:cNvPr id="8" name="Rectangle 5"/>
          <p:cNvSpPr>
            <a:spLocks noGrp="1" noChangeArrowheads="1"/>
          </p:cNvSpPr>
          <p:nvPr>
            <p:ph type="ftr" sz="quarter" idx="11"/>
          </p:nvPr>
        </p:nvSpPr>
        <p:spPr/>
        <p:txBody>
          <a:bodyPr/>
          <a:lstStyle>
            <a:lvl1pPr fontAlgn="auto">
              <a:spcBef>
                <a:spcPts val="0"/>
              </a:spcBef>
              <a:spcAft>
                <a:spcPts val="0"/>
              </a:spcAft>
              <a:defRPr>
                <a:latin typeface="Comic Sans MS" pitchFamily="66" charset="0"/>
              </a:defRPr>
            </a:lvl1pPr>
          </a:lstStyle>
          <a:p>
            <a:pPr>
              <a:defRPr/>
            </a:pPr>
            <a:endParaRPr lang="en-US"/>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atin typeface="Comic Sans MS" pitchFamily="66" charset="0"/>
              </a:defRPr>
            </a:lvl1pPr>
          </a:lstStyle>
          <a:p>
            <a:pPr>
              <a:defRPr/>
            </a:pPr>
            <a:fld id="{32C8FBAD-17C8-4885-8250-1ECB97C9DEBB}" type="slidenum">
              <a:rPr lang="en-US"/>
              <a:pPr>
                <a:defRPr/>
              </a:pPr>
              <a:t>‹#›</a:t>
            </a:fld>
            <a:endParaRPr lang="en-US"/>
          </a:p>
        </p:txBody>
      </p:sp>
    </p:spTree>
    <p:extLst>
      <p:ext uri="{BB962C8B-B14F-4D97-AF65-F5344CB8AC3E}">
        <p14:creationId xmlns:p14="http://schemas.microsoft.com/office/powerpoint/2010/main" val="210971453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atin typeface="Comic Sans MS" pitchFamily="66" charset="0"/>
              </a:defRPr>
            </a:lvl1pPr>
          </a:lstStyle>
          <a:p>
            <a:pPr>
              <a:defRPr/>
            </a:pPr>
            <a:endParaRPr lang="en-US"/>
          </a:p>
        </p:txBody>
      </p:sp>
      <p:sp>
        <p:nvSpPr>
          <p:cNvPr id="4" name="Rectangle 5"/>
          <p:cNvSpPr>
            <a:spLocks noGrp="1" noChangeArrowheads="1"/>
          </p:cNvSpPr>
          <p:nvPr>
            <p:ph type="ftr" sz="quarter" idx="11"/>
          </p:nvPr>
        </p:nvSpPr>
        <p:spPr/>
        <p:txBody>
          <a:bodyPr/>
          <a:lstStyle>
            <a:lvl1pPr fontAlgn="auto">
              <a:spcBef>
                <a:spcPts val="0"/>
              </a:spcBef>
              <a:spcAft>
                <a:spcPts val="0"/>
              </a:spcAft>
              <a:defRPr>
                <a:latin typeface="Comic Sans MS" pitchFamily="66" charset="0"/>
              </a:defRPr>
            </a:lvl1pPr>
          </a:lstStyle>
          <a:p>
            <a:pPr>
              <a:defRPr/>
            </a:pPr>
            <a:endParaRPr 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atin typeface="Comic Sans MS" pitchFamily="66" charset="0"/>
              </a:defRPr>
            </a:lvl1pPr>
          </a:lstStyle>
          <a:p>
            <a:pPr>
              <a:defRPr/>
            </a:pPr>
            <a:fld id="{3ADBCD9E-5E1E-4264-809B-455F80D87403}" type="slidenum">
              <a:rPr lang="en-US"/>
              <a:pPr>
                <a:defRPr/>
              </a:pPr>
              <a:t>‹#›</a:t>
            </a:fld>
            <a:endParaRPr lang="en-US"/>
          </a:p>
        </p:txBody>
      </p:sp>
    </p:spTree>
    <p:extLst>
      <p:ext uri="{BB962C8B-B14F-4D97-AF65-F5344CB8AC3E}">
        <p14:creationId xmlns:p14="http://schemas.microsoft.com/office/powerpoint/2010/main" val="5090913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atin typeface="Comic Sans MS" pitchFamily="66" charset="0"/>
              </a:defRPr>
            </a:lvl1pPr>
          </a:lstStyle>
          <a:p>
            <a:pPr>
              <a:defRPr/>
            </a:pPr>
            <a:endParaRPr lang="en-US"/>
          </a:p>
        </p:txBody>
      </p:sp>
      <p:sp>
        <p:nvSpPr>
          <p:cNvPr id="3" name="Rectangle 5"/>
          <p:cNvSpPr>
            <a:spLocks noGrp="1" noChangeArrowheads="1"/>
          </p:cNvSpPr>
          <p:nvPr>
            <p:ph type="ftr" sz="quarter" idx="11"/>
          </p:nvPr>
        </p:nvSpPr>
        <p:spPr/>
        <p:txBody>
          <a:bodyPr/>
          <a:lstStyle>
            <a:lvl1pPr fontAlgn="auto">
              <a:spcBef>
                <a:spcPts val="0"/>
              </a:spcBef>
              <a:spcAft>
                <a:spcPts val="0"/>
              </a:spcAft>
              <a:defRPr>
                <a:latin typeface="Comic Sans MS" pitchFamily="66" charset="0"/>
              </a:defRPr>
            </a:lvl1pPr>
          </a:lstStyle>
          <a:p>
            <a:pPr>
              <a:defRPr/>
            </a:pPr>
            <a:endParaRPr lang="en-US"/>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atin typeface="Comic Sans MS" pitchFamily="66" charset="0"/>
              </a:defRPr>
            </a:lvl1pPr>
          </a:lstStyle>
          <a:p>
            <a:pPr>
              <a:defRPr/>
            </a:pPr>
            <a:fld id="{EFC7C137-6543-4D1A-A746-23E7FD944FBF}" type="slidenum">
              <a:rPr lang="en-US"/>
              <a:pPr>
                <a:defRPr/>
              </a:pPr>
              <a:t>‹#›</a:t>
            </a:fld>
            <a:endParaRPr lang="en-US"/>
          </a:p>
        </p:txBody>
      </p:sp>
    </p:spTree>
    <p:extLst>
      <p:ext uri="{BB962C8B-B14F-4D97-AF65-F5344CB8AC3E}">
        <p14:creationId xmlns:p14="http://schemas.microsoft.com/office/powerpoint/2010/main" val="136800410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atin typeface="Comic Sans MS" pitchFamily="66" charset="0"/>
              </a:defRPr>
            </a:lvl1pPr>
          </a:lstStyle>
          <a:p>
            <a:pPr>
              <a:defRPr/>
            </a:pPr>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atin typeface="Comic Sans MS" pitchFamily="66" charset="0"/>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atin typeface="Comic Sans MS" pitchFamily="66" charset="0"/>
              </a:defRPr>
            </a:lvl1pPr>
          </a:lstStyle>
          <a:p>
            <a:pPr>
              <a:defRPr/>
            </a:pPr>
            <a:fld id="{0E6AD554-C6D5-48BB-8870-E99E300DCC2F}" type="slidenum">
              <a:rPr lang="en-US"/>
              <a:pPr>
                <a:defRPr/>
              </a:pPr>
              <a:t>‹#›</a:t>
            </a:fld>
            <a:endParaRPr lang="en-US"/>
          </a:p>
        </p:txBody>
      </p:sp>
    </p:spTree>
    <p:extLst>
      <p:ext uri="{BB962C8B-B14F-4D97-AF65-F5344CB8AC3E}">
        <p14:creationId xmlns:p14="http://schemas.microsoft.com/office/powerpoint/2010/main" val="4708346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atin typeface="Comic Sans MS" pitchFamily="66" charset="0"/>
              </a:defRPr>
            </a:lvl1pPr>
          </a:lstStyle>
          <a:p>
            <a:pPr>
              <a:defRPr/>
            </a:pPr>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atin typeface="Comic Sans MS" pitchFamily="66" charset="0"/>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atin typeface="Comic Sans MS" pitchFamily="66" charset="0"/>
              </a:defRPr>
            </a:lvl1pPr>
          </a:lstStyle>
          <a:p>
            <a:pPr>
              <a:defRPr/>
            </a:pPr>
            <a:fld id="{45CED930-42E6-4345-917B-CD2C656507AD}" type="slidenum">
              <a:rPr lang="en-US"/>
              <a:pPr>
                <a:defRPr/>
              </a:pPr>
              <a:t>‹#›</a:t>
            </a:fld>
            <a:endParaRPr lang="en-US"/>
          </a:p>
        </p:txBody>
      </p:sp>
    </p:spTree>
    <p:extLst>
      <p:ext uri="{BB962C8B-B14F-4D97-AF65-F5344CB8AC3E}">
        <p14:creationId xmlns:p14="http://schemas.microsoft.com/office/powerpoint/2010/main" val="172914370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Comic Sans MS" pitchFamily="66" charset="0"/>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atin typeface="Comic Sans MS" pitchFamily="66" charset="0"/>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atin typeface="Comic Sans MS" pitchFamily="66" charset="0"/>
              </a:defRPr>
            </a:lvl1pPr>
          </a:lstStyle>
          <a:p>
            <a:pPr>
              <a:defRPr/>
            </a:pPr>
            <a:fld id="{6C7AB081-71B7-45EC-8A97-05D5A84BE614}" type="slidenum">
              <a:rPr lang="en-US"/>
              <a:pPr>
                <a:defRPr/>
              </a:pPr>
              <a:t>‹#›</a:t>
            </a:fld>
            <a:endParaRPr lang="en-US"/>
          </a:p>
        </p:txBody>
      </p:sp>
    </p:spTree>
    <p:extLst>
      <p:ext uri="{BB962C8B-B14F-4D97-AF65-F5344CB8AC3E}">
        <p14:creationId xmlns:p14="http://schemas.microsoft.com/office/powerpoint/2010/main" val="103451949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Comic Sans MS" pitchFamily="66" charset="0"/>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atin typeface="Comic Sans MS" pitchFamily="66" charset="0"/>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atin typeface="Comic Sans MS" pitchFamily="66" charset="0"/>
              </a:defRPr>
            </a:lvl1pPr>
          </a:lstStyle>
          <a:p>
            <a:pPr>
              <a:defRPr/>
            </a:pPr>
            <a:fld id="{A1962C17-59C7-4922-8E2D-444E00350105}" type="slidenum">
              <a:rPr lang="en-US"/>
              <a:pPr>
                <a:defRPr/>
              </a:pPr>
              <a:t>‹#›</a:t>
            </a:fld>
            <a:endParaRPr lang="en-US"/>
          </a:p>
        </p:txBody>
      </p:sp>
    </p:spTree>
    <p:extLst>
      <p:ext uri="{BB962C8B-B14F-4D97-AF65-F5344CB8AC3E}">
        <p14:creationId xmlns:p14="http://schemas.microsoft.com/office/powerpoint/2010/main" val="26506316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1"/>
            <a:ext cx="8229600" cy="4525963"/>
          </a:xfrm>
        </p:spPr>
        <p:txBody>
          <a:bodyPr/>
          <a:lstStyle/>
          <a:p>
            <a:pPr lvl="0"/>
            <a:endParaRPr lang="en-US" noProof="0"/>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Comic Sans MS" pitchFamily="66" charset="0"/>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atin typeface="Comic Sans MS" pitchFamily="66" charset="0"/>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atin typeface="Comic Sans MS" pitchFamily="66" charset="0"/>
              </a:defRPr>
            </a:lvl1pPr>
          </a:lstStyle>
          <a:p>
            <a:pPr>
              <a:defRPr/>
            </a:pPr>
            <a:fld id="{CD68C55C-662C-460F-A07A-584EA3844D1F}" type="slidenum">
              <a:rPr lang="en-US"/>
              <a:pPr>
                <a:defRPr/>
              </a:pPr>
              <a:t>‹#›</a:t>
            </a:fld>
            <a:endParaRPr lang="en-US"/>
          </a:p>
        </p:txBody>
      </p:sp>
    </p:spTree>
    <p:extLst>
      <p:ext uri="{BB962C8B-B14F-4D97-AF65-F5344CB8AC3E}">
        <p14:creationId xmlns:p14="http://schemas.microsoft.com/office/powerpoint/2010/main" val="164684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C34C3A3-BB5A-4E59-9302-585998514784}" type="datetimeFigureOut">
              <a:rPr lang="en-US"/>
              <a:pPr>
                <a:defRPr/>
              </a:pPr>
              <a:t>11/17/2014</a:t>
            </a:fld>
            <a:endParaRPr lang="en-US"/>
          </a:p>
        </p:txBody>
      </p:sp>
      <p:sp>
        <p:nvSpPr>
          <p:cNvPr id="8"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9"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69DBFA96-8CCF-48DD-99A5-77D98BCD306A}" type="slidenum">
              <a:rPr lang="en-US"/>
              <a:pPr>
                <a:defRPr/>
              </a:pPr>
              <a:t>‹#›</a:t>
            </a:fld>
            <a:endParaRPr lang="en-US"/>
          </a:p>
        </p:txBody>
      </p:sp>
    </p:spTree>
    <p:extLst>
      <p:ext uri="{BB962C8B-B14F-4D97-AF65-F5344CB8AC3E}">
        <p14:creationId xmlns:p14="http://schemas.microsoft.com/office/powerpoint/2010/main" val="617602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9A579FE-9098-441A-BB62-50961085B598}" type="datetimeFigureOut">
              <a:rPr lang="en-US"/>
              <a:pPr>
                <a:defRPr/>
              </a:pPr>
              <a:t>11/17/2014</a:t>
            </a:fld>
            <a:endParaRPr lang="en-US"/>
          </a:p>
        </p:txBody>
      </p:sp>
      <p:sp>
        <p:nvSpPr>
          <p:cNvPr id="4"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5"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B58FF76-7538-4FE9-B430-BFB182ECE14C}" type="slidenum">
              <a:rPr lang="en-US"/>
              <a:pPr>
                <a:defRPr/>
              </a:pPr>
              <a:t>‹#›</a:t>
            </a:fld>
            <a:endParaRPr lang="en-US"/>
          </a:p>
        </p:txBody>
      </p:sp>
    </p:spTree>
    <p:extLst>
      <p:ext uri="{BB962C8B-B14F-4D97-AF65-F5344CB8AC3E}">
        <p14:creationId xmlns:p14="http://schemas.microsoft.com/office/powerpoint/2010/main" val="2059437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707767C-155E-4560-9970-14125E40AB7C}" type="datetimeFigureOut">
              <a:rPr lang="en-US"/>
              <a:pPr>
                <a:defRPr/>
              </a:pPr>
              <a:t>11/17/2014</a:t>
            </a:fld>
            <a:endParaRPr lang="en-US"/>
          </a:p>
        </p:txBody>
      </p:sp>
      <p:sp>
        <p:nvSpPr>
          <p:cNvPr id="3"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4"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7E159642-69CE-44AA-8B4E-D136203AD20A}" type="slidenum">
              <a:rPr lang="en-US"/>
              <a:pPr>
                <a:defRPr/>
              </a:pPr>
              <a:t>‹#›</a:t>
            </a:fld>
            <a:endParaRPr lang="en-US"/>
          </a:p>
        </p:txBody>
      </p:sp>
    </p:spTree>
    <p:extLst>
      <p:ext uri="{BB962C8B-B14F-4D97-AF65-F5344CB8AC3E}">
        <p14:creationId xmlns:p14="http://schemas.microsoft.com/office/powerpoint/2010/main" val="1016484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F89034E-EBB9-40DD-BA48-31EFAF81FEAC}" type="datetimeFigureOut">
              <a:rPr lang="en-US"/>
              <a:pPr>
                <a:defRPr/>
              </a:pPr>
              <a:t>11/17/2014</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C102C37-F13E-42F2-BA39-8183927741D3}" type="slidenum">
              <a:rPr lang="en-US"/>
              <a:pPr>
                <a:defRPr/>
              </a:pPr>
              <a:t>‹#›</a:t>
            </a:fld>
            <a:endParaRPr lang="en-US"/>
          </a:p>
        </p:txBody>
      </p:sp>
    </p:spTree>
    <p:extLst>
      <p:ext uri="{BB962C8B-B14F-4D97-AF65-F5344CB8AC3E}">
        <p14:creationId xmlns:p14="http://schemas.microsoft.com/office/powerpoint/2010/main" val="3095874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29CE7C50-2A3C-4D3C-808A-88DACBC34BFC}" type="datetimeFigureOut">
              <a:rPr lang="en-US"/>
              <a:pPr>
                <a:defRPr/>
              </a:pPr>
              <a:t>11/17/2014</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CB6B1C6-F464-4CB4-B8DB-DA5F9744EE56}" type="slidenum">
              <a:rPr lang="en-US"/>
              <a:pPr>
                <a:defRPr/>
              </a:pPr>
              <a:t>‹#›</a:t>
            </a:fld>
            <a:endParaRPr lang="en-US"/>
          </a:p>
        </p:txBody>
      </p:sp>
    </p:spTree>
    <p:extLst>
      <p:ext uri="{BB962C8B-B14F-4D97-AF65-F5344CB8AC3E}">
        <p14:creationId xmlns:p14="http://schemas.microsoft.com/office/powerpoint/2010/main" val="1907257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9AB81C17-337F-4E10-AB08-129457F3C484}" type="datetimeFigureOut">
              <a:rPr lang="en-US"/>
              <a:pPr>
                <a:defRPr/>
              </a:pPr>
              <a:t>11/17/2014</a:t>
            </a:fld>
            <a:endParaRPr lang="en-US"/>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endParaRPr lang="en-US"/>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940231D5-5E41-4DF7-930C-D6699A4616CC}" type="slidenum">
              <a:rPr lang="en-US"/>
              <a:pPr>
                <a:defRPr/>
              </a:pPr>
              <a:t>‹#›</a:t>
            </a:fld>
            <a:endParaRPr lang="en-US"/>
          </a:p>
        </p:txBody>
      </p:sp>
    </p:spTree>
    <p:extLst>
      <p:ext uri="{BB962C8B-B14F-4D97-AF65-F5344CB8AC3E}">
        <p14:creationId xmlns:p14="http://schemas.microsoft.com/office/powerpoint/2010/main" val="306431674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i="0"/>
            </a:lvl1pPr>
          </a:lstStyle>
          <a:p>
            <a:endParaRPr lang="en-US" altLang="en-US" smtClean="0">
              <a:solidFill>
                <a:srgbClr val="000000"/>
              </a:solidFill>
              <a:latin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i="0"/>
            </a:lvl1pPr>
          </a:lstStyle>
          <a:p>
            <a:endParaRPr lang="en-US" altLang="en-US" smtClean="0">
              <a:solidFill>
                <a:srgbClr val="000000"/>
              </a:solidFill>
              <a:latin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i="0"/>
            </a:lvl1pPr>
          </a:lstStyle>
          <a:p>
            <a:fld id="{E15EA2B8-77F4-4CFB-B971-926D83068A9B}" type="slidenum">
              <a:rPr lang="en-US" altLang="en-US" smtClean="0">
                <a:solidFill>
                  <a:srgbClr val="000000"/>
                </a:solidFill>
                <a:latin typeface="Arial" charset="0"/>
              </a:rPr>
              <a:pPr/>
              <a:t>‹#›</a:t>
            </a:fld>
            <a:endParaRPr lang="en-US" altLang="en-US" smtClean="0">
              <a:solidFill>
                <a:srgbClr val="000000"/>
              </a:solidFill>
              <a:latin typeface="Arial" charset="0"/>
            </a:endParaRPr>
          </a:p>
        </p:txBody>
      </p:sp>
    </p:spTree>
    <p:extLst>
      <p:ext uri="{BB962C8B-B14F-4D97-AF65-F5344CB8AC3E}">
        <p14:creationId xmlns:p14="http://schemas.microsoft.com/office/powerpoint/2010/main" val="200381907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i="0"/>
            </a:lvl1pPr>
          </a:lstStyle>
          <a:p>
            <a:endParaRPr lang="en-US" altLang="en-US" smtClean="0">
              <a:solidFill>
                <a:srgbClr val="000000"/>
              </a:solidFill>
              <a:latin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i="0"/>
            </a:lvl1pPr>
          </a:lstStyle>
          <a:p>
            <a:endParaRPr lang="en-US" altLang="en-US" smtClean="0">
              <a:solidFill>
                <a:srgbClr val="000000"/>
              </a:solidFill>
              <a:latin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i="0"/>
            </a:lvl1pPr>
          </a:lstStyle>
          <a:p>
            <a:fld id="{E15EA2B8-77F4-4CFB-B971-926D83068A9B}" type="slidenum">
              <a:rPr lang="en-US" altLang="en-US" smtClean="0">
                <a:solidFill>
                  <a:srgbClr val="000000"/>
                </a:solidFill>
                <a:latin typeface="Arial" charset="0"/>
              </a:rPr>
              <a:pPr/>
              <a:t>‹#›</a:t>
            </a:fld>
            <a:endParaRPr lang="en-US" altLang="en-US" smtClean="0">
              <a:solidFill>
                <a:srgbClr val="000000"/>
              </a:solidFill>
              <a:latin typeface="Arial" charset="0"/>
            </a:endParaRPr>
          </a:p>
        </p:txBody>
      </p:sp>
    </p:spTree>
    <p:extLst>
      <p:ext uri="{BB962C8B-B14F-4D97-AF65-F5344CB8AC3E}">
        <p14:creationId xmlns:p14="http://schemas.microsoft.com/office/powerpoint/2010/main" val="806540729"/>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cs typeface="+mn-cs"/>
              </a:defRPr>
            </a:lvl1pPr>
          </a:lstStyle>
          <a:p>
            <a:pPr>
              <a:defRPr/>
            </a:pPr>
            <a:fld id="{E711D7AF-ACFA-4B5D-A389-28BDF68DE415}" type="slidenum">
              <a:rPr lang="en-US"/>
              <a:pPr>
                <a:defRPr/>
              </a:pPr>
              <a:t>‹#›</a:t>
            </a:fld>
            <a:endParaRPr lang="en-US"/>
          </a:p>
        </p:txBody>
      </p:sp>
    </p:spTree>
    <p:extLst>
      <p:ext uri="{BB962C8B-B14F-4D97-AF65-F5344CB8AC3E}">
        <p14:creationId xmlns:p14="http://schemas.microsoft.com/office/powerpoint/2010/main" val="2171501369"/>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
          </a:xfrm>
        </p:spPr>
        <p:txBody>
          <a:bodyPr/>
          <a:lstStyle/>
          <a:p>
            <a:r>
              <a:rPr lang="en-US" b="1" u="sng" dirty="0" smtClean="0">
                <a:effectLst>
                  <a:outerShdw blurRad="38100" dist="38100" dir="2700000" algn="tl">
                    <a:srgbClr val="000000">
                      <a:alpha val="43137"/>
                    </a:srgbClr>
                  </a:outerShdw>
                </a:effectLst>
              </a:rPr>
              <a:t>SUB PLANS</a:t>
            </a:r>
            <a:endParaRPr lang="en-US" b="1" u="sng" dirty="0">
              <a:effectLst>
                <a:outerShdw blurRad="38100" dist="38100" dir="2700000" algn="tl">
                  <a:srgbClr val="000000">
                    <a:alpha val="43137"/>
                  </a:srgbClr>
                </a:outerShdw>
              </a:effectLst>
            </a:endParaRPr>
          </a:p>
        </p:txBody>
      </p:sp>
      <p:sp>
        <p:nvSpPr>
          <p:cNvPr id="5" name="Content Placeholder 4"/>
          <p:cNvSpPr>
            <a:spLocks noGrp="1"/>
          </p:cNvSpPr>
          <p:nvPr>
            <p:ph sz="half" idx="1"/>
          </p:nvPr>
        </p:nvSpPr>
        <p:spPr>
          <a:xfrm>
            <a:off x="0" y="685800"/>
            <a:ext cx="4533900" cy="6172200"/>
          </a:xfrm>
        </p:spPr>
        <p:txBody>
          <a:bodyPr>
            <a:normAutofit fontScale="92500" lnSpcReduction="10000"/>
          </a:bodyPr>
          <a:lstStyle/>
          <a:p>
            <a:pPr marL="514350" indent="-514350">
              <a:buFont typeface="+mj-lt"/>
              <a:buAutoNum type="arabicPeriod"/>
            </a:pPr>
            <a:r>
              <a:rPr lang="en-US" sz="2400" dirty="0" smtClean="0"/>
              <a:t>Students will work on their</a:t>
            </a:r>
            <a:r>
              <a:rPr lang="en-US" sz="2400" dirty="0" smtClean="0"/>
              <a:t> Warm-up when the bell rings.</a:t>
            </a:r>
            <a:endParaRPr lang="en-US" sz="2400" dirty="0" smtClean="0"/>
          </a:p>
          <a:p>
            <a:pPr marL="514350" indent="-514350">
              <a:buFont typeface="+mj-lt"/>
              <a:buAutoNum type="arabicPeriod"/>
            </a:pPr>
            <a:endParaRPr lang="en-US" sz="2400" dirty="0" smtClean="0"/>
          </a:p>
          <a:p>
            <a:pPr marL="514350" indent="-514350">
              <a:buFont typeface="+mj-lt"/>
              <a:buAutoNum type="arabicPeriod"/>
            </a:pPr>
            <a:r>
              <a:rPr lang="en-US" sz="2400" dirty="0" smtClean="0"/>
              <a:t>Take Attendance on Roll Sheet</a:t>
            </a:r>
          </a:p>
          <a:p>
            <a:pPr marL="514350" indent="-514350">
              <a:buFont typeface="+mj-lt"/>
              <a:buAutoNum type="arabicPeriod"/>
            </a:pPr>
            <a:endParaRPr lang="en-US" sz="2400" dirty="0" smtClean="0"/>
          </a:p>
          <a:p>
            <a:pPr marL="514350" indent="-514350">
              <a:buFont typeface="+mj-lt"/>
              <a:buAutoNum type="arabicPeriod"/>
            </a:pPr>
            <a:r>
              <a:rPr lang="en-US" sz="2400" dirty="0" smtClean="0"/>
              <a:t>After </a:t>
            </a:r>
            <a:r>
              <a:rPr lang="en-US" sz="2400" dirty="0" smtClean="0"/>
              <a:t>8 </a:t>
            </a:r>
            <a:r>
              <a:rPr lang="en-US" sz="2400" dirty="0" err="1" smtClean="0"/>
              <a:t>mins</a:t>
            </a:r>
            <a:r>
              <a:rPr lang="en-US" sz="2400" dirty="0" smtClean="0"/>
              <a:t>, discuss Warm-up </a:t>
            </a:r>
            <a:r>
              <a:rPr lang="en-US" sz="2400" dirty="0" smtClean="0"/>
              <a:t>vocab</a:t>
            </a:r>
            <a:r>
              <a:rPr lang="en-US" sz="2400" dirty="0" smtClean="0"/>
              <a:t>.  </a:t>
            </a:r>
            <a:r>
              <a:rPr lang="en-US" sz="2400" dirty="0" smtClean="0"/>
              <a:t>Use the popsicle sticks to call on students randomly </a:t>
            </a:r>
            <a:r>
              <a:rPr lang="en-US" sz="2400" dirty="0" smtClean="0"/>
              <a:t>to provide the definitions</a:t>
            </a:r>
            <a:endParaRPr lang="en-US" sz="2400" dirty="0" smtClean="0"/>
          </a:p>
          <a:p>
            <a:pPr marL="514350" indent="-514350">
              <a:buFont typeface="+mj-lt"/>
              <a:buAutoNum type="arabicPeriod"/>
            </a:pPr>
            <a:endParaRPr lang="en-US" sz="2400" dirty="0" smtClean="0"/>
          </a:p>
          <a:p>
            <a:pPr marL="514350" indent="-514350">
              <a:buFont typeface="+mj-lt"/>
              <a:buAutoNum type="arabicPeriod"/>
            </a:pPr>
            <a:r>
              <a:rPr lang="en-US" sz="2400" dirty="0" smtClean="0"/>
              <a:t>Read through Inflation slides, give students time to write down the notes</a:t>
            </a:r>
            <a:endParaRPr lang="en-US" sz="2400" dirty="0" smtClean="0"/>
          </a:p>
          <a:p>
            <a:pPr marL="514350" indent="-514350">
              <a:buFont typeface="+mj-lt"/>
              <a:buAutoNum type="arabicPeriod"/>
            </a:pPr>
            <a:endParaRPr lang="en-US" sz="2400" dirty="0" smtClean="0"/>
          </a:p>
        </p:txBody>
      </p:sp>
      <p:sp>
        <p:nvSpPr>
          <p:cNvPr id="6" name="Content Placeholder 5"/>
          <p:cNvSpPr>
            <a:spLocks noGrp="1"/>
          </p:cNvSpPr>
          <p:nvPr>
            <p:ph sz="half" idx="2"/>
          </p:nvPr>
        </p:nvSpPr>
        <p:spPr>
          <a:xfrm>
            <a:off x="4546600" y="723900"/>
            <a:ext cx="4597400" cy="6134100"/>
          </a:xfrm>
        </p:spPr>
        <p:txBody>
          <a:bodyPr>
            <a:normAutofit fontScale="92500" lnSpcReduction="10000"/>
          </a:bodyPr>
          <a:lstStyle/>
          <a:p>
            <a:pPr marL="514350" indent="-514350">
              <a:buFont typeface="+mj-lt"/>
              <a:buAutoNum type="arabicPeriod" startAt="5"/>
            </a:pPr>
            <a:r>
              <a:rPr lang="en-US" sz="2400" dirty="0" smtClean="0"/>
              <a:t>Watch the “Too Much Money” Video – 15 min   (The video is already loaded in the DVD player.  In order to watch it, press the VIDEO button at the top of the white projector remote.  In order to get sound, you will need to switch out the red &amp; white audio cables hanging over the DVD player.  Ask my TA Jorge for assistance if needed)</a:t>
            </a:r>
          </a:p>
          <a:p>
            <a:pPr marL="514350" indent="-514350">
              <a:buFont typeface="+mj-lt"/>
              <a:buAutoNum type="arabicPeriod" startAt="5"/>
            </a:pPr>
            <a:endParaRPr lang="en-US" sz="2400" dirty="0"/>
          </a:p>
          <a:p>
            <a:pPr marL="514350" indent="-514350">
              <a:buFont typeface="+mj-lt"/>
              <a:buAutoNum type="arabicPeriod" startAt="5"/>
            </a:pPr>
            <a:r>
              <a:rPr lang="en-US" sz="2400" dirty="0" smtClean="0"/>
              <a:t>After the video, have the students use Pgs. </a:t>
            </a:r>
            <a:r>
              <a:rPr lang="en-US" sz="2400" dirty="0" smtClean="0"/>
              <a:t>341 – 343 in their textbook to complete the Inflation Causes &amp; Effects Web</a:t>
            </a:r>
          </a:p>
          <a:p>
            <a:pPr marL="0" indent="0">
              <a:buNone/>
            </a:pPr>
            <a:r>
              <a:rPr lang="en-US" sz="2400" b="1" dirty="0" smtClean="0"/>
              <a:t>***Have them turn the Web into  </a:t>
            </a:r>
          </a:p>
          <a:p>
            <a:pPr marL="0" indent="0">
              <a:buNone/>
            </a:pPr>
            <a:r>
              <a:rPr lang="en-US" sz="2400" b="1" dirty="0"/>
              <a:t> </a:t>
            </a:r>
            <a:r>
              <a:rPr lang="en-US" sz="2400" b="1" dirty="0" smtClean="0"/>
              <a:t>   </a:t>
            </a:r>
            <a:r>
              <a:rPr lang="en-US" sz="2400" b="1" dirty="0" smtClean="0"/>
              <a:t>the basket before they leave</a:t>
            </a:r>
            <a:endParaRPr lang="en-US" sz="2400" b="1" dirty="0" smtClean="0"/>
          </a:p>
        </p:txBody>
      </p:sp>
    </p:spTree>
    <p:extLst>
      <p:ext uri="{BB962C8B-B14F-4D97-AF65-F5344CB8AC3E}">
        <p14:creationId xmlns:p14="http://schemas.microsoft.com/office/powerpoint/2010/main" val="3404352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r>
              <a:rPr lang="en-US" altLang="en-US" b="1" dirty="0" smtClean="0">
                <a:solidFill>
                  <a:srgbClr val="FF0000"/>
                </a:solidFill>
              </a:rPr>
              <a:t>Mon</a:t>
            </a:r>
            <a:r>
              <a:rPr lang="en-US" altLang="en-US" b="1" dirty="0" smtClean="0">
                <a:solidFill>
                  <a:srgbClr val="FF0000"/>
                </a:solidFill>
              </a:rPr>
              <a:t>day </a:t>
            </a:r>
            <a:r>
              <a:rPr lang="en-US" altLang="en-US" b="1" dirty="0" smtClean="0">
                <a:solidFill>
                  <a:srgbClr val="FF0000"/>
                </a:solidFill>
              </a:rPr>
              <a:t>November </a:t>
            </a:r>
            <a:r>
              <a:rPr lang="en-US" altLang="en-US" b="1" dirty="0" smtClean="0">
                <a:solidFill>
                  <a:srgbClr val="FF0000"/>
                </a:solidFill>
              </a:rPr>
              <a:t>17, </a:t>
            </a:r>
            <a:r>
              <a:rPr lang="en-US" altLang="en-US" b="1" dirty="0" smtClean="0">
                <a:solidFill>
                  <a:srgbClr val="FF0000"/>
                </a:solidFill>
              </a:rPr>
              <a:t>2014</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Economics</a:t>
            </a:r>
          </a:p>
        </p:txBody>
      </p:sp>
      <p:sp>
        <p:nvSpPr>
          <p:cNvPr id="20483" name="Content Placeholder 6"/>
          <p:cNvSpPr>
            <a:spLocks noGrp="1"/>
          </p:cNvSpPr>
          <p:nvPr>
            <p:ph idx="4294967295"/>
          </p:nvPr>
        </p:nvSpPr>
        <p:spPr>
          <a:xfrm>
            <a:off x="0" y="838200"/>
            <a:ext cx="9144000" cy="6019800"/>
          </a:xfrm>
        </p:spPr>
        <p:txBody>
          <a:bodyPr>
            <a:normAutofit/>
          </a:bodyPr>
          <a:lstStyle/>
          <a:p>
            <a:pPr marL="609600" indent="-609600">
              <a:spcBef>
                <a:spcPct val="0"/>
              </a:spcBef>
              <a:buFontTx/>
              <a:buNone/>
              <a:defRPr/>
            </a:pPr>
            <a:r>
              <a:rPr lang="en-US" sz="2800" b="1" dirty="0" smtClean="0">
                <a:solidFill>
                  <a:schemeClr val="tx2"/>
                </a:solidFill>
              </a:rPr>
              <a:t>OBJECTIVE – </a:t>
            </a:r>
            <a:r>
              <a:rPr lang="en-US" sz="2800" b="1" u="sng" dirty="0" smtClean="0">
                <a:solidFill>
                  <a:schemeClr val="tx2"/>
                </a:solidFill>
              </a:rPr>
              <a:t>S</a:t>
            </a:r>
            <a:r>
              <a:rPr lang="en-US" sz="2800" b="1" dirty="0" smtClean="0">
                <a:solidFill>
                  <a:schemeClr val="tx2"/>
                </a:solidFill>
              </a:rPr>
              <a:t>tudents </a:t>
            </a:r>
            <a:r>
              <a:rPr lang="en-US" sz="2800" b="1" u="sng" dirty="0" smtClean="0">
                <a:solidFill>
                  <a:schemeClr val="tx2"/>
                </a:solidFill>
              </a:rPr>
              <a:t>W</a:t>
            </a:r>
            <a:r>
              <a:rPr lang="en-US" sz="2800" b="1" dirty="0" smtClean="0">
                <a:solidFill>
                  <a:schemeClr val="tx2"/>
                </a:solidFill>
              </a:rPr>
              <a:t>ill </a:t>
            </a:r>
            <a:r>
              <a:rPr lang="en-US" sz="2800" b="1" u="sng" dirty="0" smtClean="0">
                <a:solidFill>
                  <a:schemeClr val="tx2"/>
                </a:solidFill>
              </a:rPr>
              <a:t>B</a:t>
            </a:r>
            <a:r>
              <a:rPr lang="en-US" sz="2800" b="1" dirty="0" smtClean="0">
                <a:solidFill>
                  <a:schemeClr val="tx2"/>
                </a:solidFill>
              </a:rPr>
              <a:t>e </a:t>
            </a:r>
            <a:r>
              <a:rPr lang="en-US" sz="2800" b="1" u="sng" dirty="0" smtClean="0">
                <a:solidFill>
                  <a:schemeClr val="tx2"/>
                </a:solidFill>
              </a:rPr>
              <a:t>A</a:t>
            </a:r>
            <a:r>
              <a:rPr lang="en-US" sz="2800" b="1" dirty="0" smtClean="0">
                <a:solidFill>
                  <a:schemeClr val="tx2"/>
                </a:solidFill>
              </a:rPr>
              <a:t>ble </a:t>
            </a:r>
            <a:r>
              <a:rPr lang="en-US" sz="2800" b="1" u="sng" dirty="0" smtClean="0">
                <a:solidFill>
                  <a:schemeClr val="tx2"/>
                </a:solidFill>
              </a:rPr>
              <a:t>T</a:t>
            </a:r>
            <a:r>
              <a:rPr lang="en-US" sz="2800" b="1" dirty="0" smtClean="0">
                <a:solidFill>
                  <a:schemeClr val="tx2"/>
                </a:solidFill>
              </a:rPr>
              <a:t>o – SWBAT:</a:t>
            </a:r>
            <a:endParaRPr lang="en-US" sz="2800" dirty="0"/>
          </a:p>
          <a:p>
            <a:pPr marL="609600" indent="-609600">
              <a:spcBef>
                <a:spcPct val="0"/>
              </a:spcBef>
              <a:buFontTx/>
              <a:buNone/>
              <a:defRPr/>
            </a:pPr>
            <a:r>
              <a:rPr lang="en-US" sz="2400" dirty="0" smtClean="0"/>
              <a:t> - </a:t>
            </a:r>
            <a:r>
              <a:rPr lang="en-US" sz="2400" dirty="0" smtClean="0"/>
              <a:t>Identify the causes and effects of inflation.</a:t>
            </a:r>
            <a:endParaRPr lang="en-US" sz="2400" dirty="0" smtClean="0"/>
          </a:p>
          <a:p>
            <a:pPr marL="0" indent="0">
              <a:spcBef>
                <a:spcPct val="0"/>
              </a:spcBef>
              <a:buNone/>
              <a:defRPr/>
            </a:pPr>
            <a:endParaRPr lang="en-US" sz="1400" b="1" dirty="0" smtClean="0">
              <a:solidFill>
                <a:srgbClr val="FF0000"/>
              </a:solidFill>
            </a:endParaRPr>
          </a:p>
          <a:p>
            <a:pPr marL="609600" indent="-609600">
              <a:spcBef>
                <a:spcPct val="0"/>
              </a:spcBef>
              <a:buFontTx/>
              <a:buNone/>
              <a:defRPr/>
            </a:pPr>
            <a:r>
              <a:rPr lang="en-US" sz="2800" b="1" dirty="0" smtClean="0">
                <a:solidFill>
                  <a:srgbClr val="FF0000"/>
                </a:solidFill>
              </a:rPr>
              <a:t>AGENDA:</a:t>
            </a:r>
            <a:endParaRPr lang="en-US" sz="2400" dirty="0" smtClean="0"/>
          </a:p>
          <a:p>
            <a:pPr marL="609600" indent="-609600">
              <a:spcBef>
                <a:spcPct val="0"/>
              </a:spcBef>
              <a:buFontTx/>
              <a:buAutoNum type="arabicParenR"/>
              <a:defRPr/>
            </a:pPr>
            <a:r>
              <a:rPr lang="en-US" sz="2400" dirty="0" smtClean="0"/>
              <a:t>WARM-UP: </a:t>
            </a:r>
            <a:r>
              <a:rPr lang="en-US" sz="2400" dirty="0" smtClean="0"/>
              <a:t>Inflation Vocab</a:t>
            </a:r>
            <a:endParaRPr lang="en-US" sz="2400" dirty="0" smtClean="0">
              <a:solidFill>
                <a:prstClr val="black"/>
              </a:solidFill>
            </a:endParaRPr>
          </a:p>
          <a:p>
            <a:pPr marL="609600" lvl="0" indent="-609600">
              <a:spcBef>
                <a:spcPct val="0"/>
              </a:spcBef>
              <a:buFontTx/>
              <a:buAutoNum type="arabicParenR"/>
              <a:defRPr/>
            </a:pPr>
            <a:r>
              <a:rPr lang="en-US" sz="2400" dirty="0" smtClean="0">
                <a:solidFill>
                  <a:prstClr val="black"/>
                </a:solidFill>
              </a:rPr>
              <a:t>CONCEPT: Inflation</a:t>
            </a:r>
            <a:endParaRPr lang="en-US" sz="2400" dirty="0" smtClean="0">
              <a:solidFill>
                <a:prstClr val="black"/>
              </a:solidFill>
            </a:endParaRPr>
          </a:p>
          <a:p>
            <a:pPr marL="609600" lvl="0" indent="-609600">
              <a:spcBef>
                <a:spcPct val="0"/>
              </a:spcBef>
              <a:buFontTx/>
              <a:buAutoNum type="arabicParenR"/>
              <a:defRPr/>
            </a:pPr>
            <a:r>
              <a:rPr lang="en-US" sz="2400" dirty="0" smtClean="0">
                <a:solidFill>
                  <a:prstClr val="black"/>
                </a:solidFill>
              </a:rPr>
              <a:t>VIDEO: Too Much Money</a:t>
            </a:r>
            <a:endParaRPr lang="en-US" sz="2400" dirty="0" smtClean="0">
              <a:solidFill>
                <a:srgbClr val="FF0000"/>
              </a:solidFill>
            </a:endParaRPr>
          </a:p>
          <a:p>
            <a:pPr marL="609600" lvl="0" indent="-609600">
              <a:spcBef>
                <a:spcPct val="0"/>
              </a:spcBef>
              <a:buFontTx/>
              <a:buAutoNum type="arabicParenR"/>
              <a:defRPr/>
            </a:pPr>
            <a:r>
              <a:rPr lang="en-US" sz="2400" dirty="0" smtClean="0">
                <a:solidFill>
                  <a:prstClr val="black"/>
                </a:solidFill>
              </a:rPr>
              <a:t>WEB: Causes &amp; Effects of Inflation</a:t>
            </a:r>
            <a:endParaRPr lang="en-US" sz="1800" dirty="0" smtClean="0">
              <a:solidFill>
                <a:srgbClr val="FF0000"/>
              </a:solidFill>
            </a:endParaRPr>
          </a:p>
          <a:p>
            <a:pPr marL="0" indent="0">
              <a:spcBef>
                <a:spcPct val="0"/>
              </a:spcBef>
              <a:buFont typeface="Arial" charset="0"/>
              <a:buNone/>
              <a:defRPr/>
            </a:pPr>
            <a:endParaRPr lang="en-US" sz="1400" b="1" dirty="0" smtClean="0"/>
          </a:p>
          <a:p>
            <a:pPr marL="609600" lvl="0" indent="-609600">
              <a:spcBef>
                <a:spcPct val="0"/>
              </a:spcBef>
              <a:buNone/>
              <a:defRPr/>
            </a:pPr>
            <a:r>
              <a:rPr lang="en-US" sz="2800" b="1" dirty="0" smtClean="0">
                <a:solidFill>
                  <a:srgbClr val="1F497D"/>
                </a:solidFill>
              </a:rPr>
              <a:t>Inflation Vocab WARM-UP</a:t>
            </a:r>
            <a:r>
              <a:rPr lang="en-US" sz="2800" dirty="0">
                <a:solidFill>
                  <a:srgbClr val="1F497D"/>
                </a:solidFill>
              </a:rPr>
              <a:t>: </a:t>
            </a:r>
            <a:r>
              <a:rPr lang="en-US" sz="1050" dirty="0">
                <a:solidFill>
                  <a:srgbClr val="000000"/>
                </a:solidFill>
              </a:rPr>
              <a:t>(Follow the directions below)</a:t>
            </a:r>
            <a:endParaRPr lang="en-US" sz="2400" dirty="0">
              <a:solidFill>
                <a:prstClr val="black"/>
              </a:solidFill>
            </a:endParaRPr>
          </a:p>
          <a:p>
            <a:pPr marL="0" lvl="0" indent="0" algn="ctr">
              <a:spcBef>
                <a:spcPct val="0"/>
              </a:spcBef>
              <a:buNone/>
              <a:defRPr/>
            </a:pPr>
            <a:r>
              <a:rPr lang="en-US" sz="2400" dirty="0" smtClean="0">
                <a:solidFill>
                  <a:prstClr val="black"/>
                </a:solidFill>
              </a:rPr>
              <a:t>***8 </a:t>
            </a:r>
            <a:r>
              <a:rPr lang="en-US" sz="2400" dirty="0">
                <a:solidFill>
                  <a:prstClr val="black"/>
                </a:solidFill>
              </a:rPr>
              <a:t>minutes***</a:t>
            </a:r>
          </a:p>
          <a:p>
            <a:pPr marL="0" lvl="0" indent="0">
              <a:spcBef>
                <a:spcPct val="0"/>
              </a:spcBef>
              <a:buNone/>
              <a:defRPr/>
            </a:pPr>
            <a:r>
              <a:rPr lang="en-US" sz="2400" dirty="0" smtClean="0">
                <a:solidFill>
                  <a:prstClr val="black"/>
                </a:solidFill>
              </a:rPr>
              <a:t>Define the terms below using the glossary of your textbook.</a:t>
            </a:r>
          </a:p>
          <a:p>
            <a:pPr lvl="0">
              <a:spcBef>
                <a:spcPct val="0"/>
              </a:spcBef>
              <a:buFont typeface="Wingdings" panose="05000000000000000000" pitchFamily="2" charset="2"/>
              <a:buChar char="Ø"/>
              <a:defRPr/>
            </a:pPr>
            <a:r>
              <a:rPr lang="en-US" sz="2400" dirty="0" smtClean="0">
                <a:solidFill>
                  <a:prstClr val="black"/>
                </a:solidFill>
              </a:rPr>
              <a:t>Inflation rate			-  Market basket</a:t>
            </a:r>
          </a:p>
          <a:p>
            <a:pPr lvl="0">
              <a:spcBef>
                <a:spcPct val="0"/>
              </a:spcBef>
              <a:buFont typeface="Wingdings" panose="05000000000000000000" pitchFamily="2" charset="2"/>
              <a:buChar char="Ø"/>
              <a:defRPr/>
            </a:pPr>
            <a:r>
              <a:rPr lang="en-US" sz="2400" dirty="0" smtClean="0">
                <a:solidFill>
                  <a:prstClr val="black"/>
                </a:solidFill>
              </a:rPr>
              <a:t>Price index			-  Consumer Price Index (CPI)</a:t>
            </a:r>
          </a:p>
          <a:p>
            <a:pPr lvl="0">
              <a:spcBef>
                <a:spcPct val="0"/>
              </a:spcBef>
              <a:buFont typeface="Wingdings" panose="05000000000000000000" pitchFamily="2" charset="2"/>
              <a:buChar char="Ø"/>
              <a:defRPr/>
            </a:pPr>
            <a:r>
              <a:rPr lang="en-US" sz="2400" dirty="0" smtClean="0">
                <a:solidFill>
                  <a:prstClr val="black"/>
                </a:solidFill>
              </a:rPr>
              <a:t>Fixed income			-  Deflation</a:t>
            </a:r>
            <a:endParaRPr lang="en-US" sz="2400" dirty="0" smtClean="0">
              <a:solidFill>
                <a:prstClr val="black"/>
              </a:solidFill>
            </a:endParaRPr>
          </a:p>
          <a:p>
            <a:pPr lvl="0">
              <a:spcBef>
                <a:spcPct val="0"/>
              </a:spcBef>
              <a:buFont typeface="Wingdings" panose="05000000000000000000" pitchFamily="2" charset="2"/>
              <a:buChar char="Ø"/>
              <a:defRPr/>
            </a:pPr>
            <a:endParaRPr lang="en-US" sz="2400" dirty="0">
              <a:solidFill>
                <a:prstClr val="black"/>
              </a:solidFill>
            </a:endParaRPr>
          </a:p>
        </p:txBody>
      </p:sp>
    </p:spTree>
    <p:extLst>
      <p:ext uri="{BB962C8B-B14F-4D97-AF65-F5344CB8AC3E}">
        <p14:creationId xmlns:p14="http://schemas.microsoft.com/office/powerpoint/2010/main" val="3931076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838200"/>
            <a:ext cx="7772400" cy="1470025"/>
          </a:xfrm>
        </p:spPr>
        <p:txBody>
          <a:bodyPr/>
          <a:lstStyle/>
          <a:p>
            <a:r>
              <a:rPr lang="en-US" altLang="en-US" sz="6000" b="1" i="1"/>
              <a:t>Chapter 13</a:t>
            </a:r>
          </a:p>
        </p:txBody>
      </p:sp>
      <p:sp>
        <p:nvSpPr>
          <p:cNvPr id="2051" name="Rectangle 3"/>
          <p:cNvSpPr>
            <a:spLocks noGrp="1" noChangeArrowheads="1"/>
          </p:cNvSpPr>
          <p:nvPr>
            <p:ph type="subTitle" idx="1"/>
          </p:nvPr>
        </p:nvSpPr>
        <p:spPr>
          <a:xfrm>
            <a:off x="457200" y="3200400"/>
            <a:ext cx="8305800" cy="1143000"/>
          </a:xfrm>
        </p:spPr>
        <p:txBody>
          <a:bodyPr/>
          <a:lstStyle/>
          <a:p>
            <a:r>
              <a:rPr lang="en-US" altLang="en-US" sz="5600" dirty="0">
                <a:latin typeface="Algerian" pitchFamily="82" charset="0"/>
              </a:rPr>
              <a:t>Economic </a:t>
            </a:r>
            <a:r>
              <a:rPr lang="en-US" altLang="en-US" sz="5600" dirty="0" smtClean="0">
                <a:latin typeface="Algerian" pitchFamily="82" charset="0"/>
              </a:rPr>
              <a:t>Challenges</a:t>
            </a:r>
          </a:p>
          <a:p>
            <a:r>
              <a:rPr lang="en-US" altLang="en-US" sz="5600" dirty="0" smtClean="0">
                <a:latin typeface="Algerian" pitchFamily="82" charset="0"/>
              </a:rPr>
              <a:t>Inflation</a:t>
            </a:r>
            <a:endParaRPr lang="en-US" altLang="en-US" sz="5600" dirty="0">
              <a:latin typeface="Algerian" pitchFamily="82" charset="0"/>
            </a:endParaRPr>
          </a:p>
        </p:txBody>
      </p:sp>
    </p:spTree>
    <p:extLst>
      <p:ext uri="{BB962C8B-B14F-4D97-AF65-F5344CB8AC3E}">
        <p14:creationId xmlns:p14="http://schemas.microsoft.com/office/powerpoint/2010/main" val="21501276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ircle(in)">
                                      <p:cBhvr>
                                        <p:cTn id="7" dur="50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 calcmode="lin" valueType="num">
                                      <p:cBhvr>
                                        <p:cTn id="12" dur="5000" fill="hold"/>
                                        <p:tgtEl>
                                          <p:spTgt spid="2051">
                                            <p:txEl>
                                              <p:pRg st="0" end="0"/>
                                            </p:txEl>
                                          </p:spTgt>
                                        </p:tgtEl>
                                        <p:attrNameLst>
                                          <p:attrName>ppt_w</p:attrName>
                                        </p:attrNameLst>
                                      </p:cBhvr>
                                      <p:tavLst>
                                        <p:tav tm="0">
                                          <p:val>
                                            <p:strVal val="#ppt_w*0.70"/>
                                          </p:val>
                                        </p:tav>
                                        <p:tav tm="100000">
                                          <p:val>
                                            <p:strVal val="#ppt_w"/>
                                          </p:val>
                                        </p:tav>
                                      </p:tavLst>
                                    </p:anim>
                                    <p:anim calcmode="lin" valueType="num">
                                      <p:cBhvr>
                                        <p:cTn id="13" dur="5000" fill="hold"/>
                                        <p:tgtEl>
                                          <p:spTgt spid="2051">
                                            <p:txEl>
                                              <p:pRg st="0" end="0"/>
                                            </p:txEl>
                                          </p:spTgt>
                                        </p:tgtEl>
                                        <p:attrNameLst>
                                          <p:attrName>ppt_h</p:attrName>
                                        </p:attrNameLst>
                                      </p:cBhvr>
                                      <p:tavLst>
                                        <p:tav tm="0">
                                          <p:val>
                                            <p:strVal val="#ppt_h"/>
                                          </p:val>
                                        </p:tav>
                                        <p:tav tm="100000">
                                          <p:val>
                                            <p:strVal val="#ppt_h"/>
                                          </p:val>
                                        </p:tav>
                                      </p:tavLst>
                                    </p:anim>
                                    <p:animEffect transition="in" filter="fade">
                                      <p:cBhvr>
                                        <p:cTn id="14" dur="5000"/>
                                        <p:tgtEl>
                                          <p:spTgt spid="205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2051">
                                            <p:txEl>
                                              <p:pRg st="1" end="1"/>
                                            </p:txEl>
                                          </p:spTgt>
                                        </p:tgtEl>
                                        <p:attrNameLst>
                                          <p:attrName>style.visibility</p:attrName>
                                        </p:attrNameLst>
                                      </p:cBhvr>
                                      <p:to>
                                        <p:strVal val="visible"/>
                                      </p:to>
                                    </p:set>
                                    <p:anim calcmode="lin" valueType="num">
                                      <p:cBhvr>
                                        <p:cTn id="19" dur="5000" fill="hold"/>
                                        <p:tgtEl>
                                          <p:spTgt spid="2051">
                                            <p:txEl>
                                              <p:pRg st="1" end="1"/>
                                            </p:txEl>
                                          </p:spTgt>
                                        </p:tgtEl>
                                        <p:attrNameLst>
                                          <p:attrName>ppt_w</p:attrName>
                                        </p:attrNameLst>
                                      </p:cBhvr>
                                      <p:tavLst>
                                        <p:tav tm="0">
                                          <p:val>
                                            <p:strVal val="#ppt_w*0.70"/>
                                          </p:val>
                                        </p:tav>
                                        <p:tav tm="100000">
                                          <p:val>
                                            <p:strVal val="#ppt_w"/>
                                          </p:val>
                                        </p:tav>
                                      </p:tavLst>
                                    </p:anim>
                                    <p:anim calcmode="lin" valueType="num">
                                      <p:cBhvr>
                                        <p:cTn id="20" dur="5000" fill="hold"/>
                                        <p:tgtEl>
                                          <p:spTgt spid="2051">
                                            <p:txEl>
                                              <p:pRg st="1" end="1"/>
                                            </p:txEl>
                                          </p:spTgt>
                                        </p:tgtEl>
                                        <p:attrNameLst>
                                          <p:attrName>ppt_h</p:attrName>
                                        </p:attrNameLst>
                                      </p:cBhvr>
                                      <p:tavLst>
                                        <p:tav tm="0">
                                          <p:val>
                                            <p:strVal val="#ppt_h"/>
                                          </p:val>
                                        </p:tav>
                                        <p:tav tm="100000">
                                          <p:val>
                                            <p:strVal val="#ppt_h"/>
                                          </p:val>
                                        </p:tav>
                                      </p:tavLst>
                                    </p:anim>
                                    <p:animEffect transition="in" filter="fade">
                                      <p:cBhvr>
                                        <p:cTn id="21" dur="5000"/>
                                        <p:tgtEl>
                                          <p:spTgt spid="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6600"/>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868362"/>
          </a:xfrm>
        </p:spPr>
        <p:txBody>
          <a:bodyPr/>
          <a:lstStyle/>
          <a:p>
            <a:r>
              <a:rPr lang="en-US" altLang="en-US" sz="6000" b="1"/>
              <a:t>Inflation</a:t>
            </a:r>
          </a:p>
        </p:txBody>
      </p:sp>
      <p:sp>
        <p:nvSpPr>
          <p:cNvPr id="9219" name="Rectangle 3"/>
          <p:cNvSpPr>
            <a:spLocks noGrp="1" noChangeArrowheads="1"/>
          </p:cNvSpPr>
          <p:nvPr>
            <p:ph type="body" idx="1"/>
          </p:nvPr>
        </p:nvSpPr>
        <p:spPr/>
        <p:txBody>
          <a:bodyPr/>
          <a:lstStyle/>
          <a:p>
            <a:r>
              <a:rPr lang="en-US" altLang="en-US" sz="3600" b="1"/>
              <a:t>The general rise in prices</a:t>
            </a:r>
          </a:p>
          <a:p>
            <a:endParaRPr lang="en-US" altLang="en-US" sz="3600" b="1"/>
          </a:p>
          <a:p>
            <a:r>
              <a:rPr lang="en-US" altLang="en-US" sz="3600" b="1"/>
              <a:t>Decrease in overall purchasing power</a:t>
            </a:r>
          </a:p>
          <a:p>
            <a:pPr lvl="1"/>
            <a:r>
              <a:rPr lang="en-US" altLang="en-US" sz="3600" b="1"/>
              <a:t>Lower ability to purchase goods and services</a:t>
            </a:r>
          </a:p>
          <a:p>
            <a:pPr lvl="1">
              <a:buFontTx/>
              <a:buNone/>
            </a:pPr>
            <a:endParaRPr lang="en-US" altLang="en-US" sz="3600" b="1"/>
          </a:p>
        </p:txBody>
      </p:sp>
    </p:spTree>
    <p:extLst>
      <p:ext uri="{BB962C8B-B14F-4D97-AF65-F5344CB8AC3E}">
        <p14:creationId xmlns:p14="http://schemas.microsoft.com/office/powerpoint/2010/main" val="35907130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868362"/>
          </a:xfrm>
        </p:spPr>
        <p:txBody>
          <a:bodyPr/>
          <a:lstStyle/>
          <a:p>
            <a:r>
              <a:rPr lang="en-US" altLang="en-US" sz="5400" b="1"/>
              <a:t>Types of Inflation</a:t>
            </a:r>
          </a:p>
        </p:txBody>
      </p:sp>
      <p:sp>
        <p:nvSpPr>
          <p:cNvPr id="11267" name="Rectangle 3"/>
          <p:cNvSpPr>
            <a:spLocks noGrp="1" noChangeArrowheads="1"/>
          </p:cNvSpPr>
          <p:nvPr>
            <p:ph type="body" idx="1"/>
          </p:nvPr>
        </p:nvSpPr>
        <p:spPr>
          <a:xfrm>
            <a:off x="457200" y="1295400"/>
            <a:ext cx="8229600" cy="4800600"/>
          </a:xfrm>
        </p:spPr>
        <p:txBody>
          <a:bodyPr/>
          <a:lstStyle/>
          <a:p>
            <a:pPr marL="609600" indent="-609600"/>
            <a:r>
              <a:rPr lang="en-US" altLang="en-US" b="1"/>
              <a:t>core inflation rate</a:t>
            </a:r>
          </a:p>
          <a:p>
            <a:pPr marL="990600" lvl="1" indent="-533400"/>
            <a:r>
              <a:rPr lang="en-US" altLang="en-US" sz="3200" b="1"/>
              <a:t>inflation rate excluding food and energy prices</a:t>
            </a:r>
          </a:p>
          <a:p>
            <a:pPr marL="609600" indent="-609600"/>
            <a:r>
              <a:rPr lang="en-US" altLang="en-US" b="1"/>
              <a:t>Normal Inflation 1-3 % (little effect)</a:t>
            </a:r>
          </a:p>
          <a:p>
            <a:pPr marL="609600" indent="-609600"/>
            <a:r>
              <a:rPr lang="en-US" altLang="en-US" b="1"/>
              <a:t>Galloping Inflation</a:t>
            </a:r>
          </a:p>
          <a:p>
            <a:pPr marL="990600" lvl="1" indent="-533400"/>
            <a:r>
              <a:rPr lang="en-US" altLang="en-US" sz="3200" b="1"/>
              <a:t>inflation out of control 25 - 100%</a:t>
            </a:r>
          </a:p>
          <a:p>
            <a:pPr marL="609600" indent="-609600"/>
            <a:r>
              <a:rPr lang="en-US" altLang="en-US" b="1"/>
              <a:t>Hyper Inflation</a:t>
            </a:r>
          </a:p>
          <a:p>
            <a:pPr marL="990600" lvl="1" indent="-533400"/>
            <a:r>
              <a:rPr lang="en-US" altLang="en-US" sz="3200" b="1"/>
              <a:t>Inflation out of control 100 - 500%</a:t>
            </a:r>
          </a:p>
        </p:txBody>
      </p:sp>
    </p:spTree>
    <p:extLst>
      <p:ext uri="{BB962C8B-B14F-4D97-AF65-F5344CB8AC3E}">
        <p14:creationId xmlns:p14="http://schemas.microsoft.com/office/powerpoint/2010/main" val="332021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868362"/>
          </a:xfrm>
        </p:spPr>
        <p:txBody>
          <a:bodyPr/>
          <a:lstStyle/>
          <a:p>
            <a:r>
              <a:rPr lang="en-US" altLang="en-US" sz="6000" b="1"/>
              <a:t>Price Indexes</a:t>
            </a:r>
          </a:p>
        </p:txBody>
      </p:sp>
      <p:sp>
        <p:nvSpPr>
          <p:cNvPr id="10243" name="Rectangle 3"/>
          <p:cNvSpPr>
            <a:spLocks noGrp="1" noChangeArrowheads="1"/>
          </p:cNvSpPr>
          <p:nvPr>
            <p:ph type="body" idx="1"/>
          </p:nvPr>
        </p:nvSpPr>
        <p:spPr>
          <a:xfrm>
            <a:off x="457200" y="1219200"/>
            <a:ext cx="8229600" cy="4906963"/>
          </a:xfrm>
        </p:spPr>
        <p:txBody>
          <a:bodyPr/>
          <a:lstStyle/>
          <a:p>
            <a:r>
              <a:rPr lang="en-US" altLang="en-US" sz="3600" dirty="0"/>
              <a:t>A measurement that shows how prices change over time (CPI &amp; PPI)</a:t>
            </a:r>
          </a:p>
          <a:p>
            <a:r>
              <a:rPr lang="en-US" altLang="en-US" sz="3600" dirty="0"/>
              <a:t>Using price indexes</a:t>
            </a:r>
          </a:p>
          <a:p>
            <a:pPr lvl="1"/>
            <a:r>
              <a:rPr lang="en-US" altLang="en-US" sz="3600" dirty="0"/>
              <a:t>  consumers and government use them to make economic decisions</a:t>
            </a:r>
          </a:p>
          <a:p>
            <a:r>
              <a:rPr lang="en-US" altLang="en-US" sz="3600" dirty="0"/>
              <a:t>Price indexes </a:t>
            </a:r>
            <a:r>
              <a:rPr lang="en-US" altLang="en-US" sz="3600" dirty="0" smtClean="0"/>
              <a:t>are used </a:t>
            </a:r>
            <a:r>
              <a:rPr lang="en-US" altLang="en-US" sz="3600" dirty="0"/>
              <a:t>to calculate the inflation rate</a:t>
            </a:r>
          </a:p>
        </p:txBody>
      </p:sp>
    </p:spTree>
    <p:extLst>
      <p:ext uri="{BB962C8B-B14F-4D97-AF65-F5344CB8AC3E}">
        <p14:creationId xmlns:p14="http://schemas.microsoft.com/office/powerpoint/2010/main" val="40459757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66CC"/>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868362"/>
          </a:xfrm>
        </p:spPr>
        <p:txBody>
          <a:bodyPr/>
          <a:lstStyle/>
          <a:p>
            <a:r>
              <a:rPr lang="en-US" altLang="en-US" sz="5400" b="1"/>
              <a:t>Consumer Price Index</a:t>
            </a:r>
          </a:p>
        </p:txBody>
      </p:sp>
      <p:sp>
        <p:nvSpPr>
          <p:cNvPr id="12291" name="Rectangle 3"/>
          <p:cNvSpPr>
            <a:spLocks noGrp="1" noChangeArrowheads="1"/>
          </p:cNvSpPr>
          <p:nvPr>
            <p:ph type="body" idx="1"/>
          </p:nvPr>
        </p:nvSpPr>
        <p:spPr>
          <a:xfrm>
            <a:off x="457200" y="1219200"/>
            <a:ext cx="8229600" cy="4906963"/>
          </a:xfrm>
        </p:spPr>
        <p:txBody>
          <a:bodyPr/>
          <a:lstStyle/>
          <a:p>
            <a:r>
              <a:rPr lang="en-US" altLang="en-US" sz="4000" b="1"/>
              <a:t>reports on price changes for 90,000 items in 364 categories</a:t>
            </a:r>
          </a:p>
          <a:p>
            <a:r>
              <a:rPr lang="en-US" altLang="en-US" sz="4000" b="1"/>
              <a:t>that is called a “market basket”</a:t>
            </a:r>
          </a:p>
          <a:p>
            <a:pPr lvl="1"/>
            <a:r>
              <a:rPr lang="en-US" altLang="en-US" sz="4000" b="1"/>
              <a:t>a representative collection of goods and services</a:t>
            </a:r>
          </a:p>
          <a:p>
            <a:r>
              <a:rPr lang="en-US" altLang="en-US" sz="4000" b="1"/>
              <a:t>base year—a year used for comparison</a:t>
            </a:r>
          </a:p>
        </p:txBody>
      </p:sp>
    </p:spTree>
    <p:extLst>
      <p:ext uri="{BB962C8B-B14F-4D97-AF65-F5344CB8AC3E}">
        <p14:creationId xmlns:p14="http://schemas.microsoft.com/office/powerpoint/2010/main" val="32375129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987" y="762000"/>
            <a:ext cx="3278619" cy="6096000"/>
          </a:xfrm>
          <a:prstGeom prst="rect">
            <a:avLst/>
          </a:prstGeom>
          <a:noFill/>
          <a:ln w="57150" cap="flat" cmpd="sng" algn="ctr">
            <a:solidFill>
              <a:schemeClr val="tx1"/>
            </a:solidFill>
            <a:prstDash val="solid"/>
          </a:ln>
          <a:effectLst/>
        </p:spPr>
        <p:txBody>
          <a:bodyPr anchor="ctr"/>
          <a:lstStyle/>
          <a:p>
            <a:pPr algn="ctr" fontAlgn="auto">
              <a:spcBef>
                <a:spcPts val="0"/>
              </a:spcBef>
              <a:spcAft>
                <a:spcPts val="0"/>
              </a:spcAft>
              <a:defRPr/>
            </a:pPr>
            <a:endParaRPr lang="en-US" sz="1800" kern="0">
              <a:solidFill>
                <a:srgbClr val="FFFFFF"/>
              </a:solidFill>
              <a:latin typeface="Comic Sans MS"/>
              <a:cs typeface="Arial" charset="0"/>
            </a:endParaRPr>
          </a:p>
        </p:txBody>
      </p:sp>
      <p:sp>
        <p:nvSpPr>
          <p:cNvPr id="5" name="TextBox 4"/>
          <p:cNvSpPr txBox="1">
            <a:spLocks noChangeArrowheads="1"/>
          </p:cNvSpPr>
          <p:nvPr/>
        </p:nvSpPr>
        <p:spPr bwMode="auto">
          <a:xfrm>
            <a:off x="26987" y="763588"/>
            <a:ext cx="3085667" cy="5078313"/>
          </a:xfrm>
          <a:prstGeom prst="rect">
            <a:avLst/>
          </a:prstGeom>
          <a:noFill/>
          <a:ln>
            <a:noFill/>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auto" hangingPunct="1">
              <a:spcBef>
                <a:spcPts val="0"/>
              </a:spcBef>
              <a:spcAft>
                <a:spcPts val="0"/>
              </a:spcAft>
              <a:defRPr/>
            </a:pPr>
            <a:r>
              <a:rPr lang="en-US" sz="1800" b="1" u="sng" kern="0" dirty="0" smtClean="0">
                <a:solidFill>
                  <a:srgbClr val="000000"/>
                </a:solidFill>
              </a:rPr>
              <a:t>CAUSES:</a:t>
            </a:r>
          </a:p>
          <a:p>
            <a:pPr eaLnBrk="1" fontAlgn="auto" hangingPunct="1">
              <a:spcBef>
                <a:spcPts val="0"/>
              </a:spcBef>
              <a:spcAft>
                <a:spcPts val="0"/>
              </a:spcAft>
              <a:defRPr/>
            </a:pPr>
            <a:r>
              <a:rPr lang="en-US" sz="1800" kern="0" dirty="0" smtClean="0">
                <a:solidFill>
                  <a:srgbClr val="000000"/>
                </a:solidFill>
              </a:rPr>
              <a:t>Briefly describe each theory about the cause of inflation.</a:t>
            </a:r>
            <a:endParaRPr lang="en-US" sz="1800" kern="0" dirty="0" smtClean="0">
              <a:solidFill>
                <a:srgbClr val="000000"/>
              </a:solidFill>
            </a:endParaRPr>
          </a:p>
          <a:p>
            <a:pPr eaLnBrk="1" fontAlgn="auto" hangingPunct="1">
              <a:spcBef>
                <a:spcPts val="0"/>
              </a:spcBef>
              <a:spcAft>
                <a:spcPts val="0"/>
              </a:spcAft>
              <a:defRPr/>
            </a:pPr>
            <a:endParaRPr lang="en-US" sz="1800" b="1" kern="0" dirty="0" smtClean="0">
              <a:solidFill>
                <a:srgbClr val="000000"/>
              </a:solidFill>
            </a:endParaRPr>
          </a:p>
          <a:p>
            <a:pPr eaLnBrk="1" fontAlgn="auto" hangingPunct="1">
              <a:spcBef>
                <a:spcPts val="0"/>
              </a:spcBef>
              <a:spcAft>
                <a:spcPts val="0"/>
              </a:spcAft>
              <a:defRPr/>
            </a:pPr>
            <a:r>
              <a:rPr lang="en-US" sz="1800" b="1" kern="0" dirty="0" smtClean="0">
                <a:solidFill>
                  <a:srgbClr val="000000"/>
                </a:solidFill>
              </a:rPr>
              <a:t>Theory #1</a:t>
            </a:r>
            <a:r>
              <a:rPr lang="en-US" sz="1800" b="1" kern="0" dirty="0">
                <a:solidFill>
                  <a:srgbClr val="000000"/>
                </a:solidFill>
              </a:rPr>
              <a:t> </a:t>
            </a:r>
            <a:r>
              <a:rPr lang="en-US" sz="1800" b="1" kern="0" dirty="0" smtClean="0">
                <a:solidFill>
                  <a:srgbClr val="000000"/>
                </a:solidFill>
              </a:rPr>
              <a:t>– </a:t>
            </a:r>
            <a:endParaRPr lang="en-US" sz="1800" b="1" kern="0" dirty="0" smtClean="0">
              <a:solidFill>
                <a:srgbClr val="000000"/>
              </a:solidFill>
            </a:endParaRPr>
          </a:p>
          <a:p>
            <a:pPr eaLnBrk="1" fontAlgn="auto" hangingPunct="1">
              <a:spcBef>
                <a:spcPts val="0"/>
              </a:spcBef>
              <a:spcAft>
                <a:spcPts val="0"/>
              </a:spcAft>
              <a:defRPr/>
            </a:pPr>
            <a:endParaRPr lang="en-US" sz="1800" b="1" kern="0" dirty="0" smtClean="0">
              <a:solidFill>
                <a:srgbClr val="000000"/>
              </a:solidFill>
            </a:endParaRPr>
          </a:p>
          <a:p>
            <a:pPr eaLnBrk="1" fontAlgn="auto" hangingPunct="1">
              <a:spcBef>
                <a:spcPts val="0"/>
              </a:spcBef>
              <a:spcAft>
                <a:spcPts val="0"/>
              </a:spcAft>
              <a:defRPr/>
            </a:pPr>
            <a:endParaRPr lang="en-US" sz="1800" b="1" kern="0" dirty="0" smtClean="0">
              <a:solidFill>
                <a:srgbClr val="000000"/>
              </a:solidFill>
            </a:endParaRPr>
          </a:p>
          <a:p>
            <a:pPr eaLnBrk="1" fontAlgn="auto" hangingPunct="1">
              <a:spcBef>
                <a:spcPts val="0"/>
              </a:spcBef>
              <a:spcAft>
                <a:spcPts val="0"/>
              </a:spcAft>
              <a:defRPr/>
            </a:pPr>
            <a:endParaRPr lang="en-US" sz="1800" b="1" kern="0" dirty="0" smtClean="0">
              <a:solidFill>
                <a:srgbClr val="000000"/>
              </a:solidFill>
            </a:endParaRPr>
          </a:p>
          <a:p>
            <a:pPr eaLnBrk="1" fontAlgn="auto" hangingPunct="1">
              <a:spcBef>
                <a:spcPts val="0"/>
              </a:spcBef>
              <a:spcAft>
                <a:spcPts val="0"/>
              </a:spcAft>
              <a:defRPr/>
            </a:pPr>
            <a:endParaRPr lang="en-US" sz="1800" b="1" kern="0" dirty="0" smtClean="0">
              <a:solidFill>
                <a:srgbClr val="000000"/>
              </a:solidFill>
            </a:endParaRPr>
          </a:p>
          <a:p>
            <a:pPr eaLnBrk="1" fontAlgn="auto" hangingPunct="1">
              <a:spcBef>
                <a:spcPts val="0"/>
              </a:spcBef>
              <a:spcAft>
                <a:spcPts val="0"/>
              </a:spcAft>
              <a:defRPr/>
            </a:pPr>
            <a:endParaRPr lang="en-US" sz="1800" b="1" kern="0" dirty="0" smtClean="0">
              <a:solidFill>
                <a:srgbClr val="000000"/>
              </a:solidFill>
            </a:endParaRPr>
          </a:p>
          <a:p>
            <a:pPr eaLnBrk="1" fontAlgn="auto" hangingPunct="1">
              <a:spcBef>
                <a:spcPts val="0"/>
              </a:spcBef>
              <a:spcAft>
                <a:spcPts val="0"/>
              </a:spcAft>
              <a:defRPr/>
            </a:pPr>
            <a:r>
              <a:rPr lang="en-US" sz="1800" b="1" kern="0" dirty="0" smtClean="0">
                <a:solidFill>
                  <a:srgbClr val="000000"/>
                </a:solidFill>
              </a:rPr>
              <a:t>Theory #2 –</a:t>
            </a:r>
            <a:endParaRPr lang="en-US" sz="1800" b="1" kern="0" dirty="0" smtClean="0">
              <a:solidFill>
                <a:srgbClr val="000000"/>
              </a:solidFill>
            </a:endParaRPr>
          </a:p>
          <a:p>
            <a:pPr eaLnBrk="1" fontAlgn="auto" hangingPunct="1">
              <a:spcBef>
                <a:spcPts val="0"/>
              </a:spcBef>
              <a:spcAft>
                <a:spcPts val="0"/>
              </a:spcAft>
              <a:defRPr/>
            </a:pPr>
            <a:endParaRPr lang="en-US" sz="1800" b="1" kern="0" dirty="0" smtClean="0">
              <a:solidFill>
                <a:srgbClr val="000000"/>
              </a:solidFill>
            </a:endParaRPr>
          </a:p>
          <a:p>
            <a:pPr eaLnBrk="1" fontAlgn="auto" hangingPunct="1">
              <a:spcBef>
                <a:spcPts val="0"/>
              </a:spcBef>
              <a:spcAft>
                <a:spcPts val="0"/>
              </a:spcAft>
              <a:defRPr/>
            </a:pPr>
            <a:endParaRPr lang="en-US" sz="1800" b="1" kern="0" dirty="0" smtClean="0">
              <a:solidFill>
                <a:srgbClr val="000000"/>
              </a:solidFill>
            </a:endParaRPr>
          </a:p>
          <a:p>
            <a:pPr eaLnBrk="1" fontAlgn="auto" hangingPunct="1">
              <a:spcBef>
                <a:spcPts val="0"/>
              </a:spcBef>
              <a:spcAft>
                <a:spcPts val="0"/>
              </a:spcAft>
              <a:defRPr/>
            </a:pPr>
            <a:endParaRPr lang="en-US" sz="1800" b="1" kern="0" dirty="0" smtClean="0">
              <a:solidFill>
                <a:srgbClr val="000000"/>
              </a:solidFill>
            </a:endParaRPr>
          </a:p>
          <a:p>
            <a:pPr eaLnBrk="1" fontAlgn="auto" hangingPunct="1">
              <a:spcBef>
                <a:spcPts val="0"/>
              </a:spcBef>
              <a:spcAft>
                <a:spcPts val="0"/>
              </a:spcAft>
              <a:defRPr/>
            </a:pPr>
            <a:endParaRPr lang="en-US" sz="1800" b="1" kern="0" dirty="0" smtClean="0">
              <a:solidFill>
                <a:srgbClr val="000000"/>
              </a:solidFill>
            </a:endParaRPr>
          </a:p>
          <a:p>
            <a:pPr eaLnBrk="1" fontAlgn="auto" hangingPunct="1">
              <a:spcBef>
                <a:spcPts val="0"/>
              </a:spcBef>
              <a:spcAft>
                <a:spcPts val="0"/>
              </a:spcAft>
              <a:defRPr/>
            </a:pPr>
            <a:endParaRPr lang="en-US" sz="1800" b="1" kern="0" dirty="0" smtClean="0">
              <a:solidFill>
                <a:srgbClr val="000000"/>
              </a:solidFill>
            </a:endParaRPr>
          </a:p>
          <a:p>
            <a:pPr eaLnBrk="1" fontAlgn="auto" hangingPunct="1">
              <a:spcBef>
                <a:spcPts val="0"/>
              </a:spcBef>
              <a:spcAft>
                <a:spcPts val="0"/>
              </a:spcAft>
              <a:defRPr/>
            </a:pPr>
            <a:r>
              <a:rPr lang="en-US" sz="1800" b="1" kern="0" dirty="0" smtClean="0">
                <a:solidFill>
                  <a:srgbClr val="000000"/>
                </a:solidFill>
              </a:rPr>
              <a:t>Theory #3 –</a:t>
            </a:r>
            <a:endParaRPr lang="en-US" sz="1800" b="1" kern="0" dirty="0" smtClean="0">
              <a:solidFill>
                <a:srgbClr val="000000"/>
              </a:solidFill>
            </a:endParaRPr>
          </a:p>
          <a:p>
            <a:pPr eaLnBrk="1" fontAlgn="auto" hangingPunct="1">
              <a:spcBef>
                <a:spcPts val="0"/>
              </a:spcBef>
              <a:spcAft>
                <a:spcPts val="0"/>
              </a:spcAft>
              <a:defRPr/>
            </a:pPr>
            <a:endParaRPr lang="en-US" sz="1800" b="1" kern="0" dirty="0" smtClean="0">
              <a:solidFill>
                <a:srgbClr val="000000"/>
              </a:solidFill>
            </a:endParaRPr>
          </a:p>
        </p:txBody>
      </p:sp>
      <p:sp>
        <p:nvSpPr>
          <p:cNvPr id="6" name="Rectangle 5"/>
          <p:cNvSpPr/>
          <p:nvPr/>
        </p:nvSpPr>
        <p:spPr>
          <a:xfrm>
            <a:off x="5624945" y="762000"/>
            <a:ext cx="3519055" cy="6096000"/>
          </a:xfrm>
          <a:prstGeom prst="rect">
            <a:avLst/>
          </a:prstGeom>
          <a:noFill/>
          <a:ln w="57150" cap="flat" cmpd="sng" algn="ctr">
            <a:solidFill>
              <a:schemeClr val="tx1"/>
            </a:solidFill>
            <a:prstDash val="solid"/>
          </a:ln>
          <a:effectLst/>
        </p:spPr>
        <p:txBody>
          <a:bodyPr anchor="ctr"/>
          <a:lstStyle/>
          <a:p>
            <a:pPr algn="ctr" fontAlgn="auto">
              <a:spcBef>
                <a:spcPts val="0"/>
              </a:spcBef>
              <a:spcAft>
                <a:spcPts val="0"/>
              </a:spcAft>
              <a:defRPr/>
            </a:pPr>
            <a:endParaRPr lang="en-US" sz="1800" kern="0">
              <a:solidFill>
                <a:srgbClr val="FFFFFF"/>
              </a:solidFill>
              <a:latin typeface="Comic Sans MS"/>
              <a:cs typeface="Arial" charset="0"/>
            </a:endParaRPr>
          </a:p>
        </p:txBody>
      </p:sp>
      <p:sp>
        <p:nvSpPr>
          <p:cNvPr id="7" name="TextBox 6"/>
          <p:cNvSpPr txBox="1">
            <a:spLocks noChangeArrowheads="1"/>
          </p:cNvSpPr>
          <p:nvPr/>
        </p:nvSpPr>
        <p:spPr bwMode="auto">
          <a:xfrm>
            <a:off x="5624945" y="777875"/>
            <a:ext cx="3525405" cy="5078313"/>
          </a:xfrm>
          <a:prstGeom prst="rect">
            <a:avLst/>
          </a:prstGeom>
          <a:noFill/>
          <a:ln>
            <a:noFill/>
          </a:ln>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auto" hangingPunct="1">
              <a:spcBef>
                <a:spcPts val="0"/>
              </a:spcBef>
              <a:spcAft>
                <a:spcPts val="0"/>
              </a:spcAft>
              <a:defRPr/>
            </a:pPr>
            <a:r>
              <a:rPr lang="en-US" sz="1800" b="1" u="sng" kern="0" dirty="0" smtClean="0">
                <a:solidFill>
                  <a:srgbClr val="000000"/>
                </a:solidFill>
              </a:rPr>
              <a:t>EFFECTS</a:t>
            </a:r>
            <a:r>
              <a:rPr lang="en-US" sz="1800" b="1" u="sng" kern="0" dirty="0" smtClean="0">
                <a:solidFill>
                  <a:srgbClr val="000000"/>
                </a:solidFill>
              </a:rPr>
              <a:t>:</a:t>
            </a:r>
          </a:p>
          <a:p>
            <a:pPr eaLnBrk="1" fontAlgn="auto" hangingPunct="1">
              <a:spcBef>
                <a:spcPts val="0"/>
              </a:spcBef>
              <a:spcAft>
                <a:spcPts val="0"/>
              </a:spcAft>
              <a:defRPr/>
            </a:pPr>
            <a:r>
              <a:rPr lang="en-US" sz="1800" kern="0" dirty="0" smtClean="0">
                <a:solidFill>
                  <a:srgbClr val="000000"/>
                </a:solidFill>
              </a:rPr>
              <a:t>Briefly describe each of effects of inflation.</a:t>
            </a:r>
          </a:p>
          <a:p>
            <a:pPr eaLnBrk="1" fontAlgn="auto" hangingPunct="1">
              <a:spcBef>
                <a:spcPts val="0"/>
              </a:spcBef>
              <a:spcAft>
                <a:spcPts val="0"/>
              </a:spcAft>
              <a:defRPr/>
            </a:pPr>
            <a:endParaRPr lang="en-US" sz="1800" kern="0" dirty="0">
              <a:solidFill>
                <a:srgbClr val="000000"/>
              </a:solidFill>
            </a:endParaRPr>
          </a:p>
          <a:p>
            <a:pPr eaLnBrk="1" fontAlgn="auto" hangingPunct="1">
              <a:spcBef>
                <a:spcPts val="0"/>
              </a:spcBef>
              <a:spcAft>
                <a:spcPts val="0"/>
              </a:spcAft>
              <a:defRPr/>
            </a:pPr>
            <a:r>
              <a:rPr lang="en-US" sz="1800" b="1" kern="0" dirty="0" smtClean="0">
                <a:solidFill>
                  <a:srgbClr val="000000"/>
                </a:solidFill>
              </a:rPr>
              <a:t>Effect #1 –</a:t>
            </a:r>
          </a:p>
          <a:p>
            <a:pPr eaLnBrk="1" fontAlgn="auto" hangingPunct="1">
              <a:spcBef>
                <a:spcPts val="0"/>
              </a:spcBef>
              <a:spcAft>
                <a:spcPts val="0"/>
              </a:spcAft>
              <a:defRPr/>
            </a:pPr>
            <a:endParaRPr lang="en-US" sz="1800" b="1" kern="0" dirty="0">
              <a:solidFill>
                <a:srgbClr val="000000"/>
              </a:solidFill>
            </a:endParaRPr>
          </a:p>
          <a:p>
            <a:pPr eaLnBrk="1" fontAlgn="auto" hangingPunct="1">
              <a:spcBef>
                <a:spcPts val="0"/>
              </a:spcBef>
              <a:spcAft>
                <a:spcPts val="0"/>
              </a:spcAft>
              <a:defRPr/>
            </a:pPr>
            <a:endParaRPr lang="en-US" sz="1800" b="1" kern="0" dirty="0" smtClean="0">
              <a:solidFill>
                <a:srgbClr val="000000"/>
              </a:solidFill>
            </a:endParaRPr>
          </a:p>
          <a:p>
            <a:pPr eaLnBrk="1" fontAlgn="auto" hangingPunct="1">
              <a:spcBef>
                <a:spcPts val="0"/>
              </a:spcBef>
              <a:spcAft>
                <a:spcPts val="0"/>
              </a:spcAft>
              <a:defRPr/>
            </a:pPr>
            <a:endParaRPr lang="en-US" sz="1800" b="1" kern="0" dirty="0">
              <a:solidFill>
                <a:srgbClr val="000000"/>
              </a:solidFill>
            </a:endParaRPr>
          </a:p>
          <a:p>
            <a:pPr eaLnBrk="1" fontAlgn="auto" hangingPunct="1">
              <a:spcBef>
                <a:spcPts val="0"/>
              </a:spcBef>
              <a:spcAft>
                <a:spcPts val="0"/>
              </a:spcAft>
              <a:defRPr/>
            </a:pPr>
            <a:endParaRPr lang="en-US" sz="1800" b="1" kern="0" dirty="0" smtClean="0">
              <a:solidFill>
                <a:srgbClr val="000000"/>
              </a:solidFill>
            </a:endParaRPr>
          </a:p>
          <a:p>
            <a:pPr eaLnBrk="1" fontAlgn="auto" hangingPunct="1">
              <a:spcBef>
                <a:spcPts val="0"/>
              </a:spcBef>
              <a:spcAft>
                <a:spcPts val="0"/>
              </a:spcAft>
              <a:defRPr/>
            </a:pPr>
            <a:endParaRPr lang="en-US" sz="1800" b="1" kern="0" dirty="0">
              <a:solidFill>
                <a:srgbClr val="000000"/>
              </a:solidFill>
            </a:endParaRPr>
          </a:p>
          <a:p>
            <a:pPr eaLnBrk="1" fontAlgn="auto" hangingPunct="1">
              <a:spcBef>
                <a:spcPts val="0"/>
              </a:spcBef>
              <a:spcAft>
                <a:spcPts val="0"/>
              </a:spcAft>
              <a:defRPr/>
            </a:pPr>
            <a:r>
              <a:rPr lang="en-US" sz="1800" b="1" kern="0" dirty="0" smtClean="0">
                <a:solidFill>
                  <a:srgbClr val="000000"/>
                </a:solidFill>
              </a:rPr>
              <a:t>Effect #2 –</a:t>
            </a:r>
          </a:p>
          <a:p>
            <a:pPr eaLnBrk="1" fontAlgn="auto" hangingPunct="1">
              <a:spcBef>
                <a:spcPts val="0"/>
              </a:spcBef>
              <a:spcAft>
                <a:spcPts val="0"/>
              </a:spcAft>
              <a:defRPr/>
            </a:pPr>
            <a:endParaRPr lang="en-US" sz="1800" b="1" kern="0" dirty="0">
              <a:solidFill>
                <a:srgbClr val="000000"/>
              </a:solidFill>
            </a:endParaRPr>
          </a:p>
          <a:p>
            <a:pPr eaLnBrk="1" fontAlgn="auto" hangingPunct="1">
              <a:spcBef>
                <a:spcPts val="0"/>
              </a:spcBef>
              <a:spcAft>
                <a:spcPts val="0"/>
              </a:spcAft>
              <a:defRPr/>
            </a:pPr>
            <a:endParaRPr lang="en-US" sz="1800" b="1" kern="0" dirty="0" smtClean="0">
              <a:solidFill>
                <a:srgbClr val="000000"/>
              </a:solidFill>
            </a:endParaRPr>
          </a:p>
          <a:p>
            <a:pPr eaLnBrk="1" fontAlgn="auto" hangingPunct="1">
              <a:spcBef>
                <a:spcPts val="0"/>
              </a:spcBef>
              <a:spcAft>
                <a:spcPts val="0"/>
              </a:spcAft>
              <a:defRPr/>
            </a:pPr>
            <a:endParaRPr lang="en-US" sz="1800" b="1" kern="0" dirty="0">
              <a:solidFill>
                <a:srgbClr val="000000"/>
              </a:solidFill>
            </a:endParaRPr>
          </a:p>
          <a:p>
            <a:pPr eaLnBrk="1" fontAlgn="auto" hangingPunct="1">
              <a:spcBef>
                <a:spcPts val="0"/>
              </a:spcBef>
              <a:spcAft>
                <a:spcPts val="0"/>
              </a:spcAft>
              <a:defRPr/>
            </a:pPr>
            <a:endParaRPr lang="en-US" sz="1800" b="1" kern="0" dirty="0" smtClean="0">
              <a:solidFill>
                <a:srgbClr val="000000"/>
              </a:solidFill>
            </a:endParaRPr>
          </a:p>
          <a:p>
            <a:pPr eaLnBrk="1" fontAlgn="auto" hangingPunct="1">
              <a:spcBef>
                <a:spcPts val="0"/>
              </a:spcBef>
              <a:spcAft>
                <a:spcPts val="0"/>
              </a:spcAft>
              <a:defRPr/>
            </a:pPr>
            <a:endParaRPr lang="en-US" sz="1800" b="1" kern="0" dirty="0">
              <a:solidFill>
                <a:srgbClr val="000000"/>
              </a:solidFill>
            </a:endParaRPr>
          </a:p>
          <a:p>
            <a:pPr eaLnBrk="1" fontAlgn="auto" hangingPunct="1">
              <a:spcBef>
                <a:spcPts val="0"/>
              </a:spcBef>
              <a:spcAft>
                <a:spcPts val="0"/>
              </a:spcAft>
              <a:defRPr/>
            </a:pPr>
            <a:r>
              <a:rPr lang="en-US" sz="1800" b="1" kern="0" dirty="0" smtClean="0">
                <a:solidFill>
                  <a:srgbClr val="000000"/>
                </a:solidFill>
              </a:rPr>
              <a:t>Effect #3 –</a:t>
            </a:r>
          </a:p>
          <a:p>
            <a:pPr eaLnBrk="1" fontAlgn="auto" hangingPunct="1">
              <a:spcBef>
                <a:spcPts val="0"/>
              </a:spcBef>
              <a:spcAft>
                <a:spcPts val="0"/>
              </a:spcAft>
              <a:defRPr/>
            </a:pPr>
            <a:endParaRPr lang="en-US" sz="1800" b="1" kern="0" dirty="0" smtClean="0">
              <a:solidFill>
                <a:srgbClr val="000000"/>
              </a:solidFill>
            </a:endParaRPr>
          </a:p>
        </p:txBody>
      </p:sp>
      <p:sp>
        <p:nvSpPr>
          <p:cNvPr id="8" name="Oval 7"/>
          <p:cNvSpPr/>
          <p:nvPr/>
        </p:nvSpPr>
        <p:spPr>
          <a:xfrm>
            <a:off x="3567545" y="2762250"/>
            <a:ext cx="1828800" cy="1981200"/>
          </a:xfrm>
          <a:prstGeom prst="ellipse">
            <a:avLst/>
          </a:prstGeom>
          <a:noFill/>
          <a:ln w="57150" cap="flat" cmpd="sng" algn="ctr">
            <a:solidFill>
              <a:schemeClr val="tx1"/>
            </a:solidFill>
            <a:prstDash val="solid"/>
          </a:ln>
          <a:effectLst/>
        </p:spPr>
        <p:txBody>
          <a:bodyPr anchor="ctr"/>
          <a:lstStyle/>
          <a:p>
            <a:pPr algn="ctr" fontAlgn="auto">
              <a:spcBef>
                <a:spcPts val="0"/>
              </a:spcBef>
              <a:spcAft>
                <a:spcPts val="0"/>
              </a:spcAft>
              <a:defRPr/>
            </a:pPr>
            <a:endParaRPr lang="en-US" sz="1800" kern="0">
              <a:solidFill>
                <a:srgbClr val="FFFFFF"/>
              </a:solidFill>
              <a:latin typeface="Comic Sans MS"/>
              <a:cs typeface="Arial" charset="0"/>
            </a:endParaRPr>
          </a:p>
        </p:txBody>
      </p:sp>
      <p:sp>
        <p:nvSpPr>
          <p:cNvPr id="9" name="TextBox 8"/>
          <p:cNvSpPr txBox="1">
            <a:spLocks noChangeArrowheads="1"/>
          </p:cNvSpPr>
          <p:nvPr/>
        </p:nvSpPr>
        <p:spPr bwMode="auto">
          <a:xfrm>
            <a:off x="3567545" y="3625334"/>
            <a:ext cx="1828800" cy="369332"/>
          </a:xfrm>
          <a:prstGeom prst="rect">
            <a:avLst/>
          </a:prstGeom>
          <a:noFill/>
          <a:ln>
            <a:noFill/>
          </a:ln>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auto" hangingPunct="1">
              <a:spcBef>
                <a:spcPts val="0"/>
              </a:spcBef>
              <a:spcAft>
                <a:spcPts val="0"/>
              </a:spcAft>
              <a:defRPr/>
            </a:pPr>
            <a:r>
              <a:rPr lang="en-US" sz="1800" b="1" kern="0" dirty="0" smtClean="0">
                <a:solidFill>
                  <a:srgbClr val="000000"/>
                </a:solidFill>
              </a:rPr>
              <a:t>INFLATION</a:t>
            </a:r>
            <a:endParaRPr lang="en-US" sz="1800" b="1" kern="0" dirty="0" smtClean="0">
              <a:solidFill>
                <a:srgbClr val="000000"/>
              </a:solidFill>
            </a:endParaRPr>
          </a:p>
        </p:txBody>
      </p:sp>
      <p:cxnSp>
        <p:nvCxnSpPr>
          <p:cNvPr id="47112" name="Straight Arrow Connector 9"/>
          <p:cNvCxnSpPr>
            <a:cxnSpLocks noChangeShapeType="1"/>
          </p:cNvCxnSpPr>
          <p:nvPr/>
        </p:nvCxnSpPr>
        <p:spPr bwMode="auto">
          <a:xfrm>
            <a:off x="3305607" y="2305050"/>
            <a:ext cx="642938" cy="609600"/>
          </a:xfrm>
          <a:prstGeom prst="straightConnector1">
            <a:avLst/>
          </a:prstGeom>
          <a:noFill/>
          <a:ln w="571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7113" name="Straight Arrow Connector 10"/>
          <p:cNvCxnSpPr>
            <a:cxnSpLocks noChangeShapeType="1"/>
          </p:cNvCxnSpPr>
          <p:nvPr/>
        </p:nvCxnSpPr>
        <p:spPr bwMode="auto">
          <a:xfrm flipV="1">
            <a:off x="3305607" y="4591050"/>
            <a:ext cx="642938" cy="533400"/>
          </a:xfrm>
          <a:prstGeom prst="straightConnector1">
            <a:avLst/>
          </a:prstGeom>
          <a:noFill/>
          <a:ln w="571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7114" name="Straight Arrow Connector 11"/>
          <p:cNvCxnSpPr>
            <a:cxnSpLocks noChangeShapeType="1"/>
          </p:cNvCxnSpPr>
          <p:nvPr/>
        </p:nvCxnSpPr>
        <p:spPr bwMode="auto">
          <a:xfrm>
            <a:off x="5015345" y="4591050"/>
            <a:ext cx="609600" cy="533400"/>
          </a:xfrm>
          <a:prstGeom prst="straightConnector1">
            <a:avLst/>
          </a:prstGeom>
          <a:noFill/>
          <a:ln w="571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7115" name="Straight Arrow Connector 12"/>
          <p:cNvCxnSpPr>
            <a:cxnSpLocks noChangeShapeType="1"/>
          </p:cNvCxnSpPr>
          <p:nvPr/>
        </p:nvCxnSpPr>
        <p:spPr bwMode="auto">
          <a:xfrm flipV="1">
            <a:off x="5074082" y="2609850"/>
            <a:ext cx="550863" cy="393700"/>
          </a:xfrm>
          <a:prstGeom prst="straightConnector1">
            <a:avLst/>
          </a:prstGeom>
          <a:noFill/>
          <a:ln w="571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47116" name="Title 1"/>
          <p:cNvSpPr>
            <a:spLocks noGrp="1"/>
          </p:cNvSpPr>
          <p:nvPr>
            <p:ph type="title"/>
          </p:nvPr>
        </p:nvSpPr>
        <p:spPr>
          <a:xfrm>
            <a:off x="0" y="0"/>
            <a:ext cx="9144000" cy="762000"/>
          </a:xfrm>
        </p:spPr>
        <p:txBody>
          <a:bodyPr/>
          <a:lstStyle/>
          <a:p>
            <a:pPr eaLnBrk="1" hangingPunct="1"/>
            <a:r>
              <a:rPr lang="en-US" altLang="en-US" sz="2800" b="1" dirty="0" smtClean="0">
                <a:solidFill>
                  <a:schemeClr val="tx1"/>
                </a:solidFill>
              </a:rPr>
              <a:t>INFLATION: Cause &amp; Effects Web</a:t>
            </a:r>
            <a:br>
              <a:rPr lang="en-US" altLang="en-US" sz="2800" b="1" dirty="0" smtClean="0">
                <a:solidFill>
                  <a:schemeClr val="tx1"/>
                </a:solidFill>
              </a:rPr>
            </a:br>
            <a:r>
              <a:rPr lang="en-US" altLang="en-US" sz="2000" dirty="0" smtClean="0">
                <a:solidFill>
                  <a:schemeClr val="tx1"/>
                </a:solidFill>
              </a:rPr>
              <a:t>DIRECTIONS: Draw this web on a separate paper.  Turn into the basket.</a:t>
            </a:r>
            <a:endParaRPr lang="en-US" altLang="en-US" sz="2800" dirty="0" smtClean="0">
              <a:solidFill>
                <a:schemeClr val="tx1"/>
              </a:solidFill>
            </a:endParaRPr>
          </a:p>
        </p:txBody>
      </p:sp>
    </p:spTree>
    <p:extLst>
      <p:ext uri="{BB962C8B-B14F-4D97-AF65-F5344CB8AC3E}">
        <p14:creationId xmlns:p14="http://schemas.microsoft.com/office/powerpoint/2010/main" val="1840019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12_TP03000403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2_TP030004031">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1"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1"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1"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1"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7024</TotalTime>
  <Words>425</Words>
  <Application>Microsoft Office PowerPoint</Application>
  <PresentationFormat>On-screen Show (4:3)</PresentationFormat>
  <Paragraphs>89</Paragraphs>
  <Slides>8</Slides>
  <Notes>0</Notes>
  <HiddenSlides>0</HiddenSlides>
  <MMClips>0</MMClips>
  <ScaleCrop>false</ScaleCrop>
  <HeadingPairs>
    <vt:vector size="4" baseType="variant">
      <vt:variant>
        <vt:lpstr>Theme</vt:lpstr>
      </vt:variant>
      <vt:variant>
        <vt:i4>4</vt:i4>
      </vt:variant>
      <vt:variant>
        <vt:lpstr>Slide Titles</vt:lpstr>
      </vt:variant>
      <vt:variant>
        <vt:i4>8</vt:i4>
      </vt:variant>
    </vt:vector>
  </HeadingPairs>
  <TitlesOfParts>
    <vt:vector size="12" baseType="lpstr">
      <vt:lpstr>12_TP030004031</vt:lpstr>
      <vt:lpstr>Default Design</vt:lpstr>
      <vt:lpstr>1_Default Design</vt:lpstr>
      <vt:lpstr>2_Default Design</vt:lpstr>
      <vt:lpstr>SUB PLANS</vt:lpstr>
      <vt:lpstr>Monday November 17, 2014 Mr. Goblirsch – Economics</vt:lpstr>
      <vt:lpstr>Chapter 13</vt:lpstr>
      <vt:lpstr>Inflation</vt:lpstr>
      <vt:lpstr>Types of Inflation</vt:lpstr>
      <vt:lpstr>Price Indexes</vt:lpstr>
      <vt:lpstr>Consumer Price Index</vt:lpstr>
      <vt:lpstr>INFLATION: Cause &amp; Effects Web DIRECTIONS: Draw this web on a separate paper.  Turn into the basket.</vt:lpstr>
    </vt:vector>
  </TitlesOfParts>
  <Company>Modesto City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Supply</dc:title>
  <dc:creator>Muncrief.d</dc:creator>
  <cp:lastModifiedBy>cgoblirsch</cp:lastModifiedBy>
  <cp:revision>172</cp:revision>
  <cp:lastPrinted>2014-11-13T14:47:15Z</cp:lastPrinted>
  <dcterms:created xsi:type="dcterms:W3CDTF">2007-02-19T20:43:44Z</dcterms:created>
  <dcterms:modified xsi:type="dcterms:W3CDTF">2014-11-17T15:01:49Z</dcterms:modified>
</cp:coreProperties>
</file>