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698" r:id="rId3"/>
    <p:sldMasterId id="2147483711" r:id="rId4"/>
    <p:sldMasterId id="2147483724" r:id="rId5"/>
    <p:sldMasterId id="2147483736" r:id="rId6"/>
    <p:sldMasterId id="2147483773" r:id="rId7"/>
  </p:sldMasterIdLst>
  <p:notesMasterIdLst>
    <p:notesMasterId r:id="rId18"/>
  </p:notesMasterIdLst>
  <p:handoutMasterIdLst>
    <p:handoutMasterId r:id="rId19"/>
  </p:handoutMasterIdLst>
  <p:sldIdLst>
    <p:sldId id="275" r:id="rId8"/>
    <p:sldId id="284" r:id="rId9"/>
    <p:sldId id="282" r:id="rId10"/>
    <p:sldId id="283" r:id="rId11"/>
    <p:sldId id="280" r:id="rId12"/>
    <p:sldId id="288" r:id="rId13"/>
    <p:sldId id="289" r:id="rId14"/>
    <p:sldId id="278" r:id="rId15"/>
    <p:sldId id="279" r:id="rId16"/>
    <p:sldId id="290" r:id="rId17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990099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D4A5B-9638-439C-9E57-6DE153931C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44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75F39-5AD4-4E35-8383-D682688D14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60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1B73-ACDA-4CBB-8B64-26EB3AD395C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6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88D8-DB9C-40F7-91DE-EF67AA2B51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20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D0F86-0C49-4F7E-861A-4218C44FE4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7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A093B-C9A7-44A3-8C53-C54E80465F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947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3355A-1ED2-4032-A09D-8DA874F4F8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98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EB65B-C8DF-4719-9A1C-7E0C2840E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43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B1845-ED4D-44D6-AF9D-1765319AE2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31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4C90B-1803-4E7E-B185-F5A42CFE888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061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1E30A-38F0-4CD1-9C98-00CF1D7C31E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85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253DDB-6C93-49A7-B74D-5FDD62A2BE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333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D4A5B-9638-439C-9E57-6DE153931C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24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75F39-5AD4-4E35-8383-D682688D14D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66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D1B73-ACDA-4CBB-8B64-26EB3AD395C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0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B88D8-DB9C-40F7-91DE-EF67AA2B517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6671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D0F86-0C49-4F7E-861A-4218C44FE40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89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A093B-C9A7-44A3-8C53-C54E80465FA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F3355A-1ED2-4032-A09D-8DA874F4F82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262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EB65B-C8DF-4719-9A1C-7E0C2840EB0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13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B1845-ED4D-44D6-AF9D-1765319AE2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72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4C90B-1803-4E7E-B185-F5A42CFE888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01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1E30A-38F0-4CD1-9C98-00CF1D7C31E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810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5253DDB-6C93-49A7-B74D-5FDD62A2BE9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549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440775E-40CB-4C6D-BAAF-8D6BC9233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821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03FE20D-11ED-480F-95CF-A5403C3AE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018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D9021DB-68B1-4BB9-A36C-62204F9F2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112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2308498C-7702-48F7-89D1-7E2EFD7D2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2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2C8FBAD-17C8-4885-8250-1ECB97C9D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145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ADBCD9E-5E1E-4264-809B-455F80D87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9134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EFC7C137-6543-4D1A-A746-23E7FD944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041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0E6AD554-C6D5-48BB-8870-E99E300DC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34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45CED930-42E6-4345-917B-CD2C65650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437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C7AB081-71B7-45EC-8A97-05D5A84BE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194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A1962C17-59C7-4922-8E2D-444E00350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316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CD68C55C-662C-460F-A07A-584EA3844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43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AA9F510-9A79-4194-90BC-5CB77213F318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AC729EA-5F9F-4F72-874D-0063962A76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391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6CD23E4-D201-4F2A-8E83-1014BBFAC00D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A5A3CCF-3AC3-49A6-A8BC-BE0A3A66F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76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292409D-4BA9-4B06-8BA9-B1351556C9E8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61278C1-B602-4A3C-B697-B8476827BD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452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369A4D-AA3F-496F-8168-BF0EC3DD4032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FD129D9-D2B6-4D52-95A9-B3F73FDAD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362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F4D4D86-7F5E-4CB9-B8DA-1634139DA36A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3AE97A-22FA-4DF6-93CC-2DF95B62D8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160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CC72DE-4F9F-457C-AEE8-39241E4A55DA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0CD3C026-0F42-40C0-8D24-25623C96D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2697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27AA6EA-D60E-4BAA-8C52-FD5CC4F2B846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92CE266-0C64-4FC7-B416-B5F1501DB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312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049AE53-E699-478D-9794-CFF805519650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BF2450B-31B7-4E44-A3D8-ABF34E5A65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7244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FD827B3-8AD9-46BA-9FA8-AECB9B2EFE57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924EE93-E760-4287-BDDA-0BFD6FDCB3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168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E6271C7A-2A8D-409D-A062-5F0348AE8A57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A01A585-5B38-43E2-8E43-EB6D3ACCAD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767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C9D7BCD9-08F8-4F0B-B5C4-BD85588891F1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F80FDF2-B67C-4457-BC9E-A0B24A1AD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6742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599438-EDA5-4DF8-88A4-B9BC857980B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BB05AB-6C7B-449C-A4D9-4C52038B0F3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760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00B6D5-C3AC-40E7-9E02-042E20C7ACF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585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2DB61D4-5F51-437F-B3D9-2BEABDC054F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7725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8F9984-3FF3-42A5-ADEF-7E22E2112C7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880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527189-ECDE-4E10-910A-B732C7BCB47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23349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997AF3-E979-4DB7-8769-B6C48CB2705F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866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E27E2A-CDD9-4D2B-8E45-4911A282864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244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6C3A79-95C5-42CA-9A94-FA0DC38B0B4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33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C125C-EBB2-4A39-A88A-90B754BB939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2413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5562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D3CF76-B0D6-40CC-88B6-7D84969658B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B01B2-DE2F-47CA-88BD-21B9FEA6F10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07171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FC911-FD21-4D66-A56B-D8251BB529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827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CFDB0-512D-4B53-ACE6-C01FA713EB5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7965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4332D-D47F-431B-B219-C66996B43E1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5815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35200-196A-4862-9072-42192F269B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76035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A0347-9C33-478A-AF35-31FD35FE8C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98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B98E5-00B2-4B77-9EB9-7C625FFFD9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3969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3F6FB-6E40-47A5-BAF0-AE68E40368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5933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57998B-8879-482F-B939-01FA4D25668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4307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B8A56-C1D7-4428-9BD7-CE0F47C47C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9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D588A-A18A-4825-BDE2-91781EAD65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32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0DCB26A-E660-40BD-8107-F53CA290E0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hyperlink" Target="EPP%20Reference%20Atlas.ppt#-1,1,Welcome to Presentation Plus!" TargetMode="Externa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7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6.xml"/><Relationship Id="rId12" Type="http://schemas.openxmlformats.org/officeDocument/2006/relationships/slideLayout" Target="../slideLayouts/slideLayout81.xml"/><Relationship Id="rId2" Type="http://schemas.openxmlformats.org/officeDocument/2006/relationships/slideLayout" Target="../slideLayouts/slideLayout71.xml"/><Relationship Id="rId1" Type="http://schemas.openxmlformats.org/officeDocument/2006/relationships/slideLayout" Target="../slideLayouts/slideLayout70.xml"/><Relationship Id="rId6" Type="http://schemas.openxmlformats.org/officeDocument/2006/relationships/slideLayout" Target="../slideLayouts/slideLayout75.xml"/><Relationship Id="rId11" Type="http://schemas.openxmlformats.org/officeDocument/2006/relationships/slideLayout" Target="../slideLayouts/slideLayout80.xml"/><Relationship Id="rId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79.xml"/><Relationship Id="rId4" Type="http://schemas.openxmlformats.org/officeDocument/2006/relationships/slideLayout" Target="../slideLayouts/slideLayout73.xml"/><Relationship Id="rId9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E15EA2B8-77F4-4CFB-B971-926D83068A9B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1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E15EA2B8-77F4-4CFB-B971-926D83068A9B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4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711D7AF-ACFA-4B5D-A389-28BDF68DE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0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0B11CDB7-E134-4E7C-9B8A-47EEEA2D0A38}" type="datetimeFigureOut">
              <a:rPr lang="en-US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22DE20C-FFC9-4976-8B34-2E2145F6E2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5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</a:defRPr>
            </a:lvl1pPr>
          </a:lstStyle>
          <a:p>
            <a:pPr eaLnBrk="0" hangingPunct="0"/>
            <a:fld id="{6490F76D-89C3-43E5-A4C8-F2A95FD08014}" type="slidenum">
              <a:rPr lang="en-US" altLang="en-US" smtClean="0">
                <a:solidFill>
                  <a:srgbClr val="FFFFFF"/>
                </a:solidFill>
                <a:latin typeface="Arial" charset="0"/>
              </a:rPr>
              <a:pPr eaLnBrk="0" hangingPunct="0"/>
              <a:t>‹#›</a:t>
            </a:fld>
            <a:endParaRPr lang="en-US" altLang="en-US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19600" y="6858000"/>
            <a:ext cx="472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1051" name="Picture 27" descr="c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RefAtlas">
            <a:hlinkClick r:id="rId14" action="ppaction://hlinkpres?slideindex=1&amp;slidetitle=Welcome to Presentation Plus!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68363"/>
            <a:ext cx="1004887" cy="51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555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915C38F0-034B-45E2-A8AA-C0CF50C79D4E}" type="slidenum">
              <a:rPr lang="en-US" altLang="en-US" smtClean="0">
                <a:solidFill>
                  <a:srgbClr val="000000"/>
                </a:solidFill>
                <a:latin typeface="Arial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07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Tues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November </a:t>
            </a:r>
            <a:r>
              <a:rPr lang="en-US" altLang="en-US" b="1" dirty="0" smtClean="0">
                <a:solidFill>
                  <a:srgbClr val="FF0000"/>
                </a:solidFill>
              </a:rPr>
              <a:t>18, </a:t>
            </a:r>
            <a:r>
              <a:rPr lang="en-US" altLang="en-US" b="1" dirty="0" smtClean="0">
                <a:solidFill>
                  <a:srgbClr val="FF0000"/>
                </a:solidFill>
              </a:rPr>
              <a:t>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chemeClr val="tx2"/>
                </a:solidFill>
              </a:rPr>
              <a:t>OBJECTIVE – </a:t>
            </a:r>
            <a:r>
              <a:rPr lang="en-US" sz="2800" b="1" u="sng" dirty="0" smtClean="0">
                <a:solidFill>
                  <a:schemeClr val="tx2"/>
                </a:solidFill>
              </a:rPr>
              <a:t>S</a:t>
            </a:r>
            <a:r>
              <a:rPr lang="en-US" sz="2800" b="1" dirty="0" smtClean="0">
                <a:solidFill>
                  <a:schemeClr val="tx2"/>
                </a:solidFill>
              </a:rPr>
              <a:t>tudents </a:t>
            </a:r>
            <a:r>
              <a:rPr lang="en-US" sz="2800" b="1" u="sng" dirty="0" smtClean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ill </a:t>
            </a:r>
            <a:r>
              <a:rPr lang="en-US" sz="2800" b="1" u="sng" dirty="0" smtClean="0">
                <a:solidFill>
                  <a:schemeClr val="tx2"/>
                </a:solidFill>
              </a:rPr>
              <a:t>B</a:t>
            </a:r>
            <a:r>
              <a:rPr lang="en-US" sz="2800" b="1" dirty="0" smtClean="0">
                <a:solidFill>
                  <a:schemeClr val="tx2"/>
                </a:solidFill>
              </a:rPr>
              <a:t>e </a:t>
            </a:r>
            <a:r>
              <a:rPr lang="en-US" sz="2800" b="1" u="sng" dirty="0" smtClean="0">
                <a:solidFill>
                  <a:schemeClr val="tx2"/>
                </a:solidFill>
              </a:rPr>
              <a:t>A</a:t>
            </a:r>
            <a:r>
              <a:rPr lang="en-US" sz="2800" b="1" dirty="0" smtClean="0">
                <a:solidFill>
                  <a:schemeClr val="tx2"/>
                </a:solidFill>
              </a:rPr>
              <a:t>ble </a:t>
            </a:r>
            <a:r>
              <a:rPr lang="en-US" sz="2800" b="1" u="sng" dirty="0" smtClean="0">
                <a:solidFill>
                  <a:schemeClr val="tx2"/>
                </a:solidFill>
              </a:rPr>
              <a:t>T</a:t>
            </a:r>
            <a:r>
              <a:rPr lang="en-US" sz="2800" b="1" dirty="0" smtClean="0">
                <a:solidFill>
                  <a:schemeClr val="tx2"/>
                </a:solidFill>
              </a:rPr>
              <a:t>o – SWBAT:</a:t>
            </a:r>
            <a:endParaRPr lang="en-US" sz="28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/>
              <a:t> - </a:t>
            </a:r>
            <a:r>
              <a:rPr lang="en-US" sz="2400" dirty="0" smtClean="0"/>
              <a:t>Explain the effects of rising prices and understand the use of price indexes to compare prices over time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marL="0" indent="0">
              <a:spcBef>
                <a:spcPct val="0"/>
              </a:spcBef>
              <a:buNone/>
              <a:defRPr/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AGENDA:</a:t>
            </a:r>
            <a:endParaRPr lang="en-US" sz="24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/>
              <a:t>WARM-UP: </a:t>
            </a:r>
            <a:r>
              <a:rPr lang="en-US" sz="2400" dirty="0" smtClean="0"/>
              <a:t>Analyzing Inflation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DISCUSSION: Impacts of Inflation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ARTICLE:  Food Prices Soar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CONCEPT</a:t>
            </a:r>
            <a:r>
              <a:rPr lang="en-US" sz="2400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Price Indexes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INDEPENDENT PRACTICE: Workbook Pg. 58</a:t>
            </a: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4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800" b="1" dirty="0" smtClean="0">
                <a:solidFill>
                  <a:srgbClr val="1F497D"/>
                </a:solidFill>
              </a:rPr>
              <a:t>Analyzing Inflation WARM-UP</a:t>
            </a:r>
            <a:r>
              <a:rPr lang="en-US" sz="2800" dirty="0">
                <a:solidFill>
                  <a:srgbClr val="1F497D"/>
                </a:solidFill>
              </a:rPr>
              <a:t>: </a:t>
            </a:r>
            <a:r>
              <a:rPr lang="en-US" sz="1050" dirty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***5 </a:t>
            </a:r>
            <a:r>
              <a:rPr lang="en-US" sz="2400" dirty="0">
                <a:solidFill>
                  <a:prstClr val="black"/>
                </a:solidFill>
              </a:rPr>
              <a:t>minutes***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Answer the question below.</a:t>
            </a: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Figure 13.3 on Pg. 338.  Why can more people afford automobiles today than in 1908, despite much higher prices?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Analyze Figure 13.7 on Pg. 341.  Why do rising food prices fuel a wage-price spiral?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400" dirty="0" smtClean="0">
              <a:solidFill>
                <a:prstClr val="black"/>
              </a:solidFill>
            </a:endParaRP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INDEPENDENT ASSIGNMENT: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Complete Workbook Pg. 58 </a:t>
            </a:r>
          </a:p>
          <a:p>
            <a:r>
              <a:rPr lang="en-US" sz="4400" dirty="0"/>
              <a:t>	</a:t>
            </a:r>
            <a:r>
              <a:rPr lang="en-US" sz="4400" dirty="0" smtClean="0"/>
              <a:t>Part A </a:t>
            </a:r>
            <a:r>
              <a:rPr lang="en-US" sz="4400" b="1" u="sng" dirty="0" smtClean="0"/>
              <a:t>only</a:t>
            </a:r>
            <a:r>
              <a:rPr lang="en-US" sz="4400" dirty="0" smtClean="0"/>
              <a:t> </a:t>
            </a:r>
          </a:p>
          <a:p>
            <a:r>
              <a:rPr lang="en-US" sz="4400" dirty="0"/>
              <a:t>	Y</a:t>
            </a:r>
            <a:r>
              <a:rPr lang="en-US" sz="4400" dirty="0" smtClean="0"/>
              <a:t>ou do not have to complete 		Part B</a:t>
            </a:r>
            <a:endParaRPr lang="en-US" sz="4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9120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3-Assessment 1</a:t>
            </a:r>
          </a:p>
        </p:txBody>
      </p:sp>
      <p:sp>
        <p:nvSpPr>
          <p:cNvPr id="593923" name="Text Box 3"/>
          <p:cNvSpPr txBox="1">
            <a:spLocks noChangeArrowheads="1"/>
          </p:cNvSpPr>
          <p:nvPr/>
        </p:nvSpPr>
        <p:spPr bwMode="auto">
          <a:xfrm>
            <a:off x="1484313" y="436563"/>
            <a:ext cx="42179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39725" indent="-339725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3200" b="1" smtClean="0">
                <a:solidFill>
                  <a:srgbClr val="FFCC00"/>
                </a:solidFill>
              </a:rPr>
              <a:t>Discussion Question</a:t>
            </a:r>
            <a:endParaRPr lang="en-US" altLang="en-US" sz="2000" b="1" smtClean="0">
              <a:solidFill>
                <a:srgbClr val="FFCC00"/>
              </a:solidFill>
            </a:endParaRPr>
          </a:p>
        </p:txBody>
      </p:sp>
      <p:sp>
        <p:nvSpPr>
          <p:cNvPr id="593928" name="Text Box 8"/>
          <p:cNvSpPr txBox="1">
            <a:spLocks noChangeArrowheads="1"/>
          </p:cNvSpPr>
          <p:nvPr/>
        </p:nvSpPr>
        <p:spPr bwMode="auto">
          <a:xfrm>
            <a:off x="2398713" y="1285875"/>
            <a:ext cx="6364287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1pPr>
            <a:lvl2pPr marL="569913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smtClean="0">
                <a:solidFill>
                  <a:srgbClr val="FFFFFF"/>
                </a:solidFill>
              </a:rPr>
              <a:t>How can demands for higher wages by unions contribute to inflation?</a:t>
            </a:r>
          </a:p>
        </p:txBody>
      </p:sp>
      <p:sp>
        <p:nvSpPr>
          <p:cNvPr id="593929" name="Text Box 9"/>
          <p:cNvSpPr txBox="1">
            <a:spLocks noChangeArrowheads="1"/>
          </p:cNvSpPr>
          <p:nvPr/>
        </p:nvSpPr>
        <p:spPr bwMode="auto">
          <a:xfrm>
            <a:off x="2398713" y="3013075"/>
            <a:ext cx="6135687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 smtClean="0">
                <a:solidFill>
                  <a:srgbClr val="FFFFFF"/>
                </a:solidFill>
                <a:latin typeface="Arial" charset="0"/>
              </a:rPr>
              <a:t>Higher wages increase a company’s production costs, forcing it to raise its prices.</a:t>
            </a:r>
          </a:p>
        </p:txBody>
      </p:sp>
      <p:pic>
        <p:nvPicPr>
          <p:cNvPr id="593930" name="Picture 10" descr="ques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39900" y="1323975"/>
            <a:ext cx="649288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31" name="Picture 11" descr="Ans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1771650" y="3048000"/>
            <a:ext cx="658813" cy="84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3853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9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59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1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593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3" grpId="0" autoUpdateAnimBg="0"/>
      <p:bldP spid="593928" grpId="0" autoUpdateAnimBg="0"/>
      <p:bldP spid="59392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87" y="762000"/>
            <a:ext cx="3278619" cy="6096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FFFFFF"/>
              </a:solidFill>
              <a:latin typeface="Comic Sans MS"/>
              <a:cs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987" y="763588"/>
            <a:ext cx="3085667" cy="61924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u="sng" kern="0" dirty="0" smtClean="0">
                <a:solidFill>
                  <a:srgbClr val="000000"/>
                </a:solidFill>
              </a:rPr>
              <a:t>CAUSES: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Briefly describe each theory about the cause of inflation.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 kern="0" dirty="0" smtClean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Theory #1</a:t>
            </a:r>
            <a:r>
              <a:rPr lang="en-US" sz="1800" b="1" kern="0" dirty="0">
                <a:solidFill>
                  <a:srgbClr val="000000"/>
                </a:solidFill>
              </a:rPr>
              <a:t> </a:t>
            </a:r>
            <a:r>
              <a:rPr lang="en-US" sz="1800" b="1" kern="0" dirty="0" smtClean="0">
                <a:solidFill>
                  <a:srgbClr val="000000"/>
                </a:solidFill>
              </a:rPr>
              <a:t>– </a:t>
            </a:r>
          </a:p>
          <a:p>
            <a:pPr lvl="0" eaLnBrk="1" hangingPunct="1">
              <a:spcBef>
                <a:spcPct val="20000"/>
              </a:spcBef>
            </a:pPr>
            <a:r>
              <a:rPr lang="en-US" altLang="en-US" sz="1600" kern="0" dirty="0">
                <a:solidFill>
                  <a:srgbClr val="FF0000"/>
                </a:solidFill>
                <a:latin typeface="Arial"/>
                <a:cs typeface="Arial"/>
              </a:rPr>
              <a:t>The quantity theory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400" kern="0" dirty="0">
                <a:solidFill>
                  <a:srgbClr val="FF0000"/>
                </a:solidFill>
                <a:latin typeface="Arial"/>
                <a:cs typeface="Arial"/>
              </a:rPr>
              <a:t>too much money in the economy causes inflation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400" kern="0" dirty="0">
                <a:solidFill>
                  <a:srgbClr val="FF0000"/>
                </a:solidFill>
                <a:latin typeface="Arial"/>
                <a:cs typeface="Arial"/>
              </a:rPr>
              <a:t>“too many dollars chasing too few goods”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400" kern="0" dirty="0">
                <a:solidFill>
                  <a:srgbClr val="FF0000"/>
                </a:solidFill>
                <a:latin typeface="Arial"/>
                <a:cs typeface="Arial"/>
              </a:rPr>
              <a:t>depends on the total money supply in the </a:t>
            </a:r>
            <a:r>
              <a:rPr lang="en-US" altLang="en-US" sz="1400" kern="0" dirty="0" smtClean="0">
                <a:solidFill>
                  <a:srgbClr val="FF0000"/>
                </a:solidFill>
                <a:latin typeface="Arial"/>
                <a:cs typeface="Arial"/>
              </a:rPr>
              <a:t>economy</a:t>
            </a:r>
            <a:endParaRPr lang="en-US" sz="2000" b="1" kern="0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Theory #2 –</a:t>
            </a:r>
          </a:p>
          <a:p>
            <a:pPr lvl="0" eaLnBrk="1" hangingPunct="1">
              <a:spcBef>
                <a:spcPct val="20000"/>
              </a:spcBef>
            </a:pPr>
            <a:r>
              <a:rPr lang="en-US" altLang="en-US" sz="1600" kern="0" dirty="0">
                <a:solidFill>
                  <a:srgbClr val="FF0000"/>
                </a:solidFill>
                <a:latin typeface="Arial"/>
                <a:cs typeface="Arial"/>
              </a:rPr>
              <a:t>Demand-pull theory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400" kern="0" dirty="0">
                <a:solidFill>
                  <a:srgbClr val="FF0000"/>
                </a:solidFill>
                <a:latin typeface="Arial"/>
                <a:cs typeface="Arial"/>
              </a:rPr>
              <a:t>when demand for goods and services exceed existing supplies, forcing prices to go up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400" kern="0" dirty="0" smtClean="0">
                <a:solidFill>
                  <a:srgbClr val="FF0000"/>
                </a:solidFill>
                <a:latin typeface="Arial"/>
                <a:cs typeface="Arial"/>
              </a:rPr>
              <a:t>shortages </a:t>
            </a:r>
            <a:r>
              <a:rPr lang="en-US" altLang="en-US" sz="1400" kern="0" dirty="0">
                <a:solidFill>
                  <a:srgbClr val="FF0000"/>
                </a:solidFill>
                <a:latin typeface="Arial"/>
                <a:cs typeface="Arial"/>
              </a:rPr>
              <a:t>are </a:t>
            </a:r>
            <a:r>
              <a:rPr lang="en-US" altLang="en-US" sz="1400" kern="0" dirty="0" smtClean="0">
                <a:solidFill>
                  <a:srgbClr val="FF0000"/>
                </a:solidFill>
                <a:latin typeface="Arial"/>
                <a:cs typeface="Arial"/>
              </a:rPr>
              <a:t>important</a:t>
            </a:r>
            <a:endParaRPr lang="en-US" sz="2000" b="1" kern="0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Theory #3 –</a:t>
            </a:r>
          </a:p>
          <a:p>
            <a:pPr lvl="0" eaLnBrk="1" hangingPunct="1">
              <a:spcBef>
                <a:spcPct val="20000"/>
              </a:spcBef>
            </a:pPr>
            <a:r>
              <a:rPr lang="en-US" altLang="en-US" sz="1600" kern="0" dirty="0">
                <a:solidFill>
                  <a:srgbClr val="FF0000"/>
                </a:solidFill>
                <a:latin typeface="Arial"/>
                <a:cs typeface="Arial"/>
              </a:rPr>
              <a:t>Cost-push theory</a:t>
            </a:r>
          </a:p>
          <a:p>
            <a:pPr lvl="1" eaLnBrk="1" hangingPunct="1">
              <a:spcBef>
                <a:spcPct val="20000"/>
              </a:spcBef>
              <a:buFontTx/>
              <a:buChar char="–"/>
            </a:pPr>
            <a:r>
              <a:rPr lang="en-US" altLang="en-US" sz="1400" kern="0" dirty="0">
                <a:solidFill>
                  <a:srgbClr val="FF0000"/>
                </a:solidFill>
                <a:latin typeface="Arial"/>
                <a:cs typeface="Arial"/>
              </a:rPr>
              <a:t>producers raise prices to meet increasing </a:t>
            </a:r>
            <a:r>
              <a:rPr lang="en-US" altLang="en-US" sz="1400" kern="0" dirty="0" smtClean="0">
                <a:solidFill>
                  <a:srgbClr val="FF0000"/>
                </a:solidFill>
                <a:latin typeface="Arial"/>
                <a:cs typeface="Arial"/>
              </a:rPr>
              <a:t>costs</a:t>
            </a:r>
            <a:endParaRPr lang="en-US" altLang="en-US" sz="1400" kern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24945" y="762000"/>
            <a:ext cx="3519055" cy="6096000"/>
          </a:xfrm>
          <a:prstGeom prst="rect">
            <a:avLst/>
          </a:prstGeom>
          <a:noFill/>
          <a:ln w="5715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FFFFFF"/>
              </a:solidFill>
              <a:latin typeface="Comic Sans MS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24945" y="777875"/>
            <a:ext cx="3525405" cy="59093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u="sng" kern="0" dirty="0" smtClean="0">
                <a:solidFill>
                  <a:srgbClr val="000000"/>
                </a:solidFill>
              </a:rPr>
              <a:t>EFFECTS: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kern="0" dirty="0" smtClean="0">
                <a:solidFill>
                  <a:srgbClr val="000000"/>
                </a:solidFill>
              </a:rPr>
              <a:t>Briefly describe each of effects of inflation.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Effect #1 –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Purchasing Power decreases = dollar buys less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Can change spending habits, which disrupts the economy</a:t>
            </a:r>
            <a:endParaRPr lang="en-US" sz="1800" kern="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 kern="0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Effect #2 –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Real wages can decrease if income % increase doesn’t match inflation %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Fixed incomes are hurt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Alters distribution of income; hurts the middle-class</a:t>
            </a:r>
            <a:endParaRPr lang="en-US" sz="1800" kern="0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 kern="0" dirty="0">
              <a:solidFill>
                <a:srgbClr val="00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Effect #3 –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Eats into interest rates for investors &amp; lenders</a:t>
            </a:r>
            <a:endParaRPr lang="en-US" sz="1800" kern="0" dirty="0" smtClean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67545" y="2762250"/>
            <a:ext cx="1828800" cy="1981200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rgbClr val="FFFFFF"/>
              </a:solidFill>
              <a:latin typeface="Comic Sans MS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67545" y="3625334"/>
            <a:ext cx="18288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 smtClean="0">
                <a:solidFill>
                  <a:srgbClr val="000000"/>
                </a:solidFill>
              </a:rPr>
              <a:t>INFLATION</a:t>
            </a:r>
          </a:p>
        </p:txBody>
      </p:sp>
      <p:cxnSp>
        <p:nvCxnSpPr>
          <p:cNvPr id="47112" name="Straight Arrow Connector 9"/>
          <p:cNvCxnSpPr>
            <a:cxnSpLocks noChangeShapeType="1"/>
          </p:cNvCxnSpPr>
          <p:nvPr/>
        </p:nvCxnSpPr>
        <p:spPr bwMode="auto">
          <a:xfrm>
            <a:off x="3305607" y="2305050"/>
            <a:ext cx="642938" cy="6096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3" name="Straight Arrow Connector 10"/>
          <p:cNvCxnSpPr>
            <a:cxnSpLocks noChangeShapeType="1"/>
          </p:cNvCxnSpPr>
          <p:nvPr/>
        </p:nvCxnSpPr>
        <p:spPr bwMode="auto">
          <a:xfrm flipV="1">
            <a:off x="3305607" y="4591050"/>
            <a:ext cx="642938" cy="5334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4" name="Straight Arrow Connector 11"/>
          <p:cNvCxnSpPr>
            <a:cxnSpLocks noChangeShapeType="1"/>
          </p:cNvCxnSpPr>
          <p:nvPr/>
        </p:nvCxnSpPr>
        <p:spPr bwMode="auto">
          <a:xfrm>
            <a:off x="5015345" y="4591050"/>
            <a:ext cx="609600" cy="5334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5" name="Straight Arrow Connector 12"/>
          <p:cNvCxnSpPr>
            <a:cxnSpLocks noChangeShapeType="1"/>
          </p:cNvCxnSpPr>
          <p:nvPr/>
        </p:nvCxnSpPr>
        <p:spPr bwMode="auto">
          <a:xfrm flipV="1">
            <a:off x="5074082" y="2609850"/>
            <a:ext cx="550863" cy="3937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1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chemeClr val="tx1"/>
                </a:solidFill>
              </a:rPr>
              <a:t>INFLATION: Cause &amp; Effects Web</a:t>
            </a:r>
            <a:br>
              <a:rPr lang="en-US" altLang="en-US" sz="2800" b="1" dirty="0" smtClean="0">
                <a:solidFill>
                  <a:schemeClr val="tx1"/>
                </a:solidFill>
              </a:rPr>
            </a:br>
            <a:r>
              <a:rPr lang="en-US" altLang="en-US" sz="2000" dirty="0" smtClean="0">
                <a:solidFill>
                  <a:schemeClr val="tx1"/>
                </a:solidFill>
              </a:rPr>
              <a:t>DIRECTIONS: Draw this web on a separate paper.  Turn into the basket.</a:t>
            </a:r>
            <a:endParaRPr lang="en-US" alt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01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7463"/>
            <a:ext cx="8229600" cy="1143000"/>
          </a:xfrm>
        </p:spPr>
        <p:txBody>
          <a:bodyPr/>
          <a:lstStyle/>
          <a:p>
            <a:r>
              <a:rPr lang="en-US" altLang="en-US" b="1" u="sng" smtClean="0"/>
              <a:t>Inflation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r>
              <a:rPr lang="en-US" dirty="0" smtClean="0"/>
              <a:t>Discuss with your partner </a:t>
            </a:r>
            <a:r>
              <a:rPr lang="en-US" dirty="0"/>
              <a:t>how a sharp increase in inflation might affect the following people</a:t>
            </a:r>
            <a:r>
              <a:rPr lang="en-US" dirty="0" smtClean="0"/>
              <a:t>.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dirty="0"/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dirty="0" smtClean="0"/>
              <a:t> A </a:t>
            </a:r>
            <a:r>
              <a:rPr lang="en-US" dirty="0"/>
              <a:t>person who has just withdrawn a considerable amount from a savings account</a:t>
            </a:r>
            <a:r>
              <a:rPr lang="en-US" dirty="0" smtClean="0"/>
              <a:t>.</a:t>
            </a: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US" dirty="0"/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dirty="0" smtClean="0"/>
              <a:t> A </a:t>
            </a:r>
            <a:r>
              <a:rPr lang="en-US" dirty="0"/>
              <a:t>doctor on staff at a large hospital</a:t>
            </a:r>
            <a:r>
              <a:rPr lang="en-US" dirty="0" smtClean="0"/>
              <a:t>.</a:t>
            </a: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US" dirty="0"/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dirty="0" smtClean="0"/>
              <a:t> A </a:t>
            </a:r>
            <a:r>
              <a:rPr lang="en-US" dirty="0"/>
              <a:t>retired autoworker </a:t>
            </a:r>
            <a:r>
              <a:rPr lang="en-US" dirty="0" smtClean="0"/>
              <a:t>on </a:t>
            </a:r>
            <a:r>
              <a:rPr lang="en-US" dirty="0"/>
              <a:t>a fixed pension</a:t>
            </a:r>
            <a:r>
              <a:rPr lang="en-US" dirty="0" smtClean="0"/>
              <a:t>.</a:t>
            </a:r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endParaRPr lang="en-US" dirty="0"/>
          </a:p>
          <a:p>
            <a:pPr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dirty="0" smtClean="0"/>
              <a:t> A </a:t>
            </a:r>
            <a:r>
              <a:rPr lang="en-US" dirty="0"/>
              <a:t>borrower about to repay a loan.</a:t>
            </a:r>
            <a:endParaRPr lang="en-US" b="1" i="1" dirty="0">
              <a:solidFill>
                <a:srgbClr val="F2B800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r>
              <a:rPr lang="en-US" altLang="en-US" sz="6000" b="1" i="1"/>
              <a:t>Chapter 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00400"/>
            <a:ext cx="8305800" cy="1143000"/>
          </a:xfrm>
        </p:spPr>
        <p:txBody>
          <a:bodyPr/>
          <a:lstStyle/>
          <a:p>
            <a:r>
              <a:rPr lang="en-US" altLang="en-US" sz="5600" dirty="0">
                <a:latin typeface="Algerian" pitchFamily="82" charset="0"/>
              </a:rPr>
              <a:t>Economic </a:t>
            </a:r>
            <a:r>
              <a:rPr lang="en-US" altLang="en-US" sz="5600" dirty="0" smtClean="0">
                <a:latin typeface="Algerian" pitchFamily="82" charset="0"/>
              </a:rPr>
              <a:t>Challenges</a:t>
            </a:r>
          </a:p>
          <a:p>
            <a:r>
              <a:rPr lang="en-US" altLang="en-US" sz="5600" dirty="0" smtClean="0">
                <a:latin typeface="Algerian" pitchFamily="82" charset="0"/>
              </a:rPr>
              <a:t>Inflation</a:t>
            </a:r>
            <a:endParaRPr lang="en-US" altLang="en-US" sz="56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2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6000" b="1"/>
              <a:t>Inflation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b="1"/>
              <a:t>The general rise in prices</a:t>
            </a:r>
          </a:p>
          <a:p>
            <a:endParaRPr lang="en-US" altLang="en-US" sz="3600" b="1"/>
          </a:p>
          <a:p>
            <a:r>
              <a:rPr lang="en-US" altLang="en-US" sz="3600" b="1"/>
              <a:t>Decrease in overall purchasing power</a:t>
            </a:r>
          </a:p>
          <a:p>
            <a:pPr lvl="1"/>
            <a:r>
              <a:rPr lang="en-US" altLang="en-US" sz="3600" b="1"/>
              <a:t>Lower ability to purchase goods and services</a:t>
            </a:r>
          </a:p>
          <a:p>
            <a:pPr lvl="1">
              <a:buFontTx/>
              <a:buNone/>
            </a:pPr>
            <a:endParaRPr lang="en-US" altLang="en-US" sz="3600" b="1"/>
          </a:p>
        </p:txBody>
      </p:sp>
    </p:spTree>
    <p:extLst>
      <p:ext uri="{BB962C8B-B14F-4D97-AF65-F5344CB8AC3E}">
        <p14:creationId xmlns:p14="http://schemas.microsoft.com/office/powerpoint/2010/main" val="3784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5400" b="1"/>
              <a:t>Types of Inflation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609600" indent="-609600"/>
            <a:r>
              <a:rPr lang="en-US" altLang="en-US" b="1"/>
              <a:t>core inflation rate</a:t>
            </a:r>
          </a:p>
          <a:p>
            <a:pPr marL="990600" lvl="1" indent="-533400"/>
            <a:r>
              <a:rPr lang="en-US" altLang="en-US" sz="3200" b="1"/>
              <a:t>inflation rate excluding food and energy prices</a:t>
            </a:r>
          </a:p>
          <a:p>
            <a:pPr marL="609600" indent="-609600"/>
            <a:r>
              <a:rPr lang="en-US" altLang="en-US" b="1"/>
              <a:t>Normal Inflation 1-3 % (little effect)</a:t>
            </a:r>
          </a:p>
          <a:p>
            <a:pPr marL="609600" indent="-609600"/>
            <a:r>
              <a:rPr lang="en-US" altLang="en-US" b="1"/>
              <a:t>Galloping Inflation</a:t>
            </a:r>
          </a:p>
          <a:p>
            <a:pPr marL="990600" lvl="1" indent="-533400"/>
            <a:r>
              <a:rPr lang="en-US" altLang="en-US" sz="3200" b="1"/>
              <a:t>inflation out of control 25 - 100%</a:t>
            </a:r>
          </a:p>
          <a:p>
            <a:pPr marL="609600" indent="-609600"/>
            <a:r>
              <a:rPr lang="en-US" altLang="en-US" b="1"/>
              <a:t>Hyper Inflation</a:t>
            </a:r>
          </a:p>
          <a:p>
            <a:pPr marL="990600" lvl="1" indent="-533400"/>
            <a:r>
              <a:rPr lang="en-US" altLang="en-US" sz="3200" b="1"/>
              <a:t>Inflation out of control 100 - 500%</a:t>
            </a:r>
          </a:p>
        </p:txBody>
      </p:sp>
    </p:spTree>
    <p:extLst>
      <p:ext uri="{BB962C8B-B14F-4D97-AF65-F5344CB8AC3E}">
        <p14:creationId xmlns:p14="http://schemas.microsoft.com/office/powerpoint/2010/main" val="349347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6000" b="1"/>
              <a:t>Price Indexes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3600" dirty="0"/>
              <a:t>A measurement that shows how prices change over time (CPI &amp; PPI)</a:t>
            </a:r>
          </a:p>
          <a:p>
            <a:r>
              <a:rPr lang="en-US" altLang="en-US" sz="3600" dirty="0"/>
              <a:t>Using price indexes</a:t>
            </a:r>
          </a:p>
          <a:p>
            <a:pPr lvl="1"/>
            <a:r>
              <a:rPr lang="en-US" altLang="en-US" sz="3600" dirty="0"/>
              <a:t>  consumers and government use them to make economic decisions</a:t>
            </a:r>
          </a:p>
          <a:p>
            <a:r>
              <a:rPr lang="en-US" altLang="en-US" sz="3600" dirty="0"/>
              <a:t>Price indexes </a:t>
            </a:r>
            <a:r>
              <a:rPr lang="en-US" altLang="en-US" sz="3600" dirty="0" smtClean="0"/>
              <a:t>are used </a:t>
            </a:r>
            <a:r>
              <a:rPr lang="en-US" altLang="en-US" sz="3600" dirty="0"/>
              <a:t>to calculate the inflation rate</a:t>
            </a:r>
          </a:p>
        </p:txBody>
      </p:sp>
    </p:spTree>
    <p:extLst>
      <p:ext uri="{BB962C8B-B14F-4D97-AF65-F5344CB8AC3E}">
        <p14:creationId xmlns:p14="http://schemas.microsoft.com/office/powerpoint/2010/main" val="40459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 sz="5400" b="1"/>
              <a:t>Consumer Price Index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altLang="en-US" sz="4000" b="1"/>
              <a:t>reports on price changes for 90,000 items in 364 categories</a:t>
            </a:r>
          </a:p>
          <a:p>
            <a:r>
              <a:rPr lang="en-US" altLang="en-US" sz="4000" b="1"/>
              <a:t>that is called a “market basket”</a:t>
            </a:r>
          </a:p>
          <a:p>
            <a:pPr lvl="1"/>
            <a:r>
              <a:rPr lang="en-US" altLang="en-US" sz="4000" b="1"/>
              <a:t>a representative collection of goods and services</a:t>
            </a:r>
          </a:p>
          <a:p>
            <a:r>
              <a:rPr lang="en-US" altLang="en-US" sz="4000" b="1"/>
              <a:t>base year—a year used for comparison</a:t>
            </a:r>
          </a:p>
        </p:txBody>
      </p:sp>
    </p:spTree>
    <p:extLst>
      <p:ext uri="{BB962C8B-B14F-4D97-AF65-F5344CB8AC3E}">
        <p14:creationId xmlns:p14="http://schemas.microsoft.com/office/powerpoint/2010/main" val="32375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3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CC"/>
      </a:accent2>
      <a:accent3>
        <a:srgbClr val="AAAAAA"/>
      </a:accent3>
      <a:accent4>
        <a:srgbClr val="DADADA"/>
      </a:accent4>
      <a:accent5>
        <a:srgbClr val="CAAAAA"/>
      </a:accent5>
      <a:accent6>
        <a:srgbClr val="2D2DB9"/>
      </a:accent6>
      <a:hlink>
        <a:srgbClr val="FFFF99"/>
      </a:hlink>
      <a:folHlink>
        <a:srgbClr val="FFFF99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7068</TotalTime>
  <Words>520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12_TP030004031</vt:lpstr>
      <vt:lpstr>Default Design</vt:lpstr>
      <vt:lpstr>1_Default Design</vt:lpstr>
      <vt:lpstr>2_Default Design</vt:lpstr>
      <vt:lpstr>13_TP030004031</vt:lpstr>
      <vt:lpstr>Blank Presentation</vt:lpstr>
      <vt:lpstr>4_Default Design</vt:lpstr>
      <vt:lpstr>Tuesday November 18, 2014 Mr. Goblirsch – Economics</vt:lpstr>
      <vt:lpstr>Section 3-Assessment 1</vt:lpstr>
      <vt:lpstr>INFLATION: Cause &amp; Effects Web DIRECTIONS: Draw this web on a separate paper.  Turn into the basket.</vt:lpstr>
      <vt:lpstr>Inflation Impact</vt:lpstr>
      <vt:lpstr>Chapter 13</vt:lpstr>
      <vt:lpstr>Inflation</vt:lpstr>
      <vt:lpstr>Types of Inflation</vt:lpstr>
      <vt:lpstr>Price Indexes</vt:lpstr>
      <vt:lpstr>Consumer Price Index</vt:lpstr>
      <vt:lpstr>INDEPENDENT ASSIGNMENT: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177</cp:revision>
  <cp:lastPrinted>2014-11-13T14:47:15Z</cp:lastPrinted>
  <dcterms:created xsi:type="dcterms:W3CDTF">2007-02-19T20:43:44Z</dcterms:created>
  <dcterms:modified xsi:type="dcterms:W3CDTF">2014-11-18T14:58:07Z</dcterms:modified>
</cp:coreProperties>
</file>