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8" r:id="rId3"/>
    <p:sldMasterId id="2147483711" r:id="rId4"/>
  </p:sldMasterIdLst>
  <p:notesMasterIdLst>
    <p:notesMasterId r:id="rId13"/>
  </p:notesMasterIdLst>
  <p:handoutMasterIdLst>
    <p:handoutMasterId r:id="rId14"/>
  </p:handoutMasterIdLst>
  <p:sldIdLst>
    <p:sldId id="275" r:id="rId5"/>
    <p:sldId id="303" r:id="rId6"/>
    <p:sldId id="298" r:id="rId7"/>
    <p:sldId id="299" r:id="rId8"/>
    <p:sldId id="300" r:id="rId9"/>
    <p:sldId id="301" r:id="rId10"/>
    <p:sldId id="302" r:id="rId11"/>
    <p:sldId id="297" r:id="rId1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990099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55BE2-5A01-4899-95F5-F76F631D350C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D938-D59C-4984-B536-C64046B3F7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02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A3DF7-D5DF-41B1-A817-07821810E9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27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14A52-80F5-4FDA-90C5-A42129F6AB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8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EC95F-20A0-417C-B03D-4EE14898EAE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35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7A46-59BE-4D37-8126-DC8F557205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82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C3F5-4A57-4B0F-871D-CD01D67BC0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38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8BD63-3A9D-4A5F-92EA-E1779795A5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08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00BBA-C958-489A-9032-49A000266B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0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B3643-773D-4DD5-B993-535972BE26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74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8746F-9E66-474D-8478-3842D3CAAD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31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CA527-78E6-4BC2-9E36-437863E7F3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78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0EDA98-9B2D-465A-9474-B0FDD3ABD7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76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09EBC-D1E0-4DF0-BFF6-436BA3A738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17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6BE44-F9F0-480E-93FC-6B6D081C75A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45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7775-75CA-496F-9560-3AD10A76F5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656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79995-55DC-4CC3-9C98-78BFF27C611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93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89C1A-778E-40BF-ABCE-24FDFA1763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90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35AED-19D9-4E1B-AE63-5C239F84B1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1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4D0F-11CD-47FC-8A6D-BE1423466D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15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1531B-6F1A-4D7C-B9BE-7D997104C9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685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8A555-8FE6-4DB8-94DD-07A4078287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10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62259-31A6-4DF5-A2EC-8D3989A4B6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49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55715-56AD-4ACB-BBF9-296F5781A0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268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0A84D5-EB81-4437-8FD7-FA11495799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910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9977-E811-43C8-8C00-ACEC4027FF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81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49BCF-C58C-4912-8BA2-3DDFD43DE0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698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97F79-A109-432B-9390-81A80A293D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85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37011-00B7-43DD-8C5A-5B10C2160F6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6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0575C-93F2-4676-9B4E-29DBF0D167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23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DDB35-3BEB-4AAF-8FD1-328EAD6DD9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058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D97DD-514B-4D5F-B3A3-BECCD68E0D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2948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A0208-E2E1-4220-91DB-D83BDF97B6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717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3D4EA-B21E-4826-8A60-41C7D6C909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11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13300-80FF-44CC-910A-71BA7AF51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90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84FAB-EEB2-42E2-830F-0F18218989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876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3E9756-8EB5-4EB9-AF46-05D484A5B8A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F05C45A5-244C-4416-AAAF-651B4C94F75D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8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9354B3FC-0026-437D-8DFC-B22BF2EF641F}" type="slidenum"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7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57E1E6C5-B638-4A3B-B318-4EE573EFACD6}" type="slidenum"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1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November 19,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poverty rates, causes of poverty, and governments policies to combat poverty in the U.S.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Economic Profile: Oprah Winfrey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Poverty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Introduce PROBLEM SOLVING ACTIVITY: </a:t>
            </a:r>
          </a:p>
          <a:p>
            <a:pPr marL="1009650" lvl="1" indent="-609600">
              <a:spcBef>
                <a:spcPct val="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CITY COUNCIL SIMULATION: Facing Economic Challenges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***Workbook Pg. 58 – DUE TOMORROW***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4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Economic Profile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90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***5 </a:t>
            </a:r>
            <a:r>
              <a:rPr lang="en-US" sz="2400" dirty="0">
                <a:solidFill>
                  <a:prstClr val="black"/>
                </a:solidFill>
              </a:rPr>
              <a:t>minutes***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 the Economic Profile of Oprah Winfrey on P. 344.  Answer the questions below.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Describe 3 ways in which Oprah has used her position to address the issue of poverty in America.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How are poverty and opportunity related?  What effects does widespread poverty have on the nation’s economy?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altLang="en-US" sz="6000" b="1" i="1"/>
              <a:t>Chapter 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00400"/>
            <a:ext cx="8305800" cy="1143000"/>
          </a:xfrm>
        </p:spPr>
        <p:txBody>
          <a:bodyPr/>
          <a:lstStyle/>
          <a:p>
            <a:r>
              <a:rPr lang="en-US" altLang="en-US" sz="5600">
                <a:latin typeface="Algerian" pitchFamily="82" charset="0"/>
              </a:rPr>
              <a:t>Economic Challenges</a:t>
            </a:r>
          </a:p>
        </p:txBody>
      </p:sp>
    </p:spTree>
    <p:extLst>
      <p:ext uri="{BB962C8B-B14F-4D97-AF65-F5344CB8AC3E}">
        <p14:creationId xmlns:p14="http://schemas.microsoft.com/office/powerpoint/2010/main" val="182852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800" b="1"/>
              <a:t>Poverty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sz="4000" dirty="0"/>
              <a:t>The poverty threshold</a:t>
            </a:r>
          </a:p>
          <a:p>
            <a:pPr lvl="1"/>
            <a:r>
              <a:rPr lang="en-US" altLang="en-US" sz="3600" dirty="0" smtClean="0"/>
              <a:t>2012—$23,850 </a:t>
            </a:r>
            <a:r>
              <a:rPr lang="en-US" altLang="en-US" sz="3600" dirty="0"/>
              <a:t>per year for a family of four</a:t>
            </a:r>
          </a:p>
          <a:p>
            <a:pPr lvl="1"/>
            <a:r>
              <a:rPr lang="en-US" altLang="en-US" sz="3600" dirty="0" smtClean="0"/>
              <a:t>Over 45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million Americans under the poverty line (</a:t>
            </a:r>
            <a:r>
              <a:rPr lang="en-US" altLang="en-US" sz="3600" dirty="0" smtClean="0"/>
              <a:t>16%)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920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800" b="1"/>
              <a:t>The Poor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poverty rate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race and ethnic origin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9% White			- 12% Asian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26% Hispanic		- 28% African American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type of families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Married 6%			- 26% Single Parents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age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22% Under 18	19-64 - 13%	        Over 65 – 9%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residence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inner city residents have </a:t>
            </a:r>
            <a:r>
              <a:rPr lang="en-US" altLang="en-US" dirty="0" smtClean="0"/>
              <a:t>x2 poverty</a:t>
            </a:r>
            <a:r>
              <a:rPr lang="en-US" altLang="en-US" dirty="0" smtClean="0"/>
              <a:t> </a:t>
            </a:r>
            <a:r>
              <a:rPr lang="en-US" altLang="en-US" dirty="0"/>
              <a:t>rates than average</a:t>
            </a:r>
          </a:p>
        </p:txBody>
      </p:sp>
    </p:spTree>
    <p:extLst>
      <p:ext uri="{BB962C8B-B14F-4D97-AF65-F5344CB8AC3E}">
        <p14:creationId xmlns:p14="http://schemas.microsoft.com/office/powerpoint/2010/main" val="281993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800" b="1"/>
              <a:t>Causes of Poverty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727" y="1009073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Unemployment or low wages/limite</a:t>
            </a:r>
            <a:r>
              <a:rPr lang="en-US" altLang="en-US" b="1" dirty="0" smtClean="0"/>
              <a:t>d work schedule</a:t>
            </a:r>
            <a:endParaRPr lang="en-US" altLang="en-US" b="1" dirty="0" smtClean="0"/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Lack </a:t>
            </a:r>
            <a:r>
              <a:rPr lang="en-US" altLang="en-US" b="1" dirty="0"/>
              <a:t>of education and training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Location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inner cities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Racial and gender discrimination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Economic shifts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the loss of decent paying manufacturing jobs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Shifts in family structure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an increase in single parent families</a:t>
            </a:r>
          </a:p>
        </p:txBody>
      </p:sp>
    </p:spTree>
    <p:extLst>
      <p:ext uri="{BB962C8B-B14F-4D97-AF65-F5344CB8AC3E}">
        <p14:creationId xmlns:p14="http://schemas.microsoft.com/office/powerpoint/2010/main" val="66574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Income Distribution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1)	The Lorenz Curve</a:t>
            </a:r>
          </a:p>
          <a:p>
            <a:pPr lvl="1"/>
            <a:r>
              <a:rPr lang="en-US" altLang="en-US" sz="3200" b="1"/>
              <a:t>a curve that shows the changes in income distribution</a:t>
            </a:r>
          </a:p>
          <a:p>
            <a:r>
              <a:rPr lang="en-US" altLang="en-US" b="1"/>
              <a:t>2)	The gap between the wealthy and the poor is growing</a:t>
            </a:r>
          </a:p>
          <a:p>
            <a:r>
              <a:rPr lang="en-US" altLang="en-US" b="1"/>
              <a:t>3)	The top 1/5 of the population has 75% of the wealth</a:t>
            </a:r>
          </a:p>
        </p:txBody>
      </p:sp>
    </p:spTree>
    <p:extLst>
      <p:ext uri="{BB962C8B-B14F-4D97-AF65-F5344CB8AC3E}">
        <p14:creationId xmlns:p14="http://schemas.microsoft.com/office/powerpoint/2010/main" val="20600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5400" b="1" i="1"/>
              <a:t>Antipoverty Programs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/>
              <a:t>1)	Food stamps—transfer in kind payments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2)	Welfare—transfer payments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/>
              <a:t>Temporary Aid for Needy Families (TANF)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/>
              <a:t>calls for a shift from welfare to workfare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3)	Housing subsidies—Section Eight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4)	Social service programs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/>
              <a:t>foster care, employment assistance, day care, job training, family planning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5)	Tax credits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/>
              <a:t>tax breaks for low income families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6)	Enterprise zones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/>
              <a:t>giving tax breaks to companies that locate in impoverished areas</a:t>
            </a:r>
          </a:p>
        </p:txBody>
      </p:sp>
    </p:spTree>
    <p:extLst>
      <p:ext uri="{BB962C8B-B14F-4D97-AF65-F5344CB8AC3E}">
        <p14:creationId xmlns:p14="http://schemas.microsoft.com/office/powerpoint/2010/main" val="301509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ACTIVITY: 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Economic Challenges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8100"/>
            <a:ext cx="9144000" cy="55499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5</a:t>
            </a:r>
            <a:r>
              <a:rPr lang="en-US" dirty="0" smtClean="0"/>
              <a:t> Members per Group</a:t>
            </a:r>
          </a:p>
          <a:p>
            <a:r>
              <a:rPr lang="en-US" dirty="0" smtClean="0"/>
              <a:t>Group members are politicians on the City Council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Your city is currently struggling with 15% unemployment rate</a:t>
            </a:r>
          </a:p>
          <a:p>
            <a:r>
              <a:rPr lang="en-US" dirty="0" smtClean="0"/>
              <a:t>Your city is also currently struggling with a 35% poverty rate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Your job is to create a presentation of a proposal that will address the high poverty and unemployment rates, and help boost the economy in your city</a:t>
            </a:r>
          </a:p>
          <a:p>
            <a:endParaRPr lang="en-US" sz="1500" dirty="0" smtClean="0"/>
          </a:p>
          <a:p>
            <a:pPr lvl="1"/>
            <a:r>
              <a:rPr lang="en-US" dirty="0" smtClean="0"/>
              <a:t>City name, population, characteristics, etc.</a:t>
            </a:r>
          </a:p>
          <a:p>
            <a:pPr lvl="1"/>
            <a:r>
              <a:rPr lang="en-US" dirty="0" smtClean="0"/>
              <a:t>Plan Statement</a:t>
            </a:r>
          </a:p>
          <a:p>
            <a:pPr lvl="1"/>
            <a:r>
              <a:rPr lang="en-US" dirty="0" smtClean="0"/>
              <a:t>New Programs/Developments instituted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your plan/programs will lower unemployment</a:t>
            </a:r>
          </a:p>
          <a:p>
            <a:pPr lvl="1"/>
            <a:r>
              <a:rPr lang="en-US" dirty="0" smtClean="0"/>
              <a:t>How your plan/programs will alleviate poverty</a:t>
            </a:r>
          </a:p>
          <a:p>
            <a:pPr lvl="1"/>
            <a:r>
              <a:rPr lang="en-US" dirty="0" smtClean="0"/>
              <a:t>Conclusion – Why should the city adopt your plan?</a:t>
            </a:r>
          </a:p>
        </p:txBody>
      </p:sp>
      <p:sp>
        <p:nvSpPr>
          <p:cNvPr id="4" name="TextBox 3"/>
          <p:cNvSpPr txBox="1"/>
          <p:nvPr/>
        </p:nvSpPr>
        <p:spPr>
          <a:xfrm rot="19381287">
            <a:off x="6456547" y="4730894"/>
            <a:ext cx="267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***Presentations will be Tues. &amp; Wed. NEXT WEEK***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86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8086</TotalTime>
  <Words>344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12_TP030004031</vt:lpstr>
      <vt:lpstr>Default Design</vt:lpstr>
      <vt:lpstr>1_Default Design</vt:lpstr>
      <vt:lpstr>2_Default Design</vt:lpstr>
      <vt:lpstr>Wednesday November 19, 2014 Mr. Goblirsch – Economics</vt:lpstr>
      <vt:lpstr>Chapter 13</vt:lpstr>
      <vt:lpstr>Poverty</vt:lpstr>
      <vt:lpstr>The Poor</vt:lpstr>
      <vt:lpstr>Causes of Poverty</vt:lpstr>
      <vt:lpstr>Income Distribution</vt:lpstr>
      <vt:lpstr>Antipoverty Programs</vt:lpstr>
      <vt:lpstr>PROBLEM SOLVING ACTIVITY:  Facing Economic Challenges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210</cp:revision>
  <cp:lastPrinted>2014-11-13T14:47:15Z</cp:lastPrinted>
  <dcterms:created xsi:type="dcterms:W3CDTF">2007-02-19T20:43:44Z</dcterms:created>
  <dcterms:modified xsi:type="dcterms:W3CDTF">2014-11-20T20:24:53Z</dcterms:modified>
</cp:coreProperties>
</file>