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  <p:sldMasterId id="2147483697" r:id="rId3"/>
    <p:sldMasterId id="2147483709" r:id="rId4"/>
    <p:sldMasterId id="2147483722" r:id="rId5"/>
  </p:sldMasterIdLst>
  <p:notesMasterIdLst>
    <p:notesMasterId r:id="rId25"/>
  </p:notesMasterIdLst>
  <p:handoutMasterIdLst>
    <p:handoutMasterId r:id="rId26"/>
  </p:handoutMasterIdLst>
  <p:sldIdLst>
    <p:sldId id="275" r:id="rId6"/>
    <p:sldId id="281" r:id="rId7"/>
    <p:sldId id="277" r:id="rId8"/>
    <p:sldId id="278" r:id="rId9"/>
    <p:sldId id="279" r:id="rId10"/>
    <p:sldId id="280" r:id="rId11"/>
    <p:sldId id="288" r:id="rId12"/>
    <p:sldId id="294" r:id="rId13"/>
    <p:sldId id="282" r:id="rId14"/>
    <p:sldId id="283" r:id="rId15"/>
    <p:sldId id="289" r:id="rId16"/>
    <p:sldId id="284" r:id="rId17"/>
    <p:sldId id="290" r:id="rId18"/>
    <p:sldId id="285" r:id="rId19"/>
    <p:sldId id="291" r:id="rId20"/>
    <p:sldId id="286" r:id="rId21"/>
    <p:sldId id="292" r:id="rId22"/>
    <p:sldId id="287" r:id="rId23"/>
    <p:sldId id="293" r:id="rId24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CC33"/>
    <a:srgbClr val="990099"/>
    <a:srgbClr val="3333CC"/>
    <a:srgbClr val="0000FF"/>
    <a:srgbClr val="33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 snapToGrid="0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8" y="13312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7024E-D6A7-4A5D-900F-97FB05EC16D1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E6E5C-D0BE-4865-8795-A6889FC16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0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967C60-AF4A-487A-A9FA-578DCE7EEEF1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EE2FE3-EF1D-4961-BEAD-9D06CE462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9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334E23A-3BDF-479E-847C-B1AB201B500D}" type="datetimeFigureOut">
              <a:rPr lang="en-US"/>
              <a:pPr>
                <a:defRPr/>
              </a:pPr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B78D603-9AF7-4A8B-9287-05DD3A16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4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33FB273-C1F4-41CA-B423-75DE9FF798EE}" type="datetimeFigureOut">
              <a:rPr lang="en-US"/>
              <a:pPr>
                <a:defRPr/>
              </a:pPr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DC4069A-CCB5-4AE8-A1B0-A18329E1C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6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E90CEA8-4A3A-4F30-8597-D40F12A16B46}" type="datetimeFigureOut">
              <a:rPr lang="en-US"/>
              <a:pPr>
                <a:defRPr/>
              </a:pPr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F0FA2BC-DCDC-476F-B952-FBAD10BB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44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9FA8A-59B8-4420-89C0-D1AC57F189E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56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841CA-CE97-4C93-9381-59B0EE3063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398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5DB87-D77E-4861-A6B2-EECE86C1F31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693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C3C52-1D7B-4F4F-93DB-3799F47E105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902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A0260-07A7-4543-ACF2-5D7EC1BF7D8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73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71F06-1959-41E1-A4CC-FA928DE7B8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198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E5DBA-474E-4F4E-BCE5-206068405C5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149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8F126-C694-46F1-8CAD-C81A414B75C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5743970-EB6C-4FF2-BE3D-13E3CA6BA4B7}" type="datetimeFigureOut">
              <a:rPr lang="en-US"/>
              <a:pPr>
                <a:defRPr/>
              </a:pPr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5C91E8A-90B5-4AEA-B894-2AE7A9A14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56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E8ED5-FD89-4565-A812-0A7539EF330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19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0F499-1E28-4966-93BF-488EB044D67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7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263C4-BE20-4C44-BD6E-FA3C90531B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70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A27A0-EF16-4ED0-ADF4-E7DB554A01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49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3C73C-6B66-4C5D-8395-07EDF770E5B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65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EA016-E671-4EB7-8446-1D86888D0C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00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D5341-DBF4-4CD5-8240-8B4A3524FD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171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AE4E6-8F07-44BE-8D81-2B8C497BE8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14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B2709-C9B6-4487-B15E-2C42457A35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950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7DF7A-4D3F-452E-B072-A63A31E788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766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DDC2FD4-0B8A-4B4F-8208-9AA83C812604}" type="datetimeFigureOut">
              <a:rPr lang="en-US"/>
              <a:pPr>
                <a:defRPr/>
              </a:pPr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729D4DE-40BC-444A-B418-6DAC85F23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17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ECD0B-5E50-49B6-8E68-F4BD3086B05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9403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3E60B-5516-4A82-871E-2ED8E48437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5279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721BB-285F-4F20-9BFA-6BB9DEA74C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2006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438A2-8F4D-4D48-BDBE-6033DC760B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1815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ChangeArrowheads="1"/>
          </p:cNvSpPr>
          <p:nvPr/>
        </p:nvSpPr>
        <p:spPr bwMode="auto">
          <a:xfrm>
            <a:off x="3276600" y="0"/>
            <a:ext cx="2552700" cy="9017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endParaRPr kumimoji="1" lang="en-US" sz="3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219200"/>
            <a:ext cx="7543800" cy="1752600"/>
          </a:xfrm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3110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3048000"/>
            <a:ext cx="7543800" cy="838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3600" i="1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31109" name="Rectangle 5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B1E7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endParaRPr kumimoji="1" lang="en-US" sz="300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31110" name="Object 6"/>
          <p:cNvGraphicFramePr>
            <a:graphicFrameLocks noChangeAspect="1"/>
          </p:cNvGraphicFramePr>
          <p:nvPr/>
        </p:nvGraphicFramePr>
        <p:xfrm>
          <a:off x="8216900" y="6261100"/>
          <a:ext cx="914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icture" r:id="rId3" imgW="2331720" imgH="1490472" progId="Word.Picture.8">
                  <p:embed/>
                </p:oleObj>
              </mc:Choice>
              <mc:Fallback>
                <p:oleObj name="Picture" r:id="rId3" imgW="2331720" imgH="149047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6900" y="6261100"/>
                        <a:ext cx="914400" cy="584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A066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1" name="Rectangle 7"/>
          <p:cNvSpPr>
            <a:spLocks noChangeArrowheads="1"/>
          </p:cNvSpPr>
          <p:nvPr/>
        </p:nvSpPr>
        <p:spPr bwMode="auto">
          <a:xfrm>
            <a:off x="8215313" y="6262688"/>
            <a:ext cx="898525" cy="569912"/>
          </a:xfrm>
          <a:prstGeom prst="rect">
            <a:avLst/>
          </a:prstGeom>
          <a:noFill/>
          <a:ln w="9525">
            <a:solidFill>
              <a:srgbClr val="3A066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endParaRPr kumimoji="1" lang="en-US" sz="3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1112" name="Text Box 8"/>
          <p:cNvSpPr txBox="1">
            <a:spLocks noChangeArrowheads="1"/>
          </p:cNvSpPr>
          <p:nvPr/>
        </p:nvSpPr>
        <p:spPr bwMode="auto">
          <a:xfrm>
            <a:off x="3646488" y="517525"/>
            <a:ext cx="1809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Presentation Pro</a:t>
            </a:r>
            <a:endParaRPr lang="en-US" altLang="en-US" sz="30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630827"/>
      </p:ext>
    </p:extLst>
  </p:cSld>
  <p:clrMapOvr>
    <a:masterClrMapping/>
  </p:clrMapOvr>
  <p:transition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47224"/>
      </p:ext>
    </p:extLst>
  </p:cSld>
  <p:clrMapOvr>
    <a:masterClrMapping/>
  </p:clrMapOvr>
  <p:transition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180377"/>
      </p:ext>
    </p:extLst>
  </p:cSld>
  <p:clrMapOvr>
    <a:masterClrMapping/>
  </p:clrMapOvr>
  <p:transition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229100" cy="1895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229100" cy="1895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41177"/>
      </p:ext>
    </p:extLst>
  </p:cSld>
  <p:clrMapOvr>
    <a:masterClrMapping/>
  </p:clrMapOvr>
  <p:transition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27415"/>
      </p:ext>
    </p:extLst>
  </p:cSld>
  <p:clrMapOvr>
    <a:masterClrMapping/>
  </p:clrMapOvr>
  <p:transition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92714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A61FC1A-FE8E-4CD2-A327-976C0BC2C465}" type="datetimeFigureOut">
              <a:rPr lang="en-US"/>
              <a:pPr>
                <a:defRPr/>
              </a:pPr>
              <a:t>11/21/2014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C4528EF-8F74-4A86-96E1-40EF1178E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084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811185"/>
      </p:ext>
    </p:extLst>
  </p:cSld>
  <p:clrMapOvr>
    <a:masterClrMapping/>
  </p:clrMapOvr>
  <p:transition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886526"/>
      </p:ext>
    </p:extLst>
  </p:cSld>
  <p:clrMapOvr>
    <a:masterClrMapping/>
  </p:clrMapOvr>
  <p:transition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0200440"/>
      </p:ext>
    </p:extLst>
  </p:cSld>
  <p:clrMapOvr>
    <a:masterClrMapping/>
  </p:clrMapOvr>
  <p:transition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33031"/>
      </p:ext>
    </p:extLst>
  </p:cSld>
  <p:clrMapOvr>
    <a:masterClrMapping/>
  </p:clrMapOvr>
  <p:transition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93675"/>
            <a:ext cx="2152650" cy="269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93675"/>
            <a:ext cx="6305550" cy="269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59337"/>
      </p:ext>
    </p:extLst>
  </p:cSld>
  <p:clrMapOvr>
    <a:masterClrMapping/>
  </p:clrMapOvr>
  <p:transition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3675"/>
            <a:ext cx="8382000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90600"/>
            <a:ext cx="8610600" cy="871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014538"/>
            <a:ext cx="8610600" cy="871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96010"/>
      </p:ext>
    </p:extLst>
  </p:cSld>
  <p:clrMapOvr>
    <a:masterClrMapping/>
  </p:clrMapOvr>
  <p:transition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F764-09DB-44B8-8180-217310E236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E501-50AF-4871-9034-8F5F37E98C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998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Comic Sans MS" panose="030F0702030302020204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F764-09DB-44B8-8180-217310E236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E501-50AF-4871-9034-8F5F37E98C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157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F764-09DB-44B8-8180-217310E236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E501-50AF-4871-9034-8F5F37E98C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9481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F764-09DB-44B8-8180-217310E236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E501-50AF-4871-9034-8F5F37E98C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00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C34C3A3-BB5A-4E59-9302-585998514784}" type="datetimeFigureOut">
              <a:rPr lang="en-US"/>
              <a:pPr>
                <a:defRPr/>
              </a:pPr>
              <a:t>11/21/2014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9DBFA96-8CCF-48DD-99A5-77D98BCD3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026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F764-09DB-44B8-8180-217310E236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E501-50AF-4871-9034-8F5F37E98C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924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F764-09DB-44B8-8180-217310E236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E501-50AF-4871-9034-8F5F37E98C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418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F764-09DB-44B8-8180-217310E236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E501-50AF-4871-9034-8F5F37E98C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6459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F764-09DB-44B8-8180-217310E236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E501-50AF-4871-9034-8F5F37E98C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43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F764-09DB-44B8-8180-217310E236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E501-50AF-4871-9034-8F5F37E98C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655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F764-09DB-44B8-8180-217310E236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E501-50AF-4871-9034-8F5F37E98C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730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F764-09DB-44B8-8180-217310E236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E501-50AF-4871-9034-8F5F37E98C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8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9A579FE-9098-441A-BB62-50961085B598}" type="datetimeFigureOut">
              <a:rPr lang="en-US"/>
              <a:pPr>
                <a:defRPr/>
              </a:pPr>
              <a:t>11/21/2014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B58FF76-7538-4FE9-B430-BFB182ECE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707767C-155E-4560-9970-14125E40AB7C}" type="datetimeFigureOut">
              <a:rPr lang="en-US"/>
              <a:pPr>
                <a:defRPr/>
              </a:pPr>
              <a:t>11/21/2014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159642-69CE-44AA-8B4E-D136203AD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8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F89034E-EBB9-40DD-BA48-31EFAF81FEAC}" type="datetimeFigureOut">
              <a:rPr lang="en-US"/>
              <a:pPr>
                <a:defRPr/>
              </a:pPr>
              <a:t>11/21/2014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C102C37-F13E-42F2-BA39-818392774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7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9CE7C50-2A3C-4D3C-808A-88DACBC34BFC}" type="datetimeFigureOut">
              <a:rPr lang="en-US"/>
              <a:pPr>
                <a:defRPr/>
              </a:pPr>
              <a:t>11/21/2014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CB6B1C6-F464-4CB4-B8DB-DA5F9744E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5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AB81C17-337F-4E10-AB08-129457F3C484}" type="datetimeFigureOut">
              <a:rPr lang="en-US"/>
              <a:pPr>
                <a:defRPr/>
              </a:pPr>
              <a:t>11/21/2014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40231D5-5E41-4DF7-930C-D6699A461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1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677EFA-AE89-4BDE-8013-8960E1A46C34}" type="slidenum">
              <a:rPr lang="en-US" alt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56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BC6B67-BE3F-4E29-B9F3-8FB7693A94C9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09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8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083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2350"/>
            <a:ext cx="9144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084" name="Picture 4"/>
          <p:cNvPicPr preferRelativeResize="0"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6369050"/>
            <a:ext cx="227488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08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90600"/>
            <a:ext cx="86106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 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4300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93675"/>
            <a:ext cx="8382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30087" name="Rectangle 7"/>
          <p:cNvSpPr>
            <a:spLocks noChangeArrowheads="1"/>
          </p:cNvSpPr>
          <p:nvPr/>
        </p:nvSpPr>
        <p:spPr bwMode="auto">
          <a:xfrm>
            <a:off x="0" y="6373813"/>
            <a:ext cx="1214438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1E74D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eaLnBrk="0" hangingPunct="0">
              <a:spcBef>
                <a:spcPct val="20000"/>
              </a:spcBef>
            </a:pPr>
            <a:r>
              <a:rPr lang="en-US" altLang="en-US" sz="1400" b="1">
                <a:solidFill>
                  <a:srgbClr val="FFFFFF"/>
                </a:solidFill>
                <a:latin typeface="Arial" charset="0"/>
              </a:rPr>
              <a:t>Chapter 10</a:t>
            </a:r>
          </a:p>
        </p:txBody>
      </p:sp>
      <p:sp>
        <p:nvSpPr>
          <p:cNvPr id="430088" name="Rectangle 8"/>
          <p:cNvSpPr>
            <a:spLocks noChangeArrowheads="1"/>
          </p:cNvSpPr>
          <p:nvPr/>
        </p:nvSpPr>
        <p:spPr bwMode="auto">
          <a:xfrm>
            <a:off x="1408113" y="6373813"/>
            <a:ext cx="2878137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100000">
                      <a:srgbClr val="1E74D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hangingPunct="0">
              <a:spcBef>
                <a:spcPct val="20000"/>
              </a:spcBef>
            </a:pPr>
            <a:r>
              <a:rPr lang="en-US" altLang="en-US" sz="1400" b="1">
                <a:solidFill>
                  <a:srgbClr val="FFFFFF"/>
                </a:solidFill>
                <a:latin typeface="Arial" charset="0"/>
              </a:rPr>
              <a:t>Section</a:t>
            </a:r>
          </a:p>
        </p:txBody>
      </p:sp>
      <p:sp>
        <p:nvSpPr>
          <p:cNvPr id="430089" name="Line 9"/>
          <p:cNvSpPr>
            <a:spLocks noChangeShapeType="1"/>
          </p:cNvSpPr>
          <p:nvPr/>
        </p:nvSpPr>
        <p:spPr bwMode="auto">
          <a:xfrm>
            <a:off x="4552950" y="6584950"/>
            <a:ext cx="1136650" cy="0"/>
          </a:xfrm>
          <a:prstGeom prst="line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endParaRPr kumimoji="1" lang="en-US" sz="3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0090" name="Line 10"/>
          <p:cNvSpPr>
            <a:spLocks noChangeShapeType="1"/>
          </p:cNvSpPr>
          <p:nvPr/>
        </p:nvSpPr>
        <p:spPr bwMode="auto">
          <a:xfrm>
            <a:off x="1409700" y="6597650"/>
            <a:ext cx="2266950" cy="0"/>
          </a:xfrm>
          <a:prstGeom prst="line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endParaRPr kumimoji="1" lang="en-US" sz="3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0091" name="Line 11"/>
          <p:cNvSpPr>
            <a:spLocks noChangeShapeType="1"/>
          </p:cNvSpPr>
          <p:nvPr/>
        </p:nvSpPr>
        <p:spPr bwMode="auto">
          <a:xfrm flipH="1">
            <a:off x="0" y="6604000"/>
            <a:ext cx="1206500" cy="0"/>
          </a:xfrm>
          <a:prstGeom prst="line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endParaRPr kumimoji="1" lang="en-US" sz="3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0092" name="Text Box 12"/>
          <p:cNvSpPr txBox="1">
            <a:spLocks noChangeArrowheads="1"/>
          </p:cNvSpPr>
          <p:nvPr/>
        </p:nvSpPr>
        <p:spPr bwMode="auto">
          <a:xfrm>
            <a:off x="4543425" y="6373813"/>
            <a:ext cx="914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1"/>
                    </a:gs>
                    <a:gs pos="100000">
                      <a:srgbClr val="1E74D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altLang="en-US" sz="1400" b="1">
                <a:solidFill>
                  <a:srgbClr val="FFFFFF"/>
                </a:solidFill>
                <a:latin typeface="Arial" charset="0"/>
              </a:rPr>
              <a:t>Main Menu</a:t>
            </a:r>
          </a:p>
        </p:txBody>
      </p:sp>
    </p:spTree>
    <p:extLst>
      <p:ext uri="{BB962C8B-B14F-4D97-AF65-F5344CB8AC3E}">
        <p14:creationId xmlns:p14="http://schemas.microsoft.com/office/powerpoint/2010/main" val="256690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0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30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30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30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5" grpId="0" build="p" bldLvl="5" autoUpdateAnimBg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0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3008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0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3008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0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3008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0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300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0086" grpId="0" autoUpdateAnimBg="0"/>
    </p:bld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rgbClr val="1E74D2"/>
        </a:buClr>
        <a:buChar char="•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rgbClr val="0066CC"/>
        </a:buClr>
        <a:buChar char="–"/>
        <a:defRPr kumimoji="1" sz="2400" b="1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0066CC"/>
        </a:buClr>
        <a:buChar char="•"/>
        <a:defRPr kumimoji="1" sz="2400" b="1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rgbClr val="1E74D2"/>
        </a:buClr>
        <a:buChar char="–"/>
        <a:defRPr kumimoji="1" sz="2400" b="1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t="-13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F8DF764-09DB-44B8-8180-217310E236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11/21/2014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67AE501-50AF-4871-9034-8F5F37E98C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606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wmf"/><Relationship Id="rId7" Type="http://schemas.openxmlformats.org/officeDocument/2006/relationships/image" Target="../media/image23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wmf"/><Relationship Id="rId7" Type="http://schemas.openxmlformats.org/officeDocument/2006/relationships/image" Target="../media/image23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26.jpeg"/><Relationship Id="rId7" Type="http://schemas.openxmlformats.org/officeDocument/2006/relationships/image" Target="../media/image19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wmf"/><Relationship Id="rId7" Type="http://schemas.openxmlformats.org/officeDocument/2006/relationships/image" Target="../media/image23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wmf"/><Relationship Id="rId7" Type="http://schemas.openxmlformats.org/officeDocument/2006/relationships/image" Target="../media/image23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Friday </a:t>
            </a:r>
            <a:r>
              <a:rPr lang="en-US" altLang="en-US" b="1" smtClean="0">
                <a:solidFill>
                  <a:srgbClr val="FF0000"/>
                </a:solidFill>
              </a:rPr>
              <a:t>November 21, </a:t>
            </a:r>
            <a:r>
              <a:rPr lang="en-US" altLang="en-US" b="1" dirty="0" smtClean="0">
                <a:solidFill>
                  <a:srgbClr val="FF0000"/>
                </a:solidFill>
              </a:rPr>
              <a:t>2014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Economics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OBJECTIVE – </a:t>
            </a:r>
            <a:r>
              <a:rPr lang="en-US" sz="2800" b="1" u="sng" dirty="0" smtClean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tudents </a:t>
            </a:r>
            <a:r>
              <a:rPr lang="en-US" sz="2800" b="1" u="sng" dirty="0" smtClean="0">
                <a:solidFill>
                  <a:schemeClr val="tx2"/>
                </a:solidFill>
              </a:rPr>
              <a:t>W</a:t>
            </a:r>
            <a:r>
              <a:rPr lang="en-US" sz="2800" b="1" dirty="0" smtClean="0">
                <a:solidFill>
                  <a:schemeClr val="tx2"/>
                </a:solidFill>
              </a:rPr>
              <a:t>ill </a:t>
            </a:r>
            <a:r>
              <a:rPr lang="en-US" sz="2800" b="1" u="sng" dirty="0" smtClean="0">
                <a:solidFill>
                  <a:schemeClr val="tx2"/>
                </a:solidFill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</a:rPr>
              <a:t>e </a:t>
            </a:r>
            <a:r>
              <a:rPr lang="en-US" sz="2800" b="1" u="sng" dirty="0" smtClean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ble </a:t>
            </a:r>
            <a:r>
              <a:rPr lang="en-US" sz="2800" b="1" u="sng" dirty="0" smtClean="0">
                <a:solidFill>
                  <a:schemeClr val="tx2"/>
                </a:solidFill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</a:rPr>
              <a:t>o – SWBAT:</a:t>
            </a:r>
            <a:endParaRPr lang="en-US" sz="2800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dirty="0" smtClean="0"/>
              <a:t> - Explain the functions of financial institutions and analyze the availability of easy credit.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AGENDA:</a:t>
            </a:r>
            <a:endParaRPr lang="en-US" sz="24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/>
              <a:t>WARM-UP: Tax Day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CONCEPT: Banking Today</a:t>
            </a: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READING: Easy Credit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CLOSURE: Take a Side: Yes or No?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400" b="1" dirty="0" smtClean="0"/>
          </a:p>
          <a:p>
            <a:pPr marL="609600" lvl="0" indent="-609600">
              <a:spcBef>
                <a:spcPct val="0"/>
              </a:spcBef>
              <a:buNone/>
              <a:defRPr/>
            </a:pPr>
            <a:r>
              <a:rPr lang="en-US" sz="2800" b="1" dirty="0" smtClean="0">
                <a:solidFill>
                  <a:srgbClr val="1F497D"/>
                </a:solidFill>
              </a:rPr>
              <a:t>Tax Day WARM-UP</a:t>
            </a:r>
            <a:r>
              <a:rPr lang="en-US" sz="2800" dirty="0">
                <a:solidFill>
                  <a:srgbClr val="1F497D"/>
                </a:solidFill>
              </a:rPr>
              <a:t>: </a:t>
            </a:r>
            <a:r>
              <a:rPr lang="en-US" sz="1050" dirty="0">
                <a:solidFill>
                  <a:srgbClr val="000000"/>
                </a:solidFill>
              </a:rPr>
              <a:t>(Follow the directions below)</a:t>
            </a:r>
            <a:endParaRPr lang="en-US" sz="2400" dirty="0">
              <a:solidFill>
                <a:prstClr val="black"/>
              </a:solidFill>
            </a:endParaRP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en-US" sz="2400" dirty="0">
                <a:solidFill>
                  <a:prstClr val="black"/>
                </a:solidFill>
              </a:rPr>
              <a:t>***5 minutes***</a:t>
            </a:r>
          </a:p>
          <a:p>
            <a:pPr lvl="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1) Take </a:t>
            </a:r>
            <a:r>
              <a:rPr lang="en-US" sz="2400" dirty="0">
                <a:solidFill>
                  <a:prstClr val="black"/>
                </a:solidFill>
              </a:rPr>
              <a:t>out your Weekly Time Sheet.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 	Calculate </a:t>
            </a:r>
            <a:r>
              <a:rPr lang="en-US" sz="2400" dirty="0">
                <a:solidFill>
                  <a:prstClr val="black"/>
                </a:solidFill>
              </a:rPr>
              <a:t>your tax deduction.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prstClr val="black"/>
                </a:solidFill>
              </a:rPr>
              <a:t>STEP 1: Gross Pay (Total of Weekly Pay)  X  Tax % = Amount of Taxes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prstClr val="black"/>
                </a:solidFill>
              </a:rPr>
              <a:t>STEP 2: Gross Pay (Total of Weekly Pay)  –  Amount of Taxes = Net Pay (Weekly Deposit)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 	Make </a:t>
            </a:r>
            <a:r>
              <a:rPr lang="en-US" sz="2400" dirty="0">
                <a:solidFill>
                  <a:prstClr val="black"/>
                </a:solidFill>
              </a:rPr>
              <a:t>your weekly deposit in your Account. </a:t>
            </a:r>
            <a:r>
              <a:rPr lang="en-US" sz="2000" dirty="0">
                <a:solidFill>
                  <a:prstClr val="black"/>
                </a:solidFill>
              </a:rPr>
              <a:t>(Have it stamped</a:t>
            </a:r>
            <a:r>
              <a:rPr lang="en-US" sz="2000" dirty="0" smtClean="0">
                <a:solidFill>
                  <a:prstClr val="blac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3107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Supply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939800"/>
            <a:ext cx="8229600" cy="5334000"/>
          </a:xfrm>
        </p:spPr>
        <p:txBody>
          <a:bodyPr/>
          <a:lstStyle/>
          <a:p>
            <a:pPr marL="0" indent="0">
              <a:buNone/>
            </a:pPr>
            <a:endParaRPr lang="en-US" altLang="en-US" sz="3600" b="1" dirty="0"/>
          </a:p>
          <a:p>
            <a:pPr lvl="1"/>
            <a:r>
              <a:rPr lang="en-US" altLang="en-US" sz="3200" b="1" dirty="0"/>
              <a:t>1)  M1 money—“liquid money”</a:t>
            </a:r>
            <a:r>
              <a:rPr lang="en-US" altLang="en-US" b="1" dirty="0"/>
              <a:t> </a:t>
            </a:r>
          </a:p>
          <a:p>
            <a:pPr lvl="2"/>
            <a:r>
              <a:rPr lang="en-US" altLang="en-US" sz="2800" b="1" dirty="0"/>
              <a:t>Easily converted to cash</a:t>
            </a:r>
          </a:p>
          <a:p>
            <a:pPr lvl="2"/>
            <a:r>
              <a:rPr lang="en-US" altLang="en-US" sz="2800" b="1" dirty="0"/>
              <a:t>Cash, travelers checks, and checking (demand deposit) accounts</a:t>
            </a:r>
          </a:p>
          <a:p>
            <a:pPr lvl="2"/>
            <a:endParaRPr lang="en-US" altLang="en-US" sz="1000" b="1" dirty="0"/>
          </a:p>
          <a:p>
            <a:pPr lvl="1"/>
            <a:r>
              <a:rPr lang="en-US" altLang="en-US" sz="3200" b="1" dirty="0"/>
              <a:t>2)  M2 money</a:t>
            </a:r>
          </a:p>
          <a:p>
            <a:pPr lvl="2"/>
            <a:r>
              <a:rPr lang="en-US" altLang="en-US" sz="2800" b="1" dirty="0"/>
              <a:t>everything in M1</a:t>
            </a:r>
          </a:p>
          <a:p>
            <a:pPr lvl="2"/>
            <a:r>
              <a:rPr lang="en-US" altLang="en-US" sz="2800" b="1" dirty="0"/>
              <a:t>savings accounts</a:t>
            </a:r>
          </a:p>
          <a:p>
            <a:pPr lvl="2"/>
            <a:r>
              <a:rPr lang="en-US" altLang="en-US" sz="2800" b="1" dirty="0"/>
              <a:t>money market mutual funds</a:t>
            </a:r>
          </a:p>
        </p:txBody>
      </p:sp>
      <p:pic>
        <p:nvPicPr>
          <p:cNvPr id="6146" name="Picture 2" descr="C:\Users\Clinton Goblirsch\AppData\Local\Microsoft\Windows\Temporary Internet Files\Content.IE5\U4AXWDFW\MM90004108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374107"/>
            <a:ext cx="2354263" cy="348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90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8" name="Rectangle 10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Measuring the Money Supply</a:t>
            </a:r>
          </a:p>
        </p:txBody>
      </p:sp>
      <p:sp>
        <p:nvSpPr>
          <p:cNvPr id="424969" name="Rectangle 103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000">
                <a:solidFill>
                  <a:schemeClr val="hlink"/>
                </a:solidFill>
              </a:rPr>
              <a:t>M1</a:t>
            </a:r>
            <a:endParaRPr lang="en-US" altLang="en-US" sz="2000"/>
          </a:p>
          <a:p>
            <a:r>
              <a:rPr lang="en-US" altLang="en-US" sz="2000"/>
              <a:t>M1 consists of assets that have liquidity, or the ability to be used as, or easily converted into, cash.</a:t>
            </a:r>
          </a:p>
          <a:p>
            <a:r>
              <a:rPr lang="en-US" altLang="en-US" sz="2000"/>
              <a:t>Components of M1 include all currency, traveler’s checks, and demand deposits.</a:t>
            </a:r>
          </a:p>
          <a:p>
            <a:r>
              <a:rPr lang="en-US" altLang="en-US" sz="2000"/>
              <a:t>Demand deposits are the money in checking accounts. </a:t>
            </a:r>
          </a:p>
        </p:txBody>
      </p:sp>
      <p:sp>
        <p:nvSpPr>
          <p:cNvPr id="424970" name="Rectangle 103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000">
                <a:solidFill>
                  <a:schemeClr val="hlink"/>
                </a:solidFill>
              </a:rPr>
              <a:t>M2</a:t>
            </a:r>
            <a:endParaRPr lang="en-US" altLang="en-US" sz="2000"/>
          </a:p>
          <a:p>
            <a:r>
              <a:rPr lang="en-US" altLang="en-US" sz="2000"/>
              <a:t>M2 consists of all of the assets in M1, plus deposits in savings accounts and money market mutual funds. </a:t>
            </a:r>
          </a:p>
          <a:p>
            <a:r>
              <a:rPr lang="en-US" altLang="en-US" sz="2000"/>
              <a:t>A money market mutual fund is a fund that pools money from small investors to purchase government or corporate bonds.</a:t>
            </a:r>
          </a:p>
        </p:txBody>
      </p:sp>
      <p:sp>
        <p:nvSpPr>
          <p:cNvPr id="424971" name="Text Box 1035"/>
          <p:cNvSpPr txBox="1">
            <a:spLocks noChangeArrowheads="1"/>
          </p:cNvSpPr>
          <p:nvPr/>
        </p:nvSpPr>
        <p:spPr bwMode="auto">
          <a:xfrm>
            <a:off x="228600" y="4891088"/>
            <a:ext cx="868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8C2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tIns="91440" rIns="457200" bIns="9144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altLang="en-US" b="1">
                <a:solidFill>
                  <a:srgbClr val="800000"/>
                </a:solidFill>
                <a:latin typeface="Arial" charset="0"/>
              </a:rPr>
              <a:t>money supply</a:t>
            </a:r>
            <a:r>
              <a:rPr lang="en-US" altLang="en-US" b="1">
                <a:solidFill>
                  <a:srgbClr val="000000"/>
                </a:solidFill>
                <a:latin typeface="Arial" charset="0"/>
              </a:rPr>
              <a:t> is all the money available in the United States economy.</a:t>
            </a:r>
          </a:p>
        </p:txBody>
      </p:sp>
      <p:pic>
        <p:nvPicPr>
          <p:cNvPr id="424972" name="Picture 103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6153150"/>
            <a:ext cx="6826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4973" name="Picture 103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6153150"/>
            <a:ext cx="6826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4974" name="Picture 1038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6270625"/>
            <a:ext cx="438150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975" name="Picture 103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6270625"/>
            <a:ext cx="438150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976" name="Picture 10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3" y="6270625"/>
            <a:ext cx="438150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977" name="Picture 1041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6270625"/>
            <a:ext cx="430212" cy="41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36685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4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4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7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Blue hills"/>
          <p:cNvPicPr>
            <a:picLocks noChangeAspect="1" noChangeArrowheads="1"/>
          </p:cNvPicPr>
          <p:nvPr/>
        </p:nvPicPr>
        <p:blipFill>
          <a:blip r:embed="rId2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of Financial Systems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b="1" dirty="0"/>
              <a:t>1)	Storing money</a:t>
            </a:r>
          </a:p>
          <a:p>
            <a:pPr>
              <a:lnSpc>
                <a:spcPct val="80000"/>
              </a:lnSpc>
            </a:pPr>
            <a:r>
              <a:rPr lang="en-US" altLang="en-US" sz="2400" b="1" dirty="0"/>
              <a:t>2)	Saving money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savings accounts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checking accounts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money market accounts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certificates of deposit</a:t>
            </a:r>
          </a:p>
          <a:p>
            <a:pPr>
              <a:lnSpc>
                <a:spcPct val="80000"/>
              </a:lnSpc>
            </a:pPr>
            <a:r>
              <a:rPr lang="en-US" altLang="en-US" sz="2400" b="1" dirty="0"/>
              <a:t>3)	Loans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money for homes, businesses, cars, etc.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banks earn interest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risk of default</a:t>
            </a:r>
          </a:p>
          <a:p>
            <a:pPr>
              <a:lnSpc>
                <a:spcPct val="80000"/>
              </a:lnSpc>
            </a:pPr>
            <a:r>
              <a:rPr lang="en-US" altLang="en-US" sz="2400" b="1" dirty="0"/>
              <a:t>4)	Mortgages</a:t>
            </a:r>
            <a:r>
              <a:rPr lang="en-US" altLang="en-US" sz="2400" dirty="0"/>
              <a:t> --- 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loans used to buy real estate</a:t>
            </a:r>
          </a:p>
          <a:p>
            <a:pPr>
              <a:lnSpc>
                <a:spcPct val="80000"/>
              </a:lnSpc>
            </a:pPr>
            <a:r>
              <a:rPr lang="en-US" altLang="en-US" sz="2400" b="1" dirty="0"/>
              <a:t>5)	Credit cards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buying </a:t>
            </a:r>
            <a:r>
              <a:rPr lang="en-US" altLang="en-US" sz="2000" dirty="0"/>
              <a:t>goods or services on the promise to pay the bank back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these also give the bank interest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1016000"/>
            <a:ext cx="3251200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64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2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0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0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0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0"/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0"/>
                                        <p:tgtEl>
                                          <p:spTgt spid="14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2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Banking Services</a:t>
            </a:r>
          </a:p>
        </p:txBody>
      </p:sp>
      <p:sp>
        <p:nvSpPr>
          <p:cNvPr id="399383" name="Rectangle 2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200"/>
              <a:t>Banks perform many functions and offer a wide range of services to consumers. </a:t>
            </a:r>
          </a:p>
        </p:txBody>
      </p:sp>
      <p:sp>
        <p:nvSpPr>
          <p:cNvPr id="399384" name="Text Box 24"/>
          <p:cNvSpPr txBox="1">
            <a:spLocks noChangeArrowheads="1"/>
          </p:cNvSpPr>
          <p:nvPr/>
        </p:nvSpPr>
        <p:spPr bwMode="auto">
          <a:xfrm>
            <a:off x="644525" y="1768475"/>
            <a:ext cx="812482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en-US" sz="1800" b="1">
                <a:solidFill>
                  <a:srgbClr val="000099"/>
                </a:solidFill>
                <a:latin typeface="Arial" charset="0"/>
                <a:cs typeface="Times" charset="0"/>
              </a:rPr>
              <a:t>Storing Money</a:t>
            </a:r>
            <a:endParaRPr kumimoji="1" lang="en-US" altLang="en-US" sz="1800" b="1">
              <a:solidFill>
                <a:srgbClr val="000080"/>
              </a:solidFill>
              <a:latin typeface="Arial" charset="0"/>
              <a:cs typeface="Times" charset="0"/>
            </a:endParaRPr>
          </a:p>
          <a:p>
            <a:pPr eaLnBrk="0" hangingPunct="0"/>
            <a:r>
              <a:rPr kumimoji="1" lang="en-US" altLang="en-US" sz="1800" b="1">
                <a:solidFill>
                  <a:srgbClr val="000000"/>
                </a:solidFill>
                <a:latin typeface="Arial" charset="0"/>
                <a:cs typeface="Times" charset="0"/>
              </a:rPr>
              <a:t>Banks provide a safe, convenient place for people to store their money.</a:t>
            </a:r>
          </a:p>
          <a:p>
            <a:pPr eaLnBrk="0" hangingPunct="0">
              <a:spcBef>
                <a:spcPct val="30000"/>
              </a:spcBef>
            </a:pPr>
            <a:r>
              <a:rPr kumimoji="1" lang="en-US" altLang="en-US" sz="1800" b="1">
                <a:solidFill>
                  <a:srgbClr val="000099"/>
                </a:solidFill>
                <a:latin typeface="Arial" charset="0"/>
                <a:cs typeface="Times" charset="0"/>
              </a:rPr>
              <a:t>Credit Cards</a:t>
            </a:r>
            <a:endParaRPr kumimoji="1" lang="en-US" altLang="en-US" sz="1800" b="1">
              <a:solidFill>
                <a:srgbClr val="000000"/>
              </a:solidFill>
              <a:latin typeface="Arial" charset="0"/>
              <a:cs typeface="Times" charset="0"/>
            </a:endParaRPr>
          </a:p>
          <a:p>
            <a:pPr eaLnBrk="0" hangingPunct="0"/>
            <a:r>
              <a:rPr kumimoji="1" lang="en-US" altLang="en-US" sz="1800" b="1">
                <a:solidFill>
                  <a:srgbClr val="000000"/>
                </a:solidFill>
                <a:latin typeface="Arial" charset="0"/>
                <a:cs typeface="Times" charset="0"/>
              </a:rPr>
              <a:t>Banks issue </a:t>
            </a:r>
            <a:r>
              <a:rPr kumimoji="1" lang="en-US" altLang="en-US" sz="1800" b="1">
                <a:solidFill>
                  <a:srgbClr val="800000"/>
                </a:solidFill>
                <a:latin typeface="Arial" charset="0"/>
                <a:cs typeface="Times" charset="0"/>
              </a:rPr>
              <a:t>credit cards</a:t>
            </a:r>
            <a:r>
              <a:rPr kumimoji="1" lang="en-US" altLang="en-US" sz="1800" b="1">
                <a:solidFill>
                  <a:srgbClr val="000000"/>
                </a:solidFill>
                <a:latin typeface="Arial" charset="0"/>
                <a:cs typeface="Times" charset="0"/>
              </a:rPr>
              <a:t> — cards entitling their holder to buy goods and services based on each holder's promise to pay.</a:t>
            </a:r>
          </a:p>
          <a:p>
            <a:pPr eaLnBrk="0" hangingPunct="0">
              <a:spcBef>
                <a:spcPct val="30000"/>
              </a:spcBef>
            </a:pPr>
            <a:r>
              <a:rPr kumimoji="1" lang="en-US" altLang="en-US" sz="1800" b="1">
                <a:solidFill>
                  <a:srgbClr val="000099"/>
                </a:solidFill>
                <a:latin typeface="Arial" charset="0"/>
                <a:cs typeface="Times" charset="0"/>
              </a:rPr>
              <a:t>Saving Money</a:t>
            </a:r>
            <a:endParaRPr kumimoji="1" lang="en-US" altLang="en-US" sz="1800" b="1">
              <a:solidFill>
                <a:srgbClr val="000000"/>
              </a:solidFill>
              <a:latin typeface="Arial" charset="0"/>
              <a:cs typeface="Times" charset="0"/>
            </a:endParaRPr>
          </a:p>
          <a:p>
            <a:pPr eaLnBrk="0" hangingPunct="0"/>
            <a:r>
              <a:rPr kumimoji="1" lang="en-US" altLang="en-US" sz="1800" b="1">
                <a:solidFill>
                  <a:srgbClr val="000000"/>
                </a:solidFill>
                <a:latin typeface="Arial" charset="0"/>
                <a:cs typeface="Times" charset="0"/>
              </a:rPr>
              <a:t>Four of the most common options banks offer for saving money are:</a:t>
            </a:r>
          </a:p>
          <a:p>
            <a:pPr eaLnBrk="0" hangingPunct="0"/>
            <a:r>
              <a:rPr kumimoji="1" lang="en-US" altLang="en-US" sz="1800" b="1">
                <a:solidFill>
                  <a:srgbClr val="000000"/>
                </a:solidFill>
                <a:latin typeface="Arial" charset="0"/>
              </a:rPr>
              <a:t>1.  </a:t>
            </a:r>
            <a:r>
              <a:rPr kumimoji="1" lang="en-US" altLang="en-US" sz="1800" b="1">
                <a:solidFill>
                  <a:srgbClr val="000000"/>
                </a:solidFill>
                <a:latin typeface="Arial" charset="0"/>
                <a:cs typeface="Times" charset="0"/>
              </a:rPr>
              <a:t>Savings Accounts		2.  Checking Accounts</a:t>
            </a:r>
          </a:p>
          <a:p>
            <a:pPr eaLnBrk="0" hangingPunct="0"/>
            <a:r>
              <a:rPr kumimoji="1" lang="en-US" altLang="en-US" sz="1800" b="1">
                <a:solidFill>
                  <a:srgbClr val="000000"/>
                </a:solidFill>
                <a:latin typeface="Arial" charset="0"/>
              </a:rPr>
              <a:t>3.  </a:t>
            </a:r>
            <a:r>
              <a:rPr kumimoji="1" lang="en-US" altLang="en-US" sz="1800" b="1">
                <a:solidFill>
                  <a:srgbClr val="000000"/>
                </a:solidFill>
                <a:latin typeface="Arial" charset="0"/>
                <a:cs typeface="Times" charset="0"/>
              </a:rPr>
              <a:t>Money Market Accounts	4</a:t>
            </a:r>
            <a:r>
              <a:rPr kumimoji="1" lang="en-US" altLang="en-US" sz="1800" b="1">
                <a:solidFill>
                  <a:srgbClr val="000000"/>
                </a:solidFill>
                <a:latin typeface="Arial" charset="0"/>
              </a:rPr>
              <a:t>.  </a:t>
            </a:r>
            <a:r>
              <a:rPr kumimoji="1" lang="en-US" altLang="en-US" sz="1800" b="1">
                <a:solidFill>
                  <a:srgbClr val="000000"/>
                </a:solidFill>
                <a:latin typeface="Arial" charset="0"/>
                <a:cs typeface="Times" charset="0"/>
              </a:rPr>
              <a:t>Certificates of Deposit (CDs)</a:t>
            </a:r>
          </a:p>
          <a:p>
            <a:pPr eaLnBrk="0" hangingPunct="0">
              <a:spcBef>
                <a:spcPct val="30000"/>
              </a:spcBef>
            </a:pPr>
            <a:r>
              <a:rPr kumimoji="1" lang="en-US" altLang="en-US" sz="1800" b="1">
                <a:solidFill>
                  <a:srgbClr val="000099"/>
                </a:solidFill>
                <a:latin typeface="Arial" charset="0"/>
                <a:cs typeface="Times" charset="0"/>
              </a:rPr>
              <a:t>Loans</a:t>
            </a:r>
            <a:endParaRPr kumimoji="1" lang="en-US" altLang="en-US" sz="1800" b="1">
              <a:solidFill>
                <a:srgbClr val="000000"/>
              </a:solidFill>
              <a:latin typeface="Arial" charset="0"/>
              <a:cs typeface="Times" charset="0"/>
            </a:endParaRPr>
          </a:p>
          <a:p>
            <a:pPr eaLnBrk="0" hangingPunct="0"/>
            <a:r>
              <a:rPr kumimoji="1" lang="en-US" altLang="en-US" sz="1800" b="1">
                <a:solidFill>
                  <a:srgbClr val="000000"/>
                </a:solidFill>
                <a:latin typeface="Arial" charset="0"/>
                <a:cs typeface="Times" charset="0"/>
              </a:rPr>
              <a:t>By making loans, banks help new businesses get started, and they help established businesses grow. </a:t>
            </a:r>
          </a:p>
          <a:p>
            <a:pPr eaLnBrk="0" hangingPunct="0">
              <a:spcBef>
                <a:spcPct val="30000"/>
              </a:spcBef>
            </a:pPr>
            <a:r>
              <a:rPr kumimoji="1" lang="en-US" altLang="en-US" sz="1800" b="1">
                <a:solidFill>
                  <a:srgbClr val="000099"/>
                </a:solidFill>
                <a:latin typeface="Arial" charset="0"/>
                <a:cs typeface="Times" charset="0"/>
              </a:rPr>
              <a:t>Mortgages</a:t>
            </a:r>
            <a:endParaRPr kumimoji="1" lang="en-US" altLang="en-US" sz="1800" b="1">
              <a:solidFill>
                <a:srgbClr val="000000"/>
              </a:solidFill>
              <a:latin typeface="Arial" charset="0"/>
              <a:cs typeface="Times" charset="0"/>
            </a:endParaRPr>
          </a:p>
          <a:p>
            <a:pPr eaLnBrk="0" hangingPunct="0"/>
            <a:r>
              <a:rPr kumimoji="1" lang="en-US" altLang="en-US" sz="1800" b="1">
                <a:solidFill>
                  <a:srgbClr val="000000"/>
                </a:solidFill>
                <a:latin typeface="Arial" charset="0"/>
                <a:cs typeface="Times" charset="0"/>
              </a:rPr>
              <a:t>A </a:t>
            </a:r>
            <a:r>
              <a:rPr kumimoji="1" lang="en-US" altLang="en-US" sz="1800" b="1">
                <a:solidFill>
                  <a:srgbClr val="800000"/>
                </a:solidFill>
                <a:latin typeface="Arial" charset="0"/>
                <a:cs typeface="Times" charset="0"/>
              </a:rPr>
              <a:t>mortgage</a:t>
            </a:r>
            <a:r>
              <a:rPr kumimoji="1" lang="en-US" altLang="en-US" sz="1800" b="1">
                <a:solidFill>
                  <a:srgbClr val="000000"/>
                </a:solidFill>
                <a:latin typeface="Arial" charset="0"/>
                <a:cs typeface="Times" charset="0"/>
              </a:rPr>
              <a:t> is a specific type of loan that is used to purchase real estate. </a:t>
            </a:r>
          </a:p>
        </p:txBody>
      </p:sp>
      <p:pic>
        <p:nvPicPr>
          <p:cNvPr id="399385" name="Picture 25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6153150"/>
            <a:ext cx="6826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386" name="Picture 26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6153150"/>
            <a:ext cx="6826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387" name="Picture 2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6270625"/>
            <a:ext cx="438150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88" name="Picture 2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6270625"/>
            <a:ext cx="438150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89" name="Picture 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3" y="6270625"/>
            <a:ext cx="438150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0" name="Picture 30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6270625"/>
            <a:ext cx="430212" cy="41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1620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99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99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99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99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99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993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993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993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993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993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993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993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993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2" grpId="0" autoUpdateAnimBg="0"/>
      <p:bldP spid="399383" grpId="0" build="p" autoUpdateAnimBg="0"/>
      <p:bldP spid="399384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Banks Make Money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8500"/>
            <a:ext cx="9144000" cy="4983163"/>
          </a:xfrm>
        </p:spPr>
        <p:txBody>
          <a:bodyPr/>
          <a:lstStyle/>
          <a:p>
            <a:r>
              <a:rPr lang="en-US" altLang="en-US" sz="2400" dirty="0"/>
              <a:t>The largest source of income for banks is the interest they receive from customers who have taken loans.</a:t>
            </a:r>
          </a:p>
          <a:p>
            <a:r>
              <a:rPr lang="en-US" altLang="en-US" sz="2400" dirty="0"/>
              <a:t>Interest is the price paid for the use of borrowed money.</a:t>
            </a:r>
          </a:p>
          <a:p>
            <a:endParaRPr lang="en-US" altLang="en-US" sz="1200" dirty="0"/>
          </a:p>
          <a:p>
            <a:r>
              <a:rPr lang="en-US" altLang="en-US" sz="2400" dirty="0"/>
              <a:t>Simple and compound interest</a:t>
            </a:r>
          </a:p>
          <a:p>
            <a:pPr lvl="1"/>
            <a:r>
              <a:rPr lang="en-US" altLang="en-US" sz="2400" dirty="0"/>
              <a:t>simple</a:t>
            </a:r>
          </a:p>
          <a:p>
            <a:pPr lvl="2"/>
            <a:r>
              <a:rPr lang="en-US" altLang="en-US" dirty="0"/>
              <a:t>interest paid only on the principal (amount borrowed)</a:t>
            </a:r>
          </a:p>
          <a:p>
            <a:pPr lvl="1"/>
            <a:r>
              <a:rPr lang="en-US" altLang="en-US" sz="2400" dirty="0"/>
              <a:t>compound</a:t>
            </a:r>
          </a:p>
          <a:p>
            <a:pPr lvl="2"/>
            <a:r>
              <a:rPr lang="en-US" altLang="en-US" dirty="0"/>
              <a:t>interest paid on the principal and accumulated interest</a:t>
            </a:r>
          </a:p>
          <a:p>
            <a:endParaRPr lang="en-US" alt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4267200"/>
            <a:ext cx="440848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31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701" name="Group 1053"/>
          <p:cNvGrpSpPr>
            <a:grpSpLocks/>
          </p:cNvGrpSpPr>
          <p:nvPr/>
        </p:nvGrpSpPr>
        <p:grpSpPr bwMode="auto">
          <a:xfrm>
            <a:off x="1060450" y="2070100"/>
            <a:ext cx="7170738" cy="4162425"/>
            <a:chOff x="444" y="1344"/>
            <a:chExt cx="4517" cy="2622"/>
          </a:xfrm>
        </p:grpSpPr>
        <p:pic>
          <p:nvPicPr>
            <p:cNvPr id="412682" name="Picture 103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" y="1344"/>
              <a:ext cx="4517" cy="2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683" name="Picture 103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" y="1910"/>
              <a:ext cx="1783" cy="1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2687" name="Text Box 1039"/>
            <p:cNvSpPr txBox="1">
              <a:spLocks noChangeArrowheads="1"/>
            </p:cNvSpPr>
            <p:nvPr/>
          </p:nvSpPr>
          <p:spPr bwMode="auto">
            <a:xfrm>
              <a:off x="2313" y="2328"/>
              <a:ext cx="814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3000" b="1" dirty="0">
                  <a:solidFill>
                    <a:srgbClr val="000000"/>
                  </a:solidFill>
                  <a:latin typeface="Arial" charset="0"/>
                </a:rPr>
                <a:t>BANK</a:t>
              </a:r>
            </a:p>
          </p:txBody>
        </p:sp>
        <p:sp>
          <p:nvSpPr>
            <p:cNvPr id="412697" name="Text Box 1049"/>
            <p:cNvSpPr txBox="1">
              <a:spLocks noChangeArrowheads="1"/>
            </p:cNvSpPr>
            <p:nvPr/>
          </p:nvSpPr>
          <p:spPr bwMode="auto">
            <a:xfrm>
              <a:off x="616" y="1446"/>
              <a:ext cx="268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FFFFFF"/>
                  </a:solidFill>
                  <a:latin typeface="Arial" charset="0"/>
                </a:rPr>
                <a:t>How Banks Make a Profit</a:t>
              </a:r>
            </a:p>
          </p:txBody>
        </p:sp>
      </p:grpSp>
      <p:grpSp>
        <p:nvGrpSpPr>
          <p:cNvPr id="412700" name="Group 1052"/>
          <p:cNvGrpSpPr>
            <a:grpSpLocks/>
          </p:cNvGrpSpPr>
          <p:nvPr/>
        </p:nvGrpSpPr>
        <p:grpSpPr bwMode="auto">
          <a:xfrm>
            <a:off x="1181100" y="2678113"/>
            <a:ext cx="2311400" cy="2390775"/>
            <a:chOff x="520" y="1727"/>
            <a:chExt cx="1456" cy="1506"/>
          </a:xfrm>
        </p:grpSpPr>
        <p:pic>
          <p:nvPicPr>
            <p:cNvPr id="412684" name="Picture 103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" y="1908"/>
              <a:ext cx="1420" cy="1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2688" name="Text Box 1040"/>
            <p:cNvSpPr txBox="1">
              <a:spLocks noChangeArrowheads="1"/>
            </p:cNvSpPr>
            <p:nvPr/>
          </p:nvSpPr>
          <p:spPr bwMode="auto">
            <a:xfrm>
              <a:off x="631" y="2021"/>
              <a:ext cx="81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1200">
                  <a:solidFill>
                    <a:srgbClr val="000000"/>
                  </a:solidFill>
                  <a:latin typeface="Arial" charset="0"/>
                </a:rPr>
                <a:t>Deposits from customers</a:t>
              </a:r>
              <a:endParaRPr lang="en-US" altLang="en-US" sz="30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2689" name="Text Box 1041"/>
            <p:cNvSpPr txBox="1">
              <a:spLocks noChangeArrowheads="1"/>
            </p:cNvSpPr>
            <p:nvPr/>
          </p:nvSpPr>
          <p:spPr bwMode="auto">
            <a:xfrm>
              <a:off x="631" y="2424"/>
              <a:ext cx="81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1200">
                  <a:solidFill>
                    <a:srgbClr val="000000"/>
                  </a:solidFill>
                  <a:latin typeface="Arial" charset="0"/>
                </a:rPr>
                <a:t>Interest from borrowers</a:t>
              </a:r>
              <a:endParaRPr lang="en-US" altLang="en-US" sz="30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2690" name="Text Box 1042"/>
            <p:cNvSpPr txBox="1">
              <a:spLocks noChangeArrowheads="1"/>
            </p:cNvSpPr>
            <p:nvPr/>
          </p:nvSpPr>
          <p:spPr bwMode="auto">
            <a:xfrm>
              <a:off x="631" y="2814"/>
              <a:ext cx="81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1200" dirty="0">
                  <a:solidFill>
                    <a:srgbClr val="000000"/>
                  </a:solidFill>
                  <a:latin typeface="Arial" charset="0"/>
                </a:rPr>
                <a:t>Fees for services</a:t>
              </a:r>
              <a:endParaRPr lang="en-US" altLang="en-US" sz="30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2691" name="Text Box 1043"/>
            <p:cNvSpPr txBox="1">
              <a:spLocks noChangeArrowheads="1"/>
            </p:cNvSpPr>
            <p:nvPr/>
          </p:nvSpPr>
          <p:spPr bwMode="auto">
            <a:xfrm>
              <a:off x="520" y="1727"/>
              <a:ext cx="10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1200" b="1">
                  <a:solidFill>
                    <a:srgbClr val="000000"/>
                  </a:solidFill>
                  <a:latin typeface="Arial" charset="0"/>
                </a:rPr>
                <a:t>Money enters bank</a:t>
              </a:r>
              <a:endParaRPr lang="en-US" altLang="en-US" sz="3000" b="1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12703" name="Group 1055"/>
          <p:cNvGrpSpPr>
            <a:grpSpLocks/>
          </p:cNvGrpSpPr>
          <p:nvPr/>
        </p:nvGrpSpPr>
        <p:grpSpPr bwMode="auto">
          <a:xfrm>
            <a:off x="5897563" y="2571750"/>
            <a:ext cx="2190750" cy="3551238"/>
            <a:chOff x="3491" y="1660"/>
            <a:chExt cx="1380" cy="2237"/>
          </a:xfrm>
        </p:grpSpPr>
        <p:pic>
          <p:nvPicPr>
            <p:cNvPr id="412686" name="Picture 103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" y="1760"/>
              <a:ext cx="1350" cy="2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2692" name="Text Box 1044"/>
            <p:cNvSpPr txBox="1">
              <a:spLocks noChangeArrowheads="1"/>
            </p:cNvSpPr>
            <p:nvPr/>
          </p:nvSpPr>
          <p:spPr bwMode="auto">
            <a:xfrm>
              <a:off x="3831" y="1660"/>
              <a:ext cx="10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1200" b="1">
                  <a:solidFill>
                    <a:srgbClr val="000000"/>
                  </a:solidFill>
                  <a:latin typeface="Arial" charset="0"/>
                </a:rPr>
                <a:t>Money leaves bank</a:t>
              </a:r>
              <a:endParaRPr lang="en-US" altLang="en-US" sz="30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2693" name="Text Box 1045"/>
            <p:cNvSpPr txBox="1">
              <a:spLocks noChangeArrowheads="1"/>
            </p:cNvSpPr>
            <p:nvPr/>
          </p:nvSpPr>
          <p:spPr bwMode="auto">
            <a:xfrm>
              <a:off x="3953" y="1853"/>
              <a:ext cx="814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1200">
                  <a:solidFill>
                    <a:srgbClr val="000000"/>
                  </a:solidFill>
                  <a:latin typeface="Arial" charset="0"/>
                </a:rPr>
                <a:t>Interest and withdrawals to customers</a:t>
              </a:r>
              <a:endParaRPr lang="en-US" altLang="en-US" sz="30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2694" name="Text Box 1046"/>
            <p:cNvSpPr txBox="1">
              <a:spLocks noChangeArrowheads="1"/>
            </p:cNvSpPr>
            <p:nvPr/>
          </p:nvSpPr>
          <p:spPr bwMode="auto">
            <a:xfrm>
              <a:off x="3953" y="2323"/>
              <a:ext cx="814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200" dirty="0">
                  <a:solidFill>
                    <a:srgbClr val="000000"/>
                  </a:solidFill>
                  <a:latin typeface="Arial" charset="0"/>
                </a:rPr>
                <a:t>Money loaned to borrowers:</a:t>
              </a:r>
            </a:p>
            <a:p>
              <a:pPr eaLnBrk="0" hangingPunct="0"/>
              <a:r>
                <a:rPr lang="en-US" altLang="en-US" sz="1200" dirty="0">
                  <a:solidFill>
                    <a:srgbClr val="000000"/>
                  </a:solidFill>
                  <a:latin typeface="Arial" charset="0"/>
                </a:rPr>
                <a:t>• business loans</a:t>
              </a:r>
            </a:p>
            <a:p>
              <a:pPr eaLnBrk="0" hangingPunct="0"/>
              <a:r>
                <a:rPr lang="en-US" altLang="en-US" sz="1200" dirty="0" smtClean="0">
                  <a:solidFill>
                    <a:srgbClr val="000000"/>
                  </a:solidFill>
                  <a:latin typeface="Arial" charset="0"/>
                </a:rPr>
                <a:t>• home mortgages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  <a:p>
              <a:pPr eaLnBrk="0" hangingPunct="0"/>
              <a:r>
                <a:rPr lang="en-US" altLang="en-US" sz="1200" dirty="0">
                  <a:solidFill>
                    <a:srgbClr val="000000"/>
                  </a:solidFill>
                  <a:latin typeface="Arial" charset="0"/>
                </a:rPr>
                <a:t>• personal loans</a:t>
              </a:r>
              <a:endParaRPr lang="en-US" altLang="en-US" sz="30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2695" name="Text Box 1047"/>
            <p:cNvSpPr txBox="1">
              <a:spLocks noChangeArrowheads="1"/>
            </p:cNvSpPr>
            <p:nvPr/>
          </p:nvSpPr>
          <p:spPr bwMode="auto">
            <a:xfrm>
              <a:off x="3948" y="3127"/>
              <a:ext cx="814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200">
                  <a:solidFill>
                    <a:srgbClr val="000000"/>
                  </a:solidFill>
                  <a:latin typeface="Arial" charset="0"/>
                </a:rPr>
                <a:t>Bank’s cost of doing business:</a:t>
              </a:r>
            </a:p>
            <a:p>
              <a:pPr eaLnBrk="0" hangingPunct="0"/>
              <a:r>
                <a:rPr lang="en-US" altLang="en-US" sz="1200">
                  <a:solidFill>
                    <a:srgbClr val="000000"/>
                  </a:solidFill>
                  <a:latin typeface="Arial" charset="0"/>
                </a:rPr>
                <a:t>• salaries</a:t>
              </a:r>
            </a:p>
            <a:p>
              <a:pPr eaLnBrk="0" hangingPunct="0"/>
              <a:r>
                <a:rPr lang="en-US" altLang="en-US" sz="1200">
                  <a:solidFill>
                    <a:srgbClr val="000000"/>
                  </a:solidFill>
                  <a:latin typeface="Arial" charset="0"/>
                </a:rPr>
                <a:t>• taxes</a:t>
              </a:r>
            </a:p>
            <a:p>
              <a:pPr eaLnBrk="0" hangingPunct="0"/>
              <a:r>
                <a:rPr lang="en-US" altLang="en-US" sz="1200">
                  <a:solidFill>
                    <a:srgbClr val="000000"/>
                  </a:solidFill>
                  <a:latin typeface="Arial" charset="0"/>
                </a:rPr>
                <a:t>• other costs</a:t>
              </a:r>
              <a:endParaRPr lang="en-US" altLang="en-US" sz="3000" b="1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12702" name="Group 1054"/>
          <p:cNvGrpSpPr>
            <a:grpSpLocks/>
          </p:cNvGrpSpPr>
          <p:nvPr/>
        </p:nvGrpSpPr>
        <p:grpSpPr bwMode="auto">
          <a:xfrm>
            <a:off x="3629025" y="4649788"/>
            <a:ext cx="2008188" cy="1460500"/>
            <a:chOff x="2062" y="2969"/>
            <a:chExt cx="1265" cy="920"/>
          </a:xfrm>
        </p:grpSpPr>
        <p:pic>
          <p:nvPicPr>
            <p:cNvPr id="412685" name="Picture 103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2" y="2969"/>
              <a:ext cx="1265" cy="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2696" name="Text Box 1048"/>
            <p:cNvSpPr txBox="1">
              <a:spLocks noChangeArrowheads="1"/>
            </p:cNvSpPr>
            <p:nvPr/>
          </p:nvSpPr>
          <p:spPr bwMode="auto">
            <a:xfrm>
              <a:off x="2197" y="3444"/>
              <a:ext cx="99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1200">
                  <a:solidFill>
                    <a:srgbClr val="000000"/>
                  </a:solidFill>
                  <a:latin typeface="Arial" charset="0"/>
                </a:rPr>
                <a:t>Bank retains required reserves</a:t>
              </a:r>
              <a:endParaRPr lang="en-US" altLang="en-US" sz="3000" b="1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12710" name="Rectangle 106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Banks Make a Profit</a:t>
            </a:r>
          </a:p>
        </p:txBody>
      </p:sp>
      <p:sp>
        <p:nvSpPr>
          <p:cNvPr id="412711" name="Rectangle 106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1900" dirty="0"/>
              <a:t>The largest source of income for banks is the interest they receive from customers who have taken loans.</a:t>
            </a:r>
          </a:p>
          <a:p>
            <a:r>
              <a:rPr lang="en-US" altLang="en-US" sz="1900" dirty="0"/>
              <a:t>Interest is the price paid for the use of borrowed money.</a:t>
            </a:r>
          </a:p>
        </p:txBody>
      </p:sp>
      <p:pic>
        <p:nvPicPr>
          <p:cNvPr id="412713" name="Picture 1065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6153150"/>
            <a:ext cx="6826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2714" name="Picture 1066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6153150"/>
            <a:ext cx="6826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57447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2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2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0"/>
            <a:ext cx="8229600" cy="792162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Financial Institutions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00100"/>
            <a:ext cx="7289800" cy="5740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altLang="en-US" sz="2400" dirty="0"/>
              <a:t>Commercial Banks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altLang="en-US" sz="2000" dirty="0"/>
              <a:t>Commercial banks offer checking services, accept deposits, and make loans.  Bank of America, Wells Fargo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altLang="en-US" sz="2400" dirty="0"/>
              <a:t>Savings and Loan Associations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altLang="en-US" sz="2000" dirty="0"/>
              <a:t>Savings and Loan Associations were originally chartered to lend money for home-building in the mid-1800s. 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altLang="en-US" sz="2400" dirty="0"/>
              <a:t>Savings Banks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altLang="en-US" sz="2000" dirty="0"/>
              <a:t>Savings banks traditionally served people who made smaller deposits and transactions than commercial banks wished to handle. 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altLang="en-US" sz="2400" dirty="0"/>
              <a:t>Credit Unions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altLang="en-US" sz="2000" dirty="0"/>
              <a:t>Credit unions are non profit cooperative lending associations for particular groups, usually employees of a specific firm or government agency.   </a:t>
            </a:r>
            <a:r>
              <a:rPr lang="en-US" altLang="en-US" sz="2000" u="sng" dirty="0" err="1"/>
              <a:t>Mocse</a:t>
            </a:r>
            <a:r>
              <a:rPr lang="en-US" altLang="en-US" sz="2000" u="sng" dirty="0"/>
              <a:t> &amp;  Golden One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altLang="en-US" sz="2400" dirty="0"/>
              <a:t>Finance Companies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altLang="en-US" sz="2000" dirty="0"/>
              <a:t>Finance companies make installment loans to consumers.</a:t>
            </a:r>
          </a:p>
        </p:txBody>
      </p:sp>
      <p:pic>
        <p:nvPicPr>
          <p:cNvPr id="5122" name="Picture 2" descr="C:\Users\Clinton Goblirsch\AppData\Local\Microsoft\Windows\Temporary Internet Files\Content.IE5\FO1S62ST\MP90042759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808" y="825500"/>
            <a:ext cx="2463798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linton Goblirsch\AppData\Local\Microsoft\Windows\Temporary Internet Files\Content.IE5\FO1S62ST\MP90044871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427" y="3009900"/>
            <a:ext cx="2347079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47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99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Financial Institutions</a:t>
            </a:r>
          </a:p>
        </p:txBody>
      </p:sp>
      <p:sp>
        <p:nvSpPr>
          <p:cNvPr id="400400" name="Rectangle 1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30000"/>
              </a:spcBef>
            </a:pPr>
            <a:r>
              <a:rPr lang="en-US" altLang="en-US" sz="1800"/>
              <a:t>Commercial Banks</a:t>
            </a:r>
          </a:p>
          <a:p>
            <a:pPr lvl="1">
              <a:spcBef>
                <a:spcPct val="30000"/>
              </a:spcBef>
            </a:pPr>
            <a:r>
              <a:rPr lang="en-US" altLang="en-US" sz="1800"/>
              <a:t>Commercial banks offer checking services, accept deposits, and make loans. </a:t>
            </a:r>
          </a:p>
          <a:p>
            <a:pPr>
              <a:spcBef>
                <a:spcPct val="30000"/>
              </a:spcBef>
            </a:pPr>
            <a:r>
              <a:rPr lang="en-US" altLang="en-US" sz="1800"/>
              <a:t>Savings and Loan Associations</a:t>
            </a:r>
          </a:p>
          <a:p>
            <a:pPr lvl="1">
              <a:spcBef>
                <a:spcPct val="30000"/>
              </a:spcBef>
            </a:pPr>
            <a:r>
              <a:rPr lang="en-US" altLang="en-US" sz="1800"/>
              <a:t>Savings and Loan Associations were originally chartered to lend money for home-building in the mid-1800s. </a:t>
            </a:r>
          </a:p>
          <a:p>
            <a:pPr>
              <a:spcBef>
                <a:spcPct val="30000"/>
              </a:spcBef>
            </a:pPr>
            <a:r>
              <a:rPr lang="en-US" altLang="en-US" sz="1800"/>
              <a:t>Savings Banks</a:t>
            </a:r>
          </a:p>
          <a:p>
            <a:pPr lvl="1">
              <a:spcBef>
                <a:spcPct val="30000"/>
              </a:spcBef>
            </a:pPr>
            <a:r>
              <a:rPr lang="en-US" altLang="en-US" sz="1800"/>
              <a:t>Savings banks traditionally served people who made smaller deposits and transactions than commercial banks wished to handle. </a:t>
            </a:r>
          </a:p>
          <a:p>
            <a:pPr>
              <a:spcBef>
                <a:spcPct val="30000"/>
              </a:spcBef>
            </a:pPr>
            <a:r>
              <a:rPr lang="en-US" altLang="en-US" sz="1800"/>
              <a:t>Credit Unions</a:t>
            </a:r>
          </a:p>
          <a:p>
            <a:pPr lvl="1">
              <a:spcBef>
                <a:spcPct val="30000"/>
              </a:spcBef>
            </a:pPr>
            <a:r>
              <a:rPr lang="en-US" altLang="en-US" sz="1800"/>
              <a:t>Credit unions are cooperative lending associations for particular groups, usually employees of a specific firm or government agency. </a:t>
            </a:r>
          </a:p>
          <a:p>
            <a:pPr>
              <a:spcBef>
                <a:spcPct val="30000"/>
              </a:spcBef>
            </a:pPr>
            <a:r>
              <a:rPr lang="en-US" altLang="en-US" sz="1800"/>
              <a:t>Finance Companies</a:t>
            </a:r>
          </a:p>
          <a:p>
            <a:pPr lvl="1">
              <a:spcBef>
                <a:spcPct val="30000"/>
              </a:spcBef>
            </a:pPr>
            <a:r>
              <a:rPr lang="en-US" altLang="en-US" sz="1800"/>
              <a:t>Finance companies make installment loans to consumers. </a:t>
            </a:r>
          </a:p>
        </p:txBody>
      </p:sp>
      <p:pic>
        <p:nvPicPr>
          <p:cNvPr id="400401" name="Picture 17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6153150"/>
            <a:ext cx="6826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0402" name="Picture 1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6153150"/>
            <a:ext cx="6826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0403" name="Picture 1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6270625"/>
            <a:ext cx="438150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404" name="Picture 20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6270625"/>
            <a:ext cx="438150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405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3" y="6270625"/>
            <a:ext cx="438150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406" name="Picture 22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6270625"/>
            <a:ext cx="430212" cy="41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9595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0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0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0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00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0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0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00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00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04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004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004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004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99" grpId="0" autoUpdateAnimBg="0"/>
      <p:bldP spid="400400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0"/>
            <a:ext cx="8229600" cy="868362"/>
          </a:xfrm>
        </p:spPr>
        <p:txBody>
          <a:bodyPr/>
          <a:lstStyle/>
          <a:p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 Banking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00100"/>
            <a:ext cx="5345113" cy="6057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kumimoji="1" lang="en-US" altLang="en-US" sz="2000" b="1" dirty="0">
                <a:solidFill>
                  <a:schemeClr val="hlink"/>
                </a:solidFill>
              </a:rPr>
              <a:t>Automated Teller Machines (ATMs)</a:t>
            </a:r>
            <a:endParaRPr kumimoji="1" lang="en-US" altLang="en-US" sz="2000" b="1" dirty="0"/>
          </a:p>
          <a:p>
            <a:pPr>
              <a:lnSpc>
                <a:spcPct val="80000"/>
              </a:lnSpc>
            </a:pPr>
            <a:r>
              <a:rPr kumimoji="1" lang="en-US" altLang="en-US" sz="2000" b="1" dirty="0"/>
              <a:t>Customers can use ATMs to deposit money, withdraw cash, and obtain account information. </a:t>
            </a:r>
          </a:p>
          <a:p>
            <a:pPr>
              <a:lnSpc>
                <a:spcPct val="80000"/>
              </a:lnSpc>
            </a:pPr>
            <a:r>
              <a:rPr kumimoji="1" lang="en-US" altLang="en-US" sz="2000" b="1" dirty="0">
                <a:solidFill>
                  <a:schemeClr val="hlink"/>
                </a:solidFill>
              </a:rPr>
              <a:t>Debit Cards</a:t>
            </a:r>
            <a:endParaRPr kumimoji="1" lang="en-US" altLang="en-US" sz="2000" b="1" dirty="0"/>
          </a:p>
          <a:p>
            <a:pPr>
              <a:lnSpc>
                <a:spcPct val="80000"/>
              </a:lnSpc>
            </a:pPr>
            <a:r>
              <a:rPr kumimoji="1" lang="en-US" altLang="en-US" sz="2000" b="1" dirty="0"/>
              <a:t>Debit cards are used to withdraw money directly from a checking account.</a:t>
            </a:r>
          </a:p>
          <a:p>
            <a:pPr>
              <a:lnSpc>
                <a:spcPct val="80000"/>
              </a:lnSpc>
            </a:pPr>
            <a:r>
              <a:rPr kumimoji="1" lang="en-US" altLang="en-US" sz="2000" b="1" dirty="0">
                <a:solidFill>
                  <a:schemeClr val="hlink"/>
                </a:solidFill>
              </a:rPr>
              <a:t>Automatic Clearing Houses (ACH)</a:t>
            </a:r>
            <a:r>
              <a:rPr kumimoji="1" lang="en-US" altLang="en-US" sz="2000" b="1" dirty="0"/>
              <a:t> </a:t>
            </a:r>
          </a:p>
          <a:p>
            <a:pPr>
              <a:lnSpc>
                <a:spcPct val="80000"/>
              </a:lnSpc>
            </a:pPr>
            <a:r>
              <a:rPr kumimoji="1" lang="en-US" altLang="en-US" sz="2000" b="1" dirty="0"/>
              <a:t>An ACH transfers funds automatically from customers' accounts to creditors' accounts. </a:t>
            </a:r>
          </a:p>
          <a:p>
            <a:pPr>
              <a:lnSpc>
                <a:spcPct val="80000"/>
              </a:lnSpc>
            </a:pPr>
            <a:r>
              <a:rPr kumimoji="1" lang="en-US" altLang="en-US" sz="2000" b="1" dirty="0">
                <a:solidFill>
                  <a:schemeClr val="hlink"/>
                </a:solidFill>
              </a:rPr>
              <a:t>Home Banking</a:t>
            </a:r>
            <a:endParaRPr kumimoji="1" lang="en-US" altLang="en-US" sz="2000" b="1" dirty="0"/>
          </a:p>
          <a:p>
            <a:pPr>
              <a:lnSpc>
                <a:spcPct val="80000"/>
              </a:lnSpc>
            </a:pPr>
            <a:r>
              <a:rPr kumimoji="1" lang="en-US" altLang="en-US" sz="2000" b="1" dirty="0"/>
              <a:t>Many banks allow customers to check account balances and make transfers and payments via computer.</a:t>
            </a:r>
          </a:p>
          <a:p>
            <a:pPr>
              <a:lnSpc>
                <a:spcPct val="80000"/>
              </a:lnSpc>
            </a:pPr>
            <a:r>
              <a:rPr kumimoji="1" lang="en-US" altLang="en-US" sz="2000" b="1" dirty="0">
                <a:solidFill>
                  <a:schemeClr val="hlink"/>
                </a:solidFill>
              </a:rPr>
              <a:t>Stored Value Cards</a:t>
            </a:r>
            <a:endParaRPr kumimoji="1" lang="en-US" altLang="en-US" sz="2000" b="1" dirty="0"/>
          </a:p>
          <a:p>
            <a:pPr>
              <a:lnSpc>
                <a:spcPct val="80000"/>
              </a:lnSpc>
            </a:pPr>
            <a:r>
              <a:rPr kumimoji="1" lang="en-US" altLang="en-US" sz="2000" b="1" dirty="0"/>
              <a:t>Stored value cards are embedded with magnetic strips or computer chips with account balance information. </a:t>
            </a: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1358900"/>
            <a:ext cx="3798887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36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8" name="Text Box 10"/>
          <p:cNvSpPr txBox="1">
            <a:spLocks noChangeArrowheads="1"/>
          </p:cNvSpPr>
          <p:nvPr/>
        </p:nvSpPr>
        <p:spPr bwMode="auto">
          <a:xfrm>
            <a:off x="419100" y="1054100"/>
            <a:ext cx="8305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8C2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tIns="91440" rIns="457200" bIns="9144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The role of computers in banking has increased dramatically.</a:t>
            </a:r>
          </a:p>
        </p:txBody>
      </p:sp>
      <p:sp>
        <p:nvSpPr>
          <p:cNvPr id="401425" name="Text Box 17"/>
          <p:cNvSpPr txBox="1">
            <a:spLocks noChangeArrowheads="1"/>
          </p:cNvSpPr>
          <p:nvPr/>
        </p:nvSpPr>
        <p:spPr bwMode="auto">
          <a:xfrm>
            <a:off x="427038" y="1697038"/>
            <a:ext cx="8332787" cy="415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en-US" sz="1800" b="1">
                <a:solidFill>
                  <a:srgbClr val="000099"/>
                </a:solidFill>
                <a:latin typeface="Arial" charset="0"/>
                <a:cs typeface="Times" charset="0"/>
              </a:rPr>
              <a:t>Automated Teller Machines (ATMs)</a:t>
            </a:r>
            <a:endParaRPr kumimoji="1" lang="en-US" altLang="en-US" sz="1800" b="1">
              <a:solidFill>
                <a:srgbClr val="000000"/>
              </a:solidFill>
              <a:latin typeface="Arial" charset="0"/>
              <a:cs typeface="Times" charset="0"/>
            </a:endParaRPr>
          </a:p>
          <a:p>
            <a:pPr eaLnBrk="0" hangingPunct="0"/>
            <a:r>
              <a:rPr kumimoji="1" lang="en-US" altLang="en-US" sz="1800" b="1">
                <a:solidFill>
                  <a:srgbClr val="000000"/>
                </a:solidFill>
                <a:latin typeface="Arial" charset="0"/>
                <a:cs typeface="Times" charset="0"/>
              </a:rPr>
              <a:t>Customers can use ATMs to deposit money, withdraw cash, and obtain account information. </a:t>
            </a:r>
          </a:p>
          <a:p>
            <a:pPr eaLnBrk="0" hangingPunct="0">
              <a:spcBef>
                <a:spcPct val="20000"/>
              </a:spcBef>
            </a:pPr>
            <a:r>
              <a:rPr kumimoji="1" lang="en-US" altLang="en-US" sz="1800" b="1">
                <a:solidFill>
                  <a:srgbClr val="000099"/>
                </a:solidFill>
                <a:latin typeface="Arial" charset="0"/>
                <a:cs typeface="Times" charset="0"/>
              </a:rPr>
              <a:t>Debit Cards</a:t>
            </a:r>
            <a:endParaRPr kumimoji="1" lang="en-US" altLang="en-US" sz="1800" b="1">
              <a:solidFill>
                <a:srgbClr val="000000"/>
              </a:solidFill>
              <a:latin typeface="Arial" charset="0"/>
              <a:cs typeface="Times" charset="0"/>
            </a:endParaRPr>
          </a:p>
          <a:p>
            <a:pPr eaLnBrk="0" hangingPunct="0"/>
            <a:r>
              <a:rPr kumimoji="1" lang="en-US" altLang="en-US" sz="1800" b="1">
                <a:solidFill>
                  <a:srgbClr val="000000"/>
                </a:solidFill>
                <a:latin typeface="Arial" charset="0"/>
                <a:cs typeface="Times" charset="0"/>
              </a:rPr>
              <a:t>Debit cards are used to withdraw money directly from a checking account.</a:t>
            </a:r>
          </a:p>
          <a:p>
            <a:pPr eaLnBrk="0" hangingPunct="0">
              <a:spcBef>
                <a:spcPct val="20000"/>
              </a:spcBef>
            </a:pPr>
            <a:r>
              <a:rPr kumimoji="1" lang="en-US" altLang="en-US" sz="1800" b="1">
                <a:solidFill>
                  <a:srgbClr val="000099"/>
                </a:solidFill>
                <a:latin typeface="Arial" charset="0"/>
                <a:cs typeface="Times" charset="0"/>
              </a:rPr>
              <a:t>Automatic Clearing Houses (ACH)</a:t>
            </a:r>
            <a:r>
              <a:rPr kumimoji="1" lang="en-US" altLang="en-US" sz="1800" b="1">
                <a:solidFill>
                  <a:srgbClr val="000000"/>
                </a:solidFill>
                <a:latin typeface="Arial" charset="0"/>
                <a:cs typeface="Times" charset="0"/>
              </a:rPr>
              <a:t> </a:t>
            </a:r>
          </a:p>
          <a:p>
            <a:pPr eaLnBrk="0" hangingPunct="0"/>
            <a:r>
              <a:rPr kumimoji="1" lang="en-US" altLang="en-US" sz="1800" b="1">
                <a:solidFill>
                  <a:srgbClr val="000000"/>
                </a:solidFill>
                <a:latin typeface="Arial" charset="0"/>
                <a:cs typeface="Times" charset="0"/>
              </a:rPr>
              <a:t>An ACH transfers funds automatically from customers' accounts to creditors' accounts. </a:t>
            </a:r>
          </a:p>
          <a:p>
            <a:pPr eaLnBrk="0" hangingPunct="0">
              <a:spcBef>
                <a:spcPct val="20000"/>
              </a:spcBef>
            </a:pPr>
            <a:r>
              <a:rPr kumimoji="1" lang="en-US" altLang="en-US" sz="1800" b="1">
                <a:solidFill>
                  <a:srgbClr val="000099"/>
                </a:solidFill>
                <a:latin typeface="Arial" charset="0"/>
                <a:cs typeface="Times" charset="0"/>
              </a:rPr>
              <a:t>Home Banking</a:t>
            </a:r>
            <a:endParaRPr kumimoji="1" lang="en-US" altLang="en-US" sz="1800" b="1">
              <a:solidFill>
                <a:srgbClr val="000000"/>
              </a:solidFill>
              <a:latin typeface="Arial" charset="0"/>
              <a:cs typeface="Times" charset="0"/>
            </a:endParaRPr>
          </a:p>
          <a:p>
            <a:pPr eaLnBrk="0" hangingPunct="0"/>
            <a:r>
              <a:rPr kumimoji="1" lang="en-US" altLang="en-US" sz="1800" b="1">
                <a:solidFill>
                  <a:srgbClr val="000000"/>
                </a:solidFill>
                <a:latin typeface="Arial" charset="0"/>
                <a:cs typeface="Times" charset="0"/>
              </a:rPr>
              <a:t>Many banks allow customers to check account balances and make transfers and payments via computer.</a:t>
            </a:r>
          </a:p>
          <a:p>
            <a:pPr eaLnBrk="0" hangingPunct="0">
              <a:spcBef>
                <a:spcPct val="20000"/>
              </a:spcBef>
            </a:pPr>
            <a:r>
              <a:rPr kumimoji="1" lang="en-US" altLang="en-US" sz="1800" b="1">
                <a:solidFill>
                  <a:srgbClr val="000099"/>
                </a:solidFill>
                <a:latin typeface="Arial" charset="0"/>
                <a:cs typeface="Times" charset="0"/>
              </a:rPr>
              <a:t>Stored Value Cards</a:t>
            </a:r>
            <a:endParaRPr kumimoji="1" lang="en-US" altLang="en-US" sz="1800" b="1">
              <a:solidFill>
                <a:srgbClr val="000000"/>
              </a:solidFill>
              <a:latin typeface="Arial" charset="0"/>
              <a:cs typeface="Times" charset="0"/>
            </a:endParaRPr>
          </a:p>
          <a:p>
            <a:pPr eaLnBrk="0" hangingPunct="0"/>
            <a:r>
              <a:rPr kumimoji="1" lang="en-US" altLang="en-US" sz="1800" b="1">
                <a:solidFill>
                  <a:srgbClr val="000000"/>
                </a:solidFill>
                <a:latin typeface="Arial" charset="0"/>
                <a:cs typeface="Times" charset="0"/>
              </a:rPr>
              <a:t>Stored value cards are embedded with magnetic strips or computer chips with account balance information. </a:t>
            </a: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1426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Electronic Banking</a:t>
            </a:r>
          </a:p>
        </p:txBody>
      </p:sp>
      <p:pic>
        <p:nvPicPr>
          <p:cNvPr id="401427" name="Picture 19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6153150"/>
            <a:ext cx="6826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1428" name="Picture 20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6153150"/>
            <a:ext cx="68262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1429" name="Picture 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6270625"/>
            <a:ext cx="438150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1430" name="Picture 2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6270625"/>
            <a:ext cx="438150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1431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3" y="6270625"/>
            <a:ext cx="438150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1432" name="Picture 24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6270625"/>
            <a:ext cx="430212" cy="41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01979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1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1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1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01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1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14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014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014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14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014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014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014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8" grpId="0" autoUpdateAnimBg="0"/>
      <p:bldP spid="40142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j0433118"/>
          <p:cNvPicPr>
            <a:picLocks noChangeAspect="1" noChangeArrowheads="1"/>
          </p:cNvPicPr>
          <p:nvPr/>
        </p:nvPicPr>
        <p:blipFill>
          <a:blip r:embed="rId2">
            <a:lum bright="32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762000"/>
            <a:ext cx="76200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3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Banking</a:t>
            </a:r>
          </a:p>
          <a:p>
            <a:pPr>
              <a:lnSpc>
                <a:spcPct val="90000"/>
              </a:lnSpc>
            </a:pPr>
            <a:r>
              <a:rPr lang="en-US" altLang="en-US" sz="13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</a:t>
            </a:r>
            <a:endParaRPr lang="en-US" altLang="en-US" sz="13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316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Blue hills"/>
          <p:cNvPicPr>
            <a:picLocks noChangeAspect="1" noChangeArrowheads="1"/>
          </p:cNvPicPr>
          <p:nvPr/>
        </p:nvPicPr>
        <p:blipFill>
          <a:blip r:embed="rId2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of Financial Systems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6004874" cy="55626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4800" b="1" dirty="0"/>
              <a:t>1)	Storing money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48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4800" b="1" dirty="0" smtClean="0"/>
              <a:t>2</a:t>
            </a:r>
            <a:r>
              <a:rPr lang="en-US" altLang="en-US" sz="4800" b="1" dirty="0"/>
              <a:t>)	</a:t>
            </a:r>
            <a:r>
              <a:rPr lang="en-US" altLang="en-US" sz="4800" b="1" dirty="0" smtClean="0"/>
              <a:t>Saving </a:t>
            </a:r>
            <a:r>
              <a:rPr lang="en-US" altLang="en-US" sz="4800" b="1" dirty="0" smtClean="0"/>
              <a:t>money</a:t>
            </a:r>
            <a:endParaRPr lang="en-US" altLang="en-US" sz="4400" dirty="0"/>
          </a:p>
          <a:p>
            <a:pPr marL="0" indent="0">
              <a:lnSpc>
                <a:spcPct val="80000"/>
              </a:lnSpc>
              <a:buNone/>
            </a:pPr>
            <a:endParaRPr lang="en-US" altLang="en-US" sz="48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4800" b="1" dirty="0" smtClean="0"/>
              <a:t>3</a:t>
            </a:r>
            <a:r>
              <a:rPr lang="en-US" altLang="en-US" sz="4800" b="1" dirty="0"/>
              <a:t>)	</a:t>
            </a:r>
            <a:r>
              <a:rPr lang="en-US" altLang="en-US" sz="4800" b="1" dirty="0" smtClean="0"/>
              <a:t>Loans</a:t>
            </a:r>
            <a:endParaRPr lang="en-US" altLang="en-US" sz="4400" dirty="0"/>
          </a:p>
          <a:p>
            <a:pPr marL="0" indent="0">
              <a:lnSpc>
                <a:spcPct val="80000"/>
              </a:lnSpc>
              <a:buNone/>
            </a:pPr>
            <a:endParaRPr lang="en-US" altLang="en-US" sz="48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4800" b="1" dirty="0" smtClean="0"/>
              <a:t>4</a:t>
            </a:r>
            <a:r>
              <a:rPr lang="en-US" altLang="en-US" sz="4800" b="1" dirty="0"/>
              <a:t>)	</a:t>
            </a:r>
            <a:r>
              <a:rPr lang="en-US" altLang="en-US" sz="4800" b="1" dirty="0" smtClean="0"/>
              <a:t>Mortgages</a:t>
            </a:r>
            <a:endParaRPr lang="en-US" altLang="en-US" sz="4400" dirty="0"/>
          </a:p>
          <a:p>
            <a:pPr marL="0" indent="0">
              <a:lnSpc>
                <a:spcPct val="80000"/>
              </a:lnSpc>
              <a:buNone/>
            </a:pPr>
            <a:endParaRPr lang="en-US" altLang="en-US" sz="48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4800" b="1" dirty="0" smtClean="0"/>
              <a:t>5</a:t>
            </a:r>
            <a:r>
              <a:rPr lang="en-US" altLang="en-US" sz="4800" b="1" dirty="0"/>
              <a:t>)	Credit </a:t>
            </a:r>
            <a:r>
              <a:rPr lang="en-US" altLang="en-US" sz="4800" b="1" dirty="0" smtClean="0"/>
              <a:t>cards</a:t>
            </a:r>
            <a:endParaRPr lang="en-US" altLang="en-US" sz="4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1016000"/>
            <a:ext cx="3251200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28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Banks Make Money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8500"/>
            <a:ext cx="9144000" cy="4983163"/>
          </a:xfrm>
        </p:spPr>
        <p:txBody>
          <a:bodyPr/>
          <a:lstStyle/>
          <a:p>
            <a:r>
              <a:rPr lang="en-US" altLang="en-US" sz="2000" dirty="0"/>
              <a:t>L</a:t>
            </a:r>
            <a:r>
              <a:rPr lang="en-US" altLang="en-US" sz="2000" dirty="0" smtClean="0"/>
              <a:t>argest </a:t>
            </a:r>
            <a:r>
              <a:rPr lang="en-US" altLang="en-US" sz="2000" dirty="0"/>
              <a:t>source of income =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interest </a:t>
            </a:r>
            <a:r>
              <a:rPr lang="en-US" altLang="en-US" sz="2000" dirty="0" smtClean="0"/>
              <a:t>from loans</a:t>
            </a:r>
            <a:endParaRPr lang="en-US" altLang="en-US" sz="2000" dirty="0"/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Interest - is </a:t>
            </a:r>
            <a:r>
              <a:rPr lang="en-US" altLang="en-US" sz="2000" dirty="0"/>
              <a:t>the price paid for the use of borrowed </a:t>
            </a:r>
            <a:r>
              <a:rPr lang="en-US" altLang="en-US" sz="2000" dirty="0" smtClean="0"/>
              <a:t>money</a:t>
            </a:r>
            <a:endParaRPr lang="en-US" altLang="en-US" sz="2000" dirty="0"/>
          </a:p>
          <a:p>
            <a:pPr lvl="1"/>
            <a:r>
              <a:rPr lang="en-US" altLang="en-US" sz="2000" dirty="0"/>
              <a:t>simple</a:t>
            </a:r>
          </a:p>
          <a:p>
            <a:pPr lvl="2"/>
            <a:r>
              <a:rPr lang="en-US" altLang="en-US" sz="2000" dirty="0"/>
              <a:t>interest paid only on the principal (amount borrowed)</a:t>
            </a:r>
          </a:p>
          <a:p>
            <a:pPr lvl="1"/>
            <a:r>
              <a:rPr lang="en-US" altLang="en-US" sz="2000" dirty="0"/>
              <a:t>compound</a:t>
            </a:r>
          </a:p>
          <a:p>
            <a:pPr lvl="2"/>
            <a:r>
              <a:rPr lang="en-US" altLang="en-US" sz="2000" dirty="0"/>
              <a:t>interest paid on the principal and accumulated interest</a:t>
            </a:r>
          </a:p>
          <a:p>
            <a:endParaRPr lang="en-US" alt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926" y="3426691"/>
            <a:ext cx="367607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841" y="3140364"/>
            <a:ext cx="5805968" cy="381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12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0"/>
            <a:ext cx="8229600" cy="792162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Financial Institutions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00100"/>
            <a:ext cx="7289800" cy="60579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altLang="en-US" sz="5400" dirty="0"/>
              <a:t>Commercial Banks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endParaRPr lang="en-US" altLang="en-US" sz="5400" dirty="0" smtClean="0"/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altLang="en-US" sz="5400" dirty="0" smtClean="0"/>
              <a:t>Savings </a:t>
            </a:r>
            <a:r>
              <a:rPr lang="en-US" altLang="en-US" sz="5400" dirty="0"/>
              <a:t>and Loan Associations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endParaRPr lang="en-US" altLang="en-US" sz="5400" dirty="0" smtClean="0"/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altLang="en-US" sz="5400" dirty="0" smtClean="0"/>
              <a:t>Savings </a:t>
            </a:r>
            <a:r>
              <a:rPr lang="en-US" altLang="en-US" sz="5400" dirty="0"/>
              <a:t>Banks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endParaRPr lang="en-US" altLang="en-US" sz="5400" dirty="0" smtClean="0"/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altLang="en-US" sz="5400" dirty="0" smtClean="0"/>
              <a:t>Credit </a:t>
            </a:r>
            <a:r>
              <a:rPr lang="en-US" altLang="en-US" sz="5400" dirty="0"/>
              <a:t>Unions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endParaRPr lang="en-US" altLang="en-US" sz="5400" dirty="0" smtClean="0"/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altLang="en-US" sz="5400" dirty="0" smtClean="0"/>
              <a:t>Finance </a:t>
            </a:r>
            <a:r>
              <a:rPr lang="en-US" altLang="en-US" sz="5400" dirty="0" smtClean="0"/>
              <a:t>Companies</a:t>
            </a:r>
            <a:endParaRPr lang="en-US" altLang="en-US" sz="5400" dirty="0"/>
          </a:p>
        </p:txBody>
      </p:sp>
      <p:pic>
        <p:nvPicPr>
          <p:cNvPr id="5122" name="Picture 2" descr="C:\Users\Clinton Goblirsch\AppData\Local\Microsoft\Windows\Temporary Internet Files\Content.IE5\FO1S62ST\MP90042759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107" y="825500"/>
            <a:ext cx="3485499" cy="261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linton Goblirsch\AppData\Local\Microsoft\Windows\Temporary Internet Files\Content.IE5\FO1S62ST\MP90044871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937" y="3874416"/>
            <a:ext cx="3074778" cy="274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17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0"/>
            <a:ext cx="8229600" cy="868362"/>
          </a:xfrm>
        </p:spPr>
        <p:txBody>
          <a:bodyPr/>
          <a:lstStyle/>
          <a:p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 Banking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00100"/>
            <a:ext cx="5345113" cy="6057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kumimoji="1" lang="en-US" altLang="en-US" sz="4000" b="1" dirty="0">
                <a:solidFill>
                  <a:schemeClr val="hlink"/>
                </a:solidFill>
              </a:rPr>
              <a:t>Automated Teller Machines (ATMs)</a:t>
            </a:r>
            <a:endParaRPr kumimoji="1" lang="en-US" altLang="en-US" sz="4000" b="1" dirty="0"/>
          </a:p>
          <a:p>
            <a:pPr>
              <a:lnSpc>
                <a:spcPct val="80000"/>
              </a:lnSpc>
            </a:pPr>
            <a:endParaRPr kumimoji="1" lang="en-US" altLang="en-US" sz="4000" b="1" dirty="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kumimoji="1" lang="en-US" altLang="en-US" sz="4000" b="1" dirty="0" smtClean="0">
                <a:solidFill>
                  <a:schemeClr val="hlink"/>
                </a:solidFill>
              </a:rPr>
              <a:t>Debit </a:t>
            </a:r>
            <a:r>
              <a:rPr kumimoji="1" lang="en-US" altLang="en-US" sz="4000" b="1" dirty="0">
                <a:solidFill>
                  <a:schemeClr val="hlink"/>
                </a:solidFill>
              </a:rPr>
              <a:t>Cards</a:t>
            </a:r>
            <a:endParaRPr kumimoji="1" lang="en-US" altLang="en-US" sz="4000" b="1" dirty="0"/>
          </a:p>
          <a:p>
            <a:pPr>
              <a:lnSpc>
                <a:spcPct val="80000"/>
              </a:lnSpc>
            </a:pPr>
            <a:endParaRPr kumimoji="1" lang="en-US" altLang="en-US" sz="4000" b="1" dirty="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kumimoji="1" lang="en-US" altLang="en-US" sz="4000" b="1" dirty="0" smtClean="0">
                <a:solidFill>
                  <a:schemeClr val="hlink"/>
                </a:solidFill>
              </a:rPr>
              <a:t>Automatic </a:t>
            </a:r>
            <a:r>
              <a:rPr kumimoji="1" lang="en-US" altLang="en-US" sz="4000" b="1" dirty="0">
                <a:solidFill>
                  <a:schemeClr val="hlink"/>
                </a:solidFill>
              </a:rPr>
              <a:t>Clearing Houses (ACH)</a:t>
            </a:r>
            <a:r>
              <a:rPr kumimoji="1" lang="en-US" altLang="en-US" sz="4000" b="1" dirty="0"/>
              <a:t> </a:t>
            </a:r>
          </a:p>
          <a:p>
            <a:pPr>
              <a:lnSpc>
                <a:spcPct val="80000"/>
              </a:lnSpc>
            </a:pPr>
            <a:endParaRPr kumimoji="1" lang="en-US" altLang="en-US" sz="4000" b="1" dirty="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kumimoji="1" lang="en-US" altLang="en-US" sz="4000" b="1" dirty="0" smtClean="0">
                <a:solidFill>
                  <a:schemeClr val="hlink"/>
                </a:solidFill>
              </a:rPr>
              <a:t>Home Banking</a:t>
            </a:r>
            <a:endParaRPr kumimoji="1" lang="en-US" altLang="en-US" sz="4000" b="1" dirty="0"/>
          </a:p>
          <a:p>
            <a:pPr>
              <a:lnSpc>
                <a:spcPct val="80000"/>
              </a:lnSpc>
            </a:pPr>
            <a:endParaRPr lang="en-US" altLang="en-US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1358900"/>
            <a:ext cx="3798887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89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U.S. household consumer debt profile:</a:t>
            </a:r>
            <a:endParaRPr lang="en-US" sz="3600" dirty="0"/>
          </a:p>
          <a:p>
            <a:pPr lvl="1">
              <a:buFont typeface="Arial"/>
              <a:buChar char="•"/>
            </a:pPr>
            <a:r>
              <a:rPr lang="en-US" sz="3200" dirty="0"/>
              <a:t>Average credit card debt: </a:t>
            </a:r>
            <a:r>
              <a:rPr lang="en-US" sz="3200" b="1" dirty="0"/>
              <a:t>$15,593</a:t>
            </a:r>
            <a:endParaRPr lang="en-US" sz="3200" dirty="0"/>
          </a:p>
          <a:p>
            <a:pPr lvl="1">
              <a:buFont typeface="Arial"/>
              <a:buChar char="•"/>
            </a:pPr>
            <a:r>
              <a:rPr lang="en-US" sz="3200" dirty="0"/>
              <a:t>Average mortgage debt: </a:t>
            </a:r>
            <a:r>
              <a:rPr lang="en-US" sz="3200" b="1" dirty="0"/>
              <a:t>$153,184</a:t>
            </a:r>
            <a:endParaRPr lang="en-US" sz="3200" dirty="0"/>
          </a:p>
          <a:p>
            <a:pPr lvl="1">
              <a:buFont typeface="Arial"/>
              <a:buChar char="•"/>
            </a:pPr>
            <a:r>
              <a:rPr lang="en-US" sz="3200" dirty="0"/>
              <a:t>Average student loan debt: </a:t>
            </a:r>
            <a:r>
              <a:rPr lang="en-US" sz="3200" b="1" dirty="0"/>
              <a:t>$32,511</a:t>
            </a:r>
            <a:endParaRPr lang="en-US" sz="3200" dirty="0"/>
          </a:p>
          <a:p>
            <a:pPr marL="0" indent="0">
              <a:buNone/>
            </a:pPr>
            <a:r>
              <a:rPr lang="en-US" sz="3600" b="1" dirty="0" smtClean="0"/>
              <a:t>In </a:t>
            </a:r>
            <a:r>
              <a:rPr lang="en-US" sz="3600" b="1" dirty="0"/>
              <a:t>total, American consumers owe:</a:t>
            </a:r>
            <a:endParaRPr lang="en-US" sz="3600" dirty="0"/>
          </a:p>
          <a:p>
            <a:pPr lvl="1">
              <a:buFont typeface="Arial"/>
              <a:buChar char="•"/>
            </a:pPr>
            <a:r>
              <a:rPr lang="en-US" sz="3200" dirty="0"/>
              <a:t>$11.62 trillion in debt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/>
              <a:t>An increase of 3.4% from last year</a:t>
            </a:r>
          </a:p>
          <a:p>
            <a:pPr lvl="1">
              <a:buFont typeface="Arial"/>
              <a:buChar char="•"/>
            </a:pPr>
            <a:r>
              <a:rPr lang="en-US" sz="3200" dirty="0"/>
              <a:t>$880.3 billion in credit card debt</a:t>
            </a:r>
          </a:p>
          <a:p>
            <a:pPr lvl="1">
              <a:buFont typeface="Arial"/>
              <a:buChar char="•"/>
            </a:pPr>
            <a:r>
              <a:rPr lang="en-US" sz="3200" dirty="0"/>
              <a:t>$8.05 trillion in mortgages</a:t>
            </a:r>
          </a:p>
          <a:p>
            <a:pPr lvl="1">
              <a:buFont typeface="Arial"/>
              <a:buChar char="•"/>
            </a:pPr>
            <a:r>
              <a:rPr lang="en-US" sz="3200" dirty="0"/>
              <a:t>$1,122.7 billion in student loans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/>
              <a:t>An increase of 10.5% from last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6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186562"/>
              </p:ext>
            </p:extLst>
          </p:nvPr>
        </p:nvGraphicFramePr>
        <p:xfrm>
          <a:off x="381000" y="228603"/>
          <a:ext cx="8382000" cy="637951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191000"/>
                <a:gridCol w="4191000"/>
              </a:tblGrid>
              <a:tr h="68674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YES</a:t>
                      </a:r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NO</a:t>
                      </a:r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493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KEY POINTS</a:t>
                      </a:r>
                      <a:r>
                        <a:rPr lang="en-US" sz="2800" baseline="0" dirty="0" smtClean="0"/>
                        <a:t> / </a:t>
                      </a:r>
                      <a:r>
                        <a:rPr lang="en-US" sz="2800" dirty="0" smtClean="0"/>
                        <a:t>ARGUMENTS:</a:t>
                      </a:r>
                    </a:p>
                    <a:p>
                      <a:r>
                        <a:rPr lang="en-US" sz="3200" dirty="0" smtClean="0"/>
                        <a:t>1.</a:t>
                      </a:r>
                    </a:p>
                    <a:p>
                      <a:endParaRPr lang="en-US" sz="2800" dirty="0" smtClean="0"/>
                    </a:p>
                    <a:p>
                      <a:endParaRPr lang="en-US" sz="2800" dirty="0" smtClean="0"/>
                    </a:p>
                    <a:p>
                      <a:r>
                        <a:rPr lang="en-US" sz="3200" dirty="0" smtClean="0"/>
                        <a:t>2.</a:t>
                      </a:r>
                    </a:p>
                    <a:p>
                      <a:endParaRPr lang="en-US" sz="2800" dirty="0" smtClean="0"/>
                    </a:p>
                    <a:p>
                      <a:endParaRPr lang="en-US" sz="2800" dirty="0" smtClean="0"/>
                    </a:p>
                    <a:p>
                      <a:r>
                        <a:rPr lang="en-US" sz="3200" dirty="0" smtClean="0"/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KEY POINTS / ARGUMENTS:</a:t>
                      </a:r>
                    </a:p>
                    <a:p>
                      <a:r>
                        <a:rPr lang="en-US" sz="3200" dirty="0" smtClean="0"/>
                        <a:t>1.</a:t>
                      </a:r>
                    </a:p>
                    <a:p>
                      <a:endParaRPr lang="en-US" sz="2800" dirty="0" smtClean="0"/>
                    </a:p>
                    <a:p>
                      <a:endParaRPr lang="en-US" sz="2800" dirty="0" smtClean="0"/>
                    </a:p>
                    <a:p>
                      <a:r>
                        <a:rPr lang="en-US" sz="3200" dirty="0" smtClean="0"/>
                        <a:t>2.</a:t>
                      </a:r>
                    </a:p>
                    <a:p>
                      <a:endParaRPr lang="en-US" sz="2800" dirty="0" smtClean="0"/>
                    </a:p>
                    <a:p>
                      <a:endParaRPr lang="en-US" sz="2800" dirty="0" smtClean="0"/>
                    </a:p>
                    <a:p>
                      <a:r>
                        <a:rPr lang="en-US" sz="3200" dirty="0" smtClean="0"/>
                        <a:t>3.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536">
                <a:tc gridSpan="2">
                  <a:txBody>
                    <a:bodyPr/>
                    <a:lstStyle/>
                    <a:p>
                      <a:pPr algn="l"/>
                      <a:endParaRPr lang="en-US" sz="2400" b="1" baseline="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9455" y="5024582"/>
            <a:ext cx="8414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CLOSURE: These two arguments disagree on whether consumers can accurately judge the risks of borrowing money for online purchases or home improvements.  Which argument do you agree with?  Why?</a:t>
            </a:r>
          </a:p>
        </p:txBody>
      </p:sp>
    </p:spTree>
    <p:extLst>
      <p:ext uri="{BB962C8B-B14F-4D97-AF65-F5344CB8AC3E}">
        <p14:creationId xmlns:p14="http://schemas.microsoft.com/office/powerpoint/2010/main" val="322562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j0433118"/>
          <p:cNvPicPr>
            <a:picLocks noChangeAspect="1" noChangeArrowheads="1"/>
          </p:cNvPicPr>
          <p:nvPr/>
        </p:nvPicPr>
        <p:blipFill>
          <a:blip r:embed="rId2">
            <a:lum bright="32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762000"/>
            <a:ext cx="76200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3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Banking</a:t>
            </a:r>
          </a:p>
          <a:p>
            <a:pPr>
              <a:lnSpc>
                <a:spcPct val="90000"/>
              </a:lnSpc>
            </a:pPr>
            <a:r>
              <a:rPr lang="en-US" altLang="en-US" sz="13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</a:t>
            </a:r>
            <a:endParaRPr lang="en-US" altLang="en-US" sz="13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138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con_template">
  <a:themeElements>
    <a:clrScheme name="">
      <a:dk1>
        <a:srgbClr val="000000"/>
      </a:dk1>
      <a:lt1>
        <a:srgbClr val="006666"/>
      </a:lt1>
      <a:dk2>
        <a:srgbClr val="800000"/>
      </a:dk2>
      <a:lt2>
        <a:srgbClr val="4D4D4D"/>
      </a:lt2>
      <a:accent1>
        <a:srgbClr val="CC9900"/>
      </a:accent1>
      <a:accent2>
        <a:srgbClr val="800000"/>
      </a:accent2>
      <a:accent3>
        <a:srgbClr val="AAB8B8"/>
      </a:accent3>
      <a:accent4>
        <a:srgbClr val="000000"/>
      </a:accent4>
      <a:accent5>
        <a:srgbClr val="E2CAAA"/>
      </a:accent5>
      <a:accent6>
        <a:srgbClr val="730000"/>
      </a:accent6>
      <a:hlink>
        <a:srgbClr val="000099"/>
      </a:hlink>
      <a:folHlink>
        <a:srgbClr val="003300"/>
      </a:folHlink>
    </a:clrScheme>
    <a:fontScheme name="econ_template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on_template.pot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_template.pot 2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_template.pot 3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_template.pot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_template.pot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n_template.pot 6">
        <a:dk1>
          <a:srgbClr val="000000"/>
        </a:dk1>
        <a:lt1>
          <a:srgbClr val="FFCC00"/>
        </a:lt1>
        <a:dk2>
          <a:srgbClr val="336600"/>
        </a:dk2>
        <a:lt2>
          <a:srgbClr val="969696"/>
        </a:lt2>
        <a:accent1>
          <a:srgbClr val="336600"/>
        </a:accent1>
        <a:accent2>
          <a:srgbClr val="CCCC00"/>
        </a:accent2>
        <a:accent3>
          <a:srgbClr val="FFE2AA"/>
        </a:accent3>
        <a:accent4>
          <a:srgbClr val="000000"/>
        </a:accent4>
        <a:accent5>
          <a:srgbClr val="ADB8AA"/>
        </a:accent5>
        <a:accent6>
          <a:srgbClr val="B9B900"/>
        </a:accent6>
        <a:hlink>
          <a:srgbClr val="FFFFFF"/>
        </a:hlink>
        <a:folHlink>
          <a:srgbClr val="FFF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_template.pot 7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n_template.pot 8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7086</TotalTime>
  <Words>1073</Words>
  <Application>Microsoft Office PowerPoint</Application>
  <PresentationFormat>On-screen Show (4:3)</PresentationFormat>
  <Paragraphs>210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12_TP030004031</vt:lpstr>
      <vt:lpstr>Default Design</vt:lpstr>
      <vt:lpstr>1_Default Design</vt:lpstr>
      <vt:lpstr>econ_template</vt:lpstr>
      <vt:lpstr>Office Theme</vt:lpstr>
      <vt:lpstr>Picture</vt:lpstr>
      <vt:lpstr>Friday November 21, 2014 Mr. Goblirsch – Economics</vt:lpstr>
      <vt:lpstr>PowerPoint Presentation</vt:lpstr>
      <vt:lpstr>Functions of Financial Systems</vt:lpstr>
      <vt:lpstr>How Banks Make Money</vt:lpstr>
      <vt:lpstr>Types of Financial Institutions</vt:lpstr>
      <vt:lpstr>Electronic Banking</vt:lpstr>
      <vt:lpstr>PowerPoint Presentation</vt:lpstr>
      <vt:lpstr>PowerPoint Presentation</vt:lpstr>
      <vt:lpstr>PowerPoint Presentation</vt:lpstr>
      <vt:lpstr>Money Supply</vt:lpstr>
      <vt:lpstr>Measuring the Money Supply</vt:lpstr>
      <vt:lpstr>Functions of Financial Systems</vt:lpstr>
      <vt:lpstr>Banking Services</vt:lpstr>
      <vt:lpstr>How Banks Make Money</vt:lpstr>
      <vt:lpstr>How Banks Make a Profit</vt:lpstr>
      <vt:lpstr>Types of Financial Institutions</vt:lpstr>
      <vt:lpstr>Types of Financial Institutions</vt:lpstr>
      <vt:lpstr>Electronic Banking</vt:lpstr>
      <vt:lpstr>Electronic Banking</vt:lpstr>
    </vt:vector>
  </TitlesOfParts>
  <Company>Modesto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5:  Supply</dc:title>
  <dc:creator>Muncrief.d</dc:creator>
  <cp:lastModifiedBy>cgoblirsch</cp:lastModifiedBy>
  <cp:revision>179</cp:revision>
  <cp:lastPrinted>2014-11-21T14:46:40Z</cp:lastPrinted>
  <dcterms:created xsi:type="dcterms:W3CDTF">2007-02-19T20:43:44Z</dcterms:created>
  <dcterms:modified xsi:type="dcterms:W3CDTF">2014-11-21T15:33:56Z</dcterms:modified>
</cp:coreProperties>
</file>