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  <p:sldMasterId id="2147484446" r:id="rId2"/>
    <p:sldMasterId id="2147484448" r:id="rId3"/>
    <p:sldMasterId id="2147484948" r:id="rId4"/>
    <p:sldMasterId id="2147485233" r:id="rId5"/>
    <p:sldMasterId id="2147485235" r:id="rId6"/>
    <p:sldMasterId id="2147485426" r:id="rId7"/>
    <p:sldMasterId id="2147485653" r:id="rId8"/>
    <p:sldMasterId id="2147485793" r:id="rId9"/>
    <p:sldMasterId id="2147485795" r:id="rId10"/>
  </p:sldMasterIdLst>
  <p:notesMasterIdLst>
    <p:notesMasterId r:id="rId30"/>
  </p:notesMasterIdLst>
  <p:handoutMasterIdLst>
    <p:handoutMasterId r:id="rId31"/>
  </p:handoutMasterIdLst>
  <p:sldIdLst>
    <p:sldId id="282" r:id="rId11"/>
    <p:sldId id="285" r:id="rId12"/>
    <p:sldId id="294" r:id="rId13"/>
    <p:sldId id="297" r:id="rId14"/>
    <p:sldId id="319" r:id="rId15"/>
    <p:sldId id="302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094E5-F88A-4DAB-85D1-7FC902C77705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8DC7C1-6240-4E18-8A23-C0FC93DF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0B544D-6E4C-4C3E-ADDA-EF1910EB1BEE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0D648F-EAC1-40B1-AECA-822E52C26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4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82D1231-8D76-4B23-AD4D-A4FFAAE38BA7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F35C768-28A7-4622-BAE6-30DE9623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5DE18B1-BFB6-40B3-9FB2-9392390A844B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0931AB55-6ABC-454D-A27C-5BA0417F9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321E901-004D-4D8B-94A9-0AEF963130F6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CEECE23-A3E7-433C-BDC1-171C1423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71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07FC446-935C-47B2-B9DB-BE7776BA0E70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B0B2BB4-30BE-4A06-8E9D-B3AF993EF3D2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6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98D9AD-0C7F-4B48-862F-7B7DD339B859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C2777E-7E0F-4C99-B5C8-6D08F9662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819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82582D-B379-4971-9DA0-C534E13A0A46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B16AEF-8C49-45D1-AA05-7E8BE2B88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087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785D35-2A16-4390-9F2D-5BAE9D6E8E57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30A738-2574-47EF-BA56-D084F4089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86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BD2262-3379-44D4-94DF-7340516E02A1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F99673-FAF7-4544-AABF-899EC0879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6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8F1A9C-F09F-441B-9C79-6137DE354E6B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4841BD-E079-4359-BF2D-435FE8715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48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2473925-F37C-455C-AE62-D0C97941F714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437E5CC-8D7C-4244-BC30-38D5D50A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5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1111A5-B88E-4481-A882-869040CFF331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E55B3C-2FE2-4652-BC47-840745ECB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302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550294-207A-44BE-899A-285B6CB5205A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66249D3-D544-43AE-8C73-468FD0AF4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67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520C7A-1509-477B-AFD4-0629CC04F8A0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298701-B80B-456C-81AB-0439AED59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72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C3BA65-6D3C-4E1E-9E15-DC4028E819E6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0C631F-1434-4D79-A0DE-AF7ACFF17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236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860371-6488-47A6-9826-44D5F37A3A32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277146-6182-415F-A67F-AF2068F97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33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26BC4A-37C4-4FE4-8C20-A1B3C6F60B2D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F10199-5A42-4245-A3A0-EF51B03A7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90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BEE4AE-BBE9-4412-8D38-BC29B27BB54D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E05A15-F170-47DF-9EF4-8F2B4310E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24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651B39-190C-4390-AECA-9DEC2E8DEA58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FDE952-6C12-424D-879C-1C2AD3B2F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848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8004D1-481E-4D81-A8E7-0EC0882029FC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2802E46-015E-4C7E-AAEB-D6E339845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3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F5B247-E170-4A54-BD3D-7CCA66393F7D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2C0B4A0-D92A-4E76-A506-3643BABDF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87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6D8D60C-7665-4601-ADED-073B5E3E9E62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BAAAB5E-1A33-4855-B7BD-C8D8B6A8A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437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628368C2-CFFC-4AA8-8EE3-46A2941DBF4A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74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DF35078B-CB4A-4731-A65D-76A4172BAC20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27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997BF03-3FEB-40C0-A202-65E40A372720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DF8161-A5FE-4E90-ACE5-B45B69175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3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7FC1155-96EC-4ED5-99F7-ED715B3568C4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867D5C-4A57-407F-90FE-BB7E8A2B4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9EAB3D-AEC7-41F4-BBDC-A06B3B211DDC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BF4C4D-64B6-442F-B73D-7443349AE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15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6477675-549F-4649-8026-F65719F61988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4D5E40F-9B97-4226-8ED2-05EBB49AA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259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255861-0ACD-48F2-8C94-8DC70E330BAD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A2902A-1420-4903-9913-707258290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472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158F3B-F512-4ABE-9C8C-817A9015412F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9260CC-94E8-47AA-9AF7-E4AA334A3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007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04E42D9-7A74-41E9-8D53-7F6643DF6191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452EF2B-512A-494A-BDBC-4132AE5F9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4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6CA5F16-D389-4B5D-9143-791C42C6022D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425ED31-BF3C-4081-A9F1-B2BFDC321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4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BF13827-1CD2-47E7-A176-18315480D643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2C2F3C-9A96-4E69-8A5C-900FC9E01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928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776D57-8BE3-474D-B21C-B10B6D48855A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28F912-35E3-4655-98F0-9D1C3A02D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230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B9B4DC-3240-4086-BAE9-CFBB17891EFD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9B8FBF-1D74-490F-8778-EDAF332DE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01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76C76C-FBE6-44BE-B563-11673C0255A7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0E293A-E527-48D5-920D-8ABB4AA50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501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D918C48-6D3A-4444-92D2-1982333B3F71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06718C-6C3C-4A0D-9863-DFD69F351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095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84B603-9D38-40D8-BAA6-0C903403CE2F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24BCBF-AF28-41D6-997C-BA5D273E5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617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F134CF-B885-4EFD-828D-0A5403BD96C5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2598A40-31C9-4AC4-89DA-23062DC38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364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4A744C-59FC-4CC3-AE3E-2A58F54912DA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7C71AC-A61A-4AF5-ADE2-D77858F11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175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26240E4-8CD1-4B90-B755-1D0381A37242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051EB63-7394-4C64-973F-0A494584E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8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708275-8D57-476E-A675-9AD726F9214A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55AC7F-B04B-4184-864E-E155E76E9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4839013-C446-47B2-91A7-9458B61D2D93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4139E45-8D49-42A7-B172-54437CB4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7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34B678-9963-40D8-9FF7-54FD3381E669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2AAB23-84B6-49EC-9FEF-4551AFFB8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355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FD972BC-48C1-40F6-9C33-89815AF0CEC8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11BAC4-A343-4B59-ADB8-E1E0450FC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145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3A94D0-0EF3-457F-8405-125E5E7A2310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9915AC-DCA2-44CC-814D-96724FC97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8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5BEC768-2B37-49AD-9643-9D46B1C10843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0522CE2-9F77-48CD-9C0D-3E46F3551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535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20E82D-032E-477C-A81C-D15E3F9C7CD3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2FBA2A-02BA-4595-B5D9-C9B12B33F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4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519B8F-E5D8-498A-B76F-E0737A650FE2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2D5B4F0-912C-4805-BCB0-92D763247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0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56CF05-BB86-4F2B-83B4-F7378CE11CF1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E66F3DB-0FAB-48DC-A435-4E65B1FC1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046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962DB5-4646-49D8-84CB-D6DAE08A556D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A5D143-E5BA-4E3D-B448-D22E06B2E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796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B75359-6141-402D-A763-22FC7DE40622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68E8C1-6A2F-4D6C-AD33-9E3DB8925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424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BC418E5-C672-416A-8A76-0A3437520682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264C7D-A213-4310-8245-99C960904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7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6E04FF9-5BF0-47DB-8644-9997D348D856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EB7711F-51A8-4434-B299-5316AECE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49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A8A7D9-7FB5-4A7B-B14D-0312B8DB0BF9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A2BCC5-79EB-4CFE-AF73-23083308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94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1BE93E6-6B69-46F8-A15D-C8658F45AADA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9CA0809-CD5F-4B5D-A9A7-5F1EC9C1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192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B4A5C6-806F-4AF5-9705-C544BBCBA02C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2546BE-2558-4965-AD90-384F4468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255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59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D5DACE6-0B8B-4544-B878-72C33D0316E9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06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0411B72C-4FEA-49CA-A34A-7F53937B1B8E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5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CAA1136-CBE9-440D-A2B3-C25A66B84460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823BA91-27E5-4A3E-9F77-2D728F073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D434208-0D05-4112-A76B-8ACB5111C7F6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CACDC5A-69B1-461D-930B-F43385E79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65AA5B4-B87D-473F-A93C-DF5D67EDACAB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80B065-786F-481B-9755-540B7CC3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890647-AE65-4B60-9308-6600CCD2C510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EE4F7B-CCC4-405D-9B08-0892D276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80" r:id="rId1"/>
    <p:sldLayoutId id="21474861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E03A40-0386-40C1-AAC7-1EEF3FE35559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A9D09E-D5FC-434D-B8E4-8CA2C1FF2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8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2" r:id="rId1"/>
    <p:sldLayoutId id="2147486183" r:id="rId2"/>
    <p:sldLayoutId id="2147486184" r:id="rId3"/>
    <p:sldLayoutId id="2147486185" r:id="rId4"/>
    <p:sldLayoutId id="2147486186" r:id="rId5"/>
    <p:sldLayoutId id="2147486187" r:id="rId6"/>
    <p:sldLayoutId id="2147486188" r:id="rId7"/>
    <p:sldLayoutId id="2147486189" r:id="rId8"/>
    <p:sldLayoutId id="2147486190" r:id="rId9"/>
    <p:sldLayoutId id="2147486191" r:id="rId10"/>
    <p:sldLayoutId id="2147486192" r:id="rId11"/>
    <p:sldLayoutId id="2147486193" r:id="rId12"/>
    <p:sldLayoutId id="2147486194" r:id="rId13"/>
    <p:sldLayoutId id="2147486195" r:id="rId14"/>
    <p:sldLayoutId id="214748619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9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98" r:id="rId1"/>
    <p:sldLayoutId id="21474861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2DB99C-CDDB-402E-9A4D-1B4577053569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A8CA3D-DB4A-43B8-B5FB-AD04E4FE2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8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  <p:sldLayoutId id="2147486211" r:id="rId12"/>
    <p:sldLayoutId id="2147486212" r:id="rId13"/>
    <p:sldLayoutId id="2147486213" r:id="rId14"/>
    <p:sldLayoutId id="214748621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BE8090-C311-4FD3-8FBC-2CB62E355F80}" type="datetime1">
              <a:rPr lang="en-US" altLang="en-US"/>
              <a:pPr>
                <a:defRPr/>
              </a:pPr>
              <a:t>11/21/2014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D705ED-46B2-473A-96A7-78D09C0A6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8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  <p:sldLayoutId id="2147486221" r:id="rId7"/>
    <p:sldLayoutId id="2147486222" r:id="rId8"/>
    <p:sldLayoutId id="2147486223" r:id="rId9"/>
    <p:sldLayoutId id="2147486224" r:id="rId10"/>
    <p:sldLayoutId id="2147486225" r:id="rId11"/>
    <p:sldLayoutId id="2147486226" r:id="rId12"/>
    <p:sldLayoutId id="2147486227" r:id="rId13"/>
    <p:sldLayoutId id="2147486228" r:id="rId14"/>
    <p:sldLayoutId id="214748622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3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Friday November 21,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Analyze political cartoons showing the imperialist and anti-imperialist viewpoints.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Political Cartoon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CONCEPT: Philippine-American War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Analyzing Political Cartoons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CLOSURE: Imperialist vs. Anti-Imperialist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Political Cartoon WARM-UP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Analyze the political cartoon on Pg. 351.  Answer the questions below.</a:t>
            </a:r>
            <a:endParaRPr lang="en-US" sz="24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/>
              <a:t>Define the term Monroe Doctrine using the glossary.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/>
              <a:t>What was Uncle Sam riding?  What is he riding now?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/>
              <a:t>What is the cartoonist saying about American imperialism based on this cartoon?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B: Cartoon 2	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Life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1900</a:t>
            </a:r>
          </a:p>
        </p:txBody>
      </p:sp>
      <p:pic>
        <p:nvPicPr>
          <p:cNvPr id="4" name="Picture 4" descr="civilized-life"/>
          <p:cNvPicPr>
            <a:picLocks noChangeAspect="1" noChangeArrowheads="1"/>
          </p:cNvPicPr>
          <p:nvPr/>
        </p:nvPicPr>
        <p:blipFill>
          <a:blip r:embed="rId2"/>
          <a:srcRect l="8832" t="2131"/>
          <a:stretch>
            <a:fillRect/>
          </a:stretch>
        </p:blipFill>
        <p:spPr bwMode="auto">
          <a:xfrm rot="5400000">
            <a:off x="1991939" y="2097477"/>
            <a:ext cx="5029200" cy="372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 bwMode="auto">
          <a:xfrm>
            <a:off x="609600" y="536575"/>
            <a:ext cx="7783513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C: Cartoon 1	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Puck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1901</a:t>
            </a:r>
          </a:p>
        </p:txBody>
      </p:sp>
      <p:pic>
        <p:nvPicPr>
          <p:cNvPr id="5" name="Picture 4" descr="columbia-puck"/>
          <p:cNvPicPr>
            <a:picLocks noChangeAspect="1" noChangeArrowheads="1"/>
          </p:cNvPicPr>
          <p:nvPr/>
        </p:nvPicPr>
        <p:blipFill>
          <a:blip r:embed="rId2"/>
          <a:srcRect l="13081" r="2907" b="2155"/>
          <a:stretch>
            <a:fillRect/>
          </a:stretch>
        </p:blipFill>
        <p:spPr bwMode="auto">
          <a:xfrm rot="5400000">
            <a:off x="2057682" y="2008881"/>
            <a:ext cx="5109734" cy="401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C: Cartoon 2	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Life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1898</a:t>
            </a:r>
          </a:p>
        </p:txBody>
      </p:sp>
      <p:pic>
        <p:nvPicPr>
          <p:cNvPr id="4" name="Picture 4" descr="Columbia-Life"/>
          <p:cNvPicPr>
            <a:picLocks noChangeAspect="1" noChangeArrowheads="1"/>
          </p:cNvPicPr>
          <p:nvPr/>
        </p:nvPicPr>
        <p:blipFill>
          <a:blip r:embed="rId2"/>
          <a:srcRect l="9935" r="3974" b="10136"/>
          <a:stretch>
            <a:fillRect/>
          </a:stretch>
        </p:blipFill>
        <p:spPr bwMode="auto">
          <a:xfrm rot="5395211">
            <a:off x="1877667" y="1408075"/>
            <a:ext cx="5083216" cy="520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 bwMode="auto">
          <a:xfrm>
            <a:off x="558800" y="554038"/>
            <a:ext cx="786765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D: Cartoon 1	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Puck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1899</a:t>
            </a:r>
          </a:p>
        </p:txBody>
      </p:sp>
      <p:pic>
        <p:nvPicPr>
          <p:cNvPr id="5" name="Picture 4" descr="schoolhouse-puck"/>
          <p:cNvPicPr>
            <a:picLocks noChangeAspect="1" noChangeArrowheads="1"/>
          </p:cNvPicPr>
          <p:nvPr/>
        </p:nvPicPr>
        <p:blipFill>
          <a:blip r:embed="rId2"/>
          <a:srcRect l="1437" t="1003" b="1003"/>
          <a:stretch>
            <a:fillRect/>
          </a:stretch>
        </p:blipFill>
        <p:spPr bwMode="auto">
          <a:xfrm rot="5387209">
            <a:off x="1975257" y="324461"/>
            <a:ext cx="5069651" cy="721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 bwMode="auto">
          <a:xfrm>
            <a:off x="615950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D: Cartoon 2	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Life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1899</a:t>
            </a:r>
          </a:p>
        </p:txBody>
      </p:sp>
      <p:pic>
        <p:nvPicPr>
          <p:cNvPr id="4" name="Picture 4" descr="schoolboy-life"/>
          <p:cNvPicPr>
            <a:picLocks noChangeAspect="1" noChangeArrowheads="1"/>
          </p:cNvPicPr>
          <p:nvPr/>
        </p:nvPicPr>
        <p:blipFill>
          <a:blip r:embed="rId2"/>
          <a:srcRect l="4367" r="19651" b="5291"/>
          <a:stretch>
            <a:fillRect/>
          </a:stretch>
        </p:blipFill>
        <p:spPr bwMode="auto">
          <a:xfrm rot="5400000">
            <a:off x="2137462" y="1361612"/>
            <a:ext cx="5043148" cy="5186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490538" y="554038"/>
            <a:ext cx="7942262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E: Cartoon 1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Judge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1899</a:t>
            </a:r>
          </a:p>
        </p:txBody>
      </p:sp>
      <p:pic>
        <p:nvPicPr>
          <p:cNvPr id="5" name="Picture 4" descr="race-judge"/>
          <p:cNvPicPr>
            <a:picLocks noChangeAspect="1" noChangeArrowheads="1"/>
          </p:cNvPicPr>
          <p:nvPr/>
        </p:nvPicPr>
        <p:blipFill>
          <a:blip r:embed="rId2"/>
          <a:srcRect l="4550" t="2101" r="19717" b="2101"/>
          <a:stretch>
            <a:fillRect/>
          </a:stretch>
        </p:blipFill>
        <p:spPr bwMode="auto">
          <a:xfrm rot="16200000">
            <a:off x="1871432" y="1625053"/>
            <a:ext cx="5171341" cy="472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 bwMode="auto">
          <a:xfrm>
            <a:off x="558800" y="554038"/>
            <a:ext cx="79248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700" smtClean="0">
                <a:latin typeface="Helvetica" pitchFamily="34" charset="0"/>
                <a:cs typeface="Helvetica" pitchFamily="34" charset="0"/>
              </a:rPr>
              <a:t>Set E: Cartoon 2 	</a:t>
            </a:r>
            <a:r>
              <a:rPr lang="en-US" altLang="en-US" sz="3700" i="1" smtClean="0">
                <a:latin typeface="Helvetica" pitchFamily="34" charset="0"/>
                <a:cs typeface="Helvetica" pitchFamily="34" charset="0"/>
              </a:rPr>
              <a:t>The World</a:t>
            </a:r>
            <a:r>
              <a:rPr lang="en-US" altLang="en-US" sz="3700" smtClean="0">
                <a:latin typeface="Helvetica" pitchFamily="34" charset="0"/>
                <a:cs typeface="Helvetica" pitchFamily="34" charset="0"/>
              </a:rPr>
              <a:t>, 1898</a:t>
            </a:r>
          </a:p>
        </p:txBody>
      </p:sp>
      <p:pic>
        <p:nvPicPr>
          <p:cNvPr id="4" name="Picture 4" descr="race-life"/>
          <p:cNvPicPr>
            <a:picLocks noChangeAspect="1" noChangeArrowheads="1"/>
          </p:cNvPicPr>
          <p:nvPr/>
        </p:nvPicPr>
        <p:blipFill>
          <a:blip r:embed="rId2"/>
          <a:srcRect t="6652" r="2879" b="6652"/>
          <a:stretch>
            <a:fillRect/>
          </a:stretch>
        </p:blipFill>
        <p:spPr bwMode="auto">
          <a:xfrm rot="16200000">
            <a:off x="2132155" y="2116741"/>
            <a:ext cx="5062054" cy="363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 bwMode="auto">
          <a:xfrm>
            <a:off x="615950" y="554038"/>
            <a:ext cx="7646988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700" smtClean="0">
                <a:latin typeface="Helvetica" pitchFamily="34" charset="0"/>
                <a:cs typeface="Helvetica" pitchFamily="34" charset="0"/>
              </a:rPr>
              <a:t>Set F: Cartoon 1			 </a:t>
            </a:r>
            <a:r>
              <a:rPr lang="en-US" altLang="en-US" sz="3700" i="1" smtClean="0">
                <a:latin typeface="Helvetica" pitchFamily="34" charset="0"/>
                <a:cs typeface="Helvetica" pitchFamily="34" charset="0"/>
              </a:rPr>
              <a:t>Judge</a:t>
            </a:r>
            <a:r>
              <a:rPr lang="en-US" altLang="en-US" sz="3700" smtClean="0">
                <a:latin typeface="Helvetica" pitchFamily="34" charset="0"/>
                <a:cs typeface="Helvetica" pitchFamily="34" charset="0"/>
              </a:rPr>
              <a:t>, 1900</a:t>
            </a:r>
          </a:p>
        </p:txBody>
      </p:sp>
      <p:pic>
        <p:nvPicPr>
          <p:cNvPr id="5" name="Picture 5" descr="outcome-judge"/>
          <p:cNvPicPr>
            <a:picLocks noChangeAspect="1" noChangeArrowheads="1"/>
          </p:cNvPicPr>
          <p:nvPr/>
        </p:nvPicPr>
        <p:blipFill>
          <a:blip r:embed="rId2"/>
          <a:srcRect t="6020" b="6020"/>
          <a:stretch>
            <a:fillRect/>
          </a:stretch>
        </p:blipFill>
        <p:spPr bwMode="auto">
          <a:xfrm rot="5400000">
            <a:off x="2126608" y="833801"/>
            <a:ext cx="5020112" cy="632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 bwMode="auto">
          <a:xfrm>
            <a:off x="6508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700" smtClean="0">
                <a:latin typeface="Helvetica" pitchFamily="34" charset="0"/>
                <a:cs typeface="Helvetica" pitchFamily="34" charset="0"/>
              </a:rPr>
              <a:t>Set F: Cartoon 2				 </a:t>
            </a:r>
            <a:r>
              <a:rPr lang="en-US" altLang="en-US" sz="3700" i="1" smtClean="0">
                <a:latin typeface="Helvetica" pitchFamily="34" charset="0"/>
                <a:cs typeface="Helvetica" pitchFamily="34" charset="0"/>
              </a:rPr>
              <a:t>Life</a:t>
            </a:r>
            <a:r>
              <a:rPr lang="en-US" altLang="en-US" sz="3700" smtClean="0">
                <a:latin typeface="Helvetica" pitchFamily="34" charset="0"/>
                <a:cs typeface="Helvetica" pitchFamily="34" charset="0"/>
              </a:rPr>
              <a:t>, 1899</a:t>
            </a:r>
          </a:p>
        </p:txBody>
      </p:sp>
      <p:pic>
        <p:nvPicPr>
          <p:cNvPr id="4" name="Picture 4" descr="outcome-life"/>
          <p:cNvPicPr>
            <a:picLocks noChangeAspect="1" noChangeArrowheads="1"/>
          </p:cNvPicPr>
          <p:nvPr/>
        </p:nvPicPr>
        <p:blipFill>
          <a:blip r:embed="rId2"/>
          <a:srcRect l="2725" r="4087" b="4924"/>
          <a:stretch>
            <a:fillRect/>
          </a:stretch>
        </p:blipFill>
        <p:spPr bwMode="auto">
          <a:xfrm rot="16200000">
            <a:off x="2259563" y="535889"/>
            <a:ext cx="4852921" cy="6848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CLOSURE:</a:t>
            </a:r>
            <a:br>
              <a:rPr lang="en-US" altLang="en-US" sz="4000" b="1" smtClean="0"/>
            </a:br>
            <a:r>
              <a:rPr lang="en-US" altLang="en-US" sz="4000" b="1" smtClean="0"/>
              <a:t>Imperialist vs. Anti-Imperialist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3300"/>
                </a:solidFill>
              </a:rPr>
              <a:t>The difference between an Imperialist and an Anti-Imperialist is …</a:t>
            </a:r>
          </a:p>
          <a:p>
            <a:pPr eaLnBrk="1" hangingPunct="1"/>
            <a:endParaRPr lang="en-US" altLang="en-US" sz="4000" smtClean="0">
              <a:solidFill>
                <a:srgbClr val="FF3300"/>
              </a:solidFill>
            </a:endParaRPr>
          </a:p>
          <a:p>
            <a:pPr eaLnBrk="1" hangingPunct="1"/>
            <a:r>
              <a:rPr lang="en-US" altLang="en-US" sz="4000" smtClean="0">
                <a:solidFill>
                  <a:srgbClr val="FF3300"/>
                </a:solidFill>
              </a:rPr>
              <a:t>During this time, I think I would have been an ___________ because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838200"/>
            <a:ext cx="6629400" cy="25146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10 AMERICA CLAIMS AN EMPIRE</a:t>
            </a:r>
          </a:p>
        </p:txBody>
      </p:sp>
      <p:pic>
        <p:nvPicPr>
          <p:cNvPr id="92163" name="Picture 4" descr="eag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5052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600" smtClean="0"/>
              <a:t>PRIOR KNOWLEDGE:</a:t>
            </a:r>
            <a:br>
              <a:rPr lang="en-US" altLang="en-US" sz="5600" smtClean="0"/>
            </a:br>
            <a:r>
              <a:rPr lang="en-US" altLang="en-US" sz="5600" smtClean="0"/>
              <a:t>Treaty of Paris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algn="ctr" eaLnBrk="1" hangingPunct="1"/>
            <a:endParaRPr lang="en-US" altLang="en-US" sz="4100" smtClean="0"/>
          </a:p>
          <a:p>
            <a:pPr eaLnBrk="1" hangingPunct="1">
              <a:buFontTx/>
              <a:buNone/>
            </a:pPr>
            <a:r>
              <a:rPr lang="en-US" altLang="en-US" smtClean="0"/>
              <a:t>		   </a:t>
            </a:r>
            <a:r>
              <a:rPr lang="en-US" altLang="en-US" sz="4100" u="sng" smtClean="0">
                <a:solidFill>
                  <a:srgbClr val="FF0000"/>
                </a:solidFill>
              </a:rPr>
              <a:t>U</a:t>
            </a:r>
            <a:r>
              <a:rPr lang="en-US" altLang="en-US" sz="4100" u="sng" smtClean="0">
                <a:solidFill>
                  <a:srgbClr val="0000FF"/>
                </a:solidFill>
              </a:rPr>
              <a:t>S</a:t>
            </a:r>
            <a:r>
              <a:rPr lang="en-US" altLang="en-US" smtClean="0"/>
              <a:t>				</a:t>
            </a:r>
            <a:r>
              <a:rPr lang="en-US" altLang="en-US" sz="4100" u="sng" smtClean="0"/>
              <a:t>Spain</a:t>
            </a:r>
            <a:endParaRPr lang="en-US" altLang="en-US" sz="4100" smtClean="0"/>
          </a:p>
          <a:p>
            <a:pPr eaLnBrk="1" hangingPunct="1">
              <a:buFontTx/>
              <a:buNone/>
            </a:pPr>
            <a:r>
              <a:rPr lang="en-US" altLang="en-US" sz="3700" smtClean="0"/>
              <a:t>	Puerto Rico		</a:t>
            </a:r>
            <a:r>
              <a:rPr lang="en-US" altLang="en-US" sz="3700" smtClean="0">
                <a:solidFill>
                  <a:srgbClr val="1D9F20"/>
                </a:solidFill>
              </a:rPr>
              <a:t>$20 million </a:t>
            </a:r>
            <a:r>
              <a:rPr lang="en-US" altLang="en-US" sz="3700" smtClean="0"/>
              <a:t>for Guam 				“sale of the Philippines 		</a:t>
            </a:r>
            <a:r>
              <a:rPr lang="en-US" altLang="en-US" smtClean="0"/>
              <a:t> </a:t>
            </a:r>
            <a:r>
              <a:rPr lang="en-US" altLang="en-US" sz="3700" smtClean="0"/>
              <a:t>Philippines”</a:t>
            </a:r>
          </a:p>
          <a:p>
            <a:pPr eaLnBrk="1" hangingPunct="1">
              <a:buFontTx/>
              <a:buNone/>
            </a:pPr>
            <a:r>
              <a:rPr lang="en-US" altLang="en-US" sz="3700" smtClean="0"/>
              <a:t>				</a:t>
            </a:r>
            <a:r>
              <a:rPr lang="en-US" altLang="en-US" sz="3700" u="sng" smtClean="0">
                <a:solidFill>
                  <a:srgbClr val="9933FF"/>
                </a:solidFill>
              </a:rPr>
              <a:t>CUBA</a:t>
            </a:r>
            <a:r>
              <a:rPr lang="en-US" altLang="en-US" sz="3700" smtClean="0"/>
              <a:t>					  	Independence</a:t>
            </a:r>
          </a:p>
          <a:p>
            <a:pPr eaLnBrk="1" hangingPunct="1"/>
            <a:endParaRPr lang="en-US" altLang="en-US" sz="3700" smtClean="0"/>
          </a:p>
          <a:p>
            <a:pPr eaLnBrk="1" hangingPunct="1"/>
            <a:endParaRPr lang="en-US" altLang="en-US" u="sng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smtClean="0"/>
              <a:t>FILIPINOS REBEL</a:t>
            </a:r>
          </a:p>
        </p:txBody>
      </p:sp>
      <p:pic>
        <p:nvPicPr>
          <p:cNvPr id="94211" name="Picture 6" descr="emili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2209800" cy="2314575"/>
          </a:xfrm>
        </p:spPr>
      </p:pic>
      <p:sp>
        <p:nvSpPr>
          <p:cNvPr id="9421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114800" y="1828800"/>
            <a:ext cx="434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Filipinos reacted with rage to the American annexation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Rebel leader</a:t>
            </a:r>
            <a:r>
              <a:rPr lang="en-US" altLang="en-US" sz="2400" b="1" smtClean="0">
                <a:solidFill>
                  <a:srgbClr val="FF0000"/>
                </a:solidFill>
              </a:rPr>
              <a:t> Emilio Aguinaldo</a:t>
            </a:r>
            <a:r>
              <a:rPr lang="en-US" altLang="en-US" sz="2400" b="1" smtClean="0"/>
              <a:t> vowed to fight for freedom and in 1899 he led a rebellion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The 3-year war claimed 20,000 Filipino rebels, 4,000 American lives and $400,000,000 (20x the price the U.S. paid for the land)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94213" name="Picture 7" descr="philamerw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0"/>
            <a:ext cx="3581400" cy="2219325"/>
          </a:xfrm>
        </p:spPr>
      </p:pic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57200" y="60960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b="1" i="1" smtClean="0">
                <a:solidFill>
                  <a:srgbClr val="000000"/>
                </a:solidFill>
                <a:cs typeface="+mn-cs"/>
              </a:rPr>
              <a:t>U.S. troops fire on rebels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/>
              <a:t>Protested new American acquisitions</a:t>
            </a:r>
          </a:p>
        </p:txBody>
      </p:sp>
      <p:sp>
        <p:nvSpPr>
          <p:cNvPr id="9523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 smtClean="0"/>
              <a:t>Formed Anti-Imperialist League after the Span-Am War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288"/>
            <a:ext cx="2486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" y="15240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Anti-Imperialists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9" name="Text Placeholder 4"/>
          <p:cNvSpPr>
            <a:spLocks noGrp="1"/>
          </p:cNvSpPr>
          <p:nvPr>
            <p:ph type="body" sz="half" idx="3"/>
          </p:nvPr>
        </p:nvSpPr>
        <p:spPr>
          <a:xfrm>
            <a:off x="4619625" y="3270250"/>
            <a:ext cx="3810000" cy="3581400"/>
          </a:xfrm>
        </p:spPr>
        <p:txBody>
          <a:bodyPr/>
          <a:lstStyle/>
          <a:p>
            <a:r>
              <a:rPr lang="en-US" altLang="en-US" smtClean="0"/>
              <a:t>“Hostile to liberty”</a:t>
            </a:r>
          </a:p>
          <a:p>
            <a:endParaRPr lang="en-US" altLang="en-US" smtClean="0"/>
          </a:p>
          <a:p>
            <a:r>
              <a:rPr lang="en-US" altLang="en-US" smtClean="0"/>
              <a:t>Violated “consent of the governed”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04875" y="3436938"/>
            <a:ext cx="6502400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900" smtClean="0">
                <a:latin typeface="Helvetica" pitchFamily="34" charset="0"/>
                <a:cs typeface="Helvetica" pitchFamily="34" charset="0"/>
              </a:rPr>
              <a:t>Philippine – American War</a:t>
            </a:r>
          </a:p>
        </p:txBody>
      </p:sp>
      <p:sp>
        <p:nvSpPr>
          <p:cNvPr id="9625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904875" y="4256088"/>
            <a:ext cx="6502400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Political Cartoons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A: Cartoon 1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Judge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1899</a:t>
            </a:r>
          </a:p>
        </p:txBody>
      </p:sp>
      <p:pic>
        <p:nvPicPr>
          <p:cNvPr id="5" name="Picture 4" descr="Fat uncle sam-judge"/>
          <p:cNvPicPr>
            <a:picLocks noChangeAspect="1" noChangeArrowheads="1"/>
          </p:cNvPicPr>
          <p:nvPr/>
        </p:nvPicPr>
        <p:blipFill>
          <a:blip r:embed="rId2"/>
          <a:srcRect b="4035"/>
          <a:stretch>
            <a:fillRect/>
          </a:stretch>
        </p:blipFill>
        <p:spPr bwMode="auto">
          <a:xfrm rot="16191480">
            <a:off x="1933993" y="270739"/>
            <a:ext cx="5110182" cy="738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A: Cartoon 2	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Life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1900</a:t>
            </a:r>
          </a:p>
        </p:txBody>
      </p:sp>
      <p:pic>
        <p:nvPicPr>
          <p:cNvPr id="4" name="Picture 4" descr="DOI-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27204" y="332395"/>
            <a:ext cx="5154971" cy="735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Set B: Cartoon 1		</a:t>
            </a:r>
            <a:r>
              <a:rPr lang="en-US" altLang="en-US" i="1" smtClean="0">
                <a:latin typeface="Helvetica" pitchFamily="34" charset="0"/>
                <a:cs typeface="Helvetica" pitchFamily="34" charset="0"/>
              </a:rPr>
              <a:t>Judge</a:t>
            </a:r>
            <a:r>
              <a:rPr lang="en-US" altLang="en-US" smtClean="0">
                <a:latin typeface="Helvetica" pitchFamily="34" charset="0"/>
                <a:cs typeface="Helvetica" pitchFamily="34" charset="0"/>
              </a:rPr>
              <a:t>, 1899</a:t>
            </a:r>
          </a:p>
        </p:txBody>
      </p:sp>
      <p:pic>
        <p:nvPicPr>
          <p:cNvPr id="5" name="Picture 4" descr="civilized-ju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78899">
            <a:off x="2047250" y="2410618"/>
            <a:ext cx="5023702" cy="319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lag">
  <a:themeElements>
    <a:clrScheme name="Flag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ag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Flag">
  <a:themeElements>
    <a:clrScheme name="Flag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ag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Flag">
  <a:themeElements>
    <a:clrScheme name="Flag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ag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289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14_TP030004031</vt:lpstr>
      <vt:lpstr>Title Slide</vt:lpstr>
      <vt:lpstr>Basic Slide</vt:lpstr>
      <vt:lpstr>Flag</vt:lpstr>
      <vt:lpstr>1_Title Slide</vt:lpstr>
      <vt:lpstr>1_Basic Slide</vt:lpstr>
      <vt:lpstr>1_Flag</vt:lpstr>
      <vt:lpstr>2_Flag</vt:lpstr>
      <vt:lpstr>2_Title Slide</vt:lpstr>
      <vt:lpstr>2_Basic Slide</vt:lpstr>
      <vt:lpstr>Friday November 21, 2014 Mr. Goblirsch – U.S. History</vt:lpstr>
      <vt:lpstr>CHAPTER 10 AMERICA CLAIMS AN EMPIRE</vt:lpstr>
      <vt:lpstr>PRIOR KNOWLEDGE: Treaty of Paris</vt:lpstr>
      <vt:lpstr>FILIPINOS REBEL</vt:lpstr>
      <vt:lpstr>Anti-Imperialists</vt:lpstr>
      <vt:lpstr>PowerPoint Presentation</vt:lpstr>
      <vt:lpstr>Set A: Cartoon 1  Judge, 1899</vt:lpstr>
      <vt:lpstr>Set A: Cartoon 2   Life, 1900</vt:lpstr>
      <vt:lpstr>Set B: Cartoon 1  Judge, 1899</vt:lpstr>
      <vt:lpstr>Set B: Cartoon 2   Life, 1900</vt:lpstr>
      <vt:lpstr>Set C: Cartoon 1   Puck, 1901</vt:lpstr>
      <vt:lpstr>Set C: Cartoon 2   Life, 1898</vt:lpstr>
      <vt:lpstr>Set D: Cartoon 1   Puck, 1899</vt:lpstr>
      <vt:lpstr>Set D: Cartoon 2   Life, 1899</vt:lpstr>
      <vt:lpstr>Set E: Cartoon 1  Judge, 1899</vt:lpstr>
      <vt:lpstr>Set E: Cartoon 2  The World, 1898</vt:lpstr>
      <vt:lpstr>Set F: Cartoon 1    Judge, 1900</vt:lpstr>
      <vt:lpstr>Set F: Cartoon 2     Life, 1899</vt:lpstr>
      <vt:lpstr>CLOSURE: Imperialist vs. Anti-Imperialist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78</cp:revision>
  <cp:lastPrinted>2014-11-20T14:41:35Z</cp:lastPrinted>
  <dcterms:created xsi:type="dcterms:W3CDTF">2013-09-16T02:56:09Z</dcterms:created>
  <dcterms:modified xsi:type="dcterms:W3CDTF">2014-11-21T15:36:57Z</dcterms:modified>
</cp:coreProperties>
</file>