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9" r:id="rId4"/>
    <p:sldMasterId id="2147483711" r:id="rId5"/>
  </p:sldMasterIdLst>
  <p:sldIdLst>
    <p:sldId id="289" r:id="rId6"/>
    <p:sldId id="280" r:id="rId7"/>
    <p:sldId id="268" r:id="rId8"/>
    <p:sldId id="279" r:id="rId9"/>
    <p:sldId id="288" r:id="rId10"/>
    <p:sldId id="281" r:id="rId11"/>
    <p:sldId id="261" r:id="rId12"/>
    <p:sldId id="262" r:id="rId13"/>
    <p:sldId id="263" r:id="rId14"/>
    <p:sldId id="290" r:id="rId15"/>
    <p:sldId id="264" r:id="rId16"/>
    <p:sldId id="291" r:id="rId17"/>
    <p:sldId id="269" r:id="rId18"/>
    <p:sldId id="293" r:id="rId19"/>
    <p:sldId id="283" r:id="rId20"/>
    <p:sldId id="285" r:id="rId21"/>
    <p:sldId id="287" r:id="rId22"/>
    <p:sldId id="29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2" d="100"/>
          <a:sy n="72" d="100"/>
        </p:scale>
        <p:origin x="-10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C39C1A-43F9-45F9-AF42-CFB22459E4C9}" type="slidenum">
              <a:rPr lang="en-US" altLang="en-US"/>
              <a:pPr/>
              <a:t>‹#›</a:t>
            </a:fld>
            <a:endParaRPr lang="en-US" altLang="en-US"/>
          </a:p>
        </p:txBody>
      </p:sp>
    </p:spTree>
    <p:extLst>
      <p:ext uri="{BB962C8B-B14F-4D97-AF65-F5344CB8AC3E}">
        <p14:creationId xmlns:p14="http://schemas.microsoft.com/office/powerpoint/2010/main" val="36818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92FA12-41DE-4FEA-8B3D-2EAB6746B50B}" type="slidenum">
              <a:rPr lang="en-US" altLang="en-US"/>
              <a:pPr/>
              <a:t>‹#›</a:t>
            </a:fld>
            <a:endParaRPr lang="en-US" altLang="en-US"/>
          </a:p>
        </p:txBody>
      </p:sp>
    </p:spTree>
    <p:extLst>
      <p:ext uri="{BB962C8B-B14F-4D97-AF65-F5344CB8AC3E}">
        <p14:creationId xmlns:p14="http://schemas.microsoft.com/office/powerpoint/2010/main" val="332352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CBAC1D-4547-4B2D-A796-1B5EB01BAC9B}" type="slidenum">
              <a:rPr lang="en-US" altLang="en-US"/>
              <a:pPr/>
              <a:t>‹#›</a:t>
            </a:fld>
            <a:endParaRPr lang="en-US" altLang="en-US"/>
          </a:p>
        </p:txBody>
      </p:sp>
    </p:spTree>
    <p:extLst>
      <p:ext uri="{BB962C8B-B14F-4D97-AF65-F5344CB8AC3E}">
        <p14:creationId xmlns:p14="http://schemas.microsoft.com/office/powerpoint/2010/main" val="369910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E732379-2C73-418A-A291-1B36FFE2D440}" type="slidenum">
              <a:rPr lang="en-US" altLang="en-US"/>
              <a:pPr/>
              <a:t>‹#›</a:t>
            </a:fld>
            <a:endParaRPr lang="en-US" altLang="en-US"/>
          </a:p>
        </p:txBody>
      </p:sp>
    </p:spTree>
    <p:extLst>
      <p:ext uri="{BB962C8B-B14F-4D97-AF65-F5344CB8AC3E}">
        <p14:creationId xmlns:p14="http://schemas.microsoft.com/office/powerpoint/2010/main" val="177532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5DAA4DC9-1853-4131-8A99-80D912DEFE27}" type="slidenum">
              <a:rPr lang="en-US" altLang="en-US"/>
              <a:pPr/>
              <a:t>‹#›</a:t>
            </a:fld>
            <a:endParaRPr lang="en-US" altLang="en-US"/>
          </a:p>
        </p:txBody>
      </p:sp>
    </p:spTree>
    <p:extLst>
      <p:ext uri="{BB962C8B-B14F-4D97-AF65-F5344CB8AC3E}">
        <p14:creationId xmlns:p14="http://schemas.microsoft.com/office/powerpoint/2010/main" val="237984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53F752B-9124-4FA7-A0E3-0FFA4A22A847}" type="slidenum">
              <a:rPr lang="en-US" altLang="en-US"/>
              <a:pPr/>
              <a:t>‹#›</a:t>
            </a:fld>
            <a:endParaRPr lang="en-US" altLang="en-US"/>
          </a:p>
        </p:txBody>
      </p:sp>
    </p:spTree>
    <p:extLst>
      <p:ext uri="{BB962C8B-B14F-4D97-AF65-F5344CB8AC3E}">
        <p14:creationId xmlns:p14="http://schemas.microsoft.com/office/powerpoint/2010/main" val="348489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6A489F29-FF44-44E0-B987-C818FF525088}" type="slidenum">
              <a:rPr lang="en-US" altLang="en-US"/>
              <a:pPr>
                <a:defRPr/>
              </a:pPr>
              <a:t>‹#›</a:t>
            </a:fld>
            <a:endParaRPr lang="en-US" altLang="en-US"/>
          </a:p>
        </p:txBody>
      </p:sp>
    </p:spTree>
    <p:extLst>
      <p:ext uri="{BB962C8B-B14F-4D97-AF65-F5344CB8AC3E}">
        <p14:creationId xmlns:p14="http://schemas.microsoft.com/office/powerpoint/2010/main" val="404974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886D2634-9B51-4197-8201-5F02B8048F66}" type="slidenum">
              <a:rPr lang="en-US" altLang="en-US"/>
              <a:pPr>
                <a:defRPr/>
              </a:pPr>
              <a:t>‹#›</a:t>
            </a:fld>
            <a:endParaRPr lang="en-US" altLang="en-US"/>
          </a:p>
        </p:txBody>
      </p:sp>
    </p:spTree>
    <p:extLst>
      <p:ext uri="{BB962C8B-B14F-4D97-AF65-F5344CB8AC3E}">
        <p14:creationId xmlns:p14="http://schemas.microsoft.com/office/powerpoint/2010/main" val="57384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B85CD24E-051A-4092-822B-3EADDEF54587}" type="slidenum">
              <a:rPr lang="en-US" altLang="en-US"/>
              <a:pPr>
                <a:defRPr/>
              </a:pPr>
              <a:t>‹#›</a:t>
            </a:fld>
            <a:endParaRPr lang="en-US" altLang="en-US"/>
          </a:p>
        </p:txBody>
      </p:sp>
    </p:spTree>
    <p:extLst>
      <p:ext uri="{BB962C8B-B14F-4D97-AF65-F5344CB8AC3E}">
        <p14:creationId xmlns:p14="http://schemas.microsoft.com/office/powerpoint/2010/main" val="27441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B0A7708F-A1C8-4459-9691-A081B4DC5499}" type="slidenum">
              <a:rPr lang="en-US" altLang="en-US"/>
              <a:pPr>
                <a:defRPr/>
              </a:pPr>
              <a:t>‹#›</a:t>
            </a:fld>
            <a:endParaRPr lang="en-US" altLang="en-US"/>
          </a:p>
        </p:txBody>
      </p:sp>
    </p:spTree>
    <p:extLst>
      <p:ext uri="{BB962C8B-B14F-4D97-AF65-F5344CB8AC3E}">
        <p14:creationId xmlns:p14="http://schemas.microsoft.com/office/powerpoint/2010/main" val="104459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AABC4CAD-FE88-439F-9931-0F742C3AC0F8}" type="slidenum">
              <a:rPr lang="en-US" altLang="en-US"/>
              <a:pPr>
                <a:defRPr/>
              </a:pPr>
              <a:t>‹#›</a:t>
            </a:fld>
            <a:endParaRPr lang="en-US" altLang="en-US"/>
          </a:p>
        </p:txBody>
      </p:sp>
    </p:spTree>
    <p:extLst>
      <p:ext uri="{BB962C8B-B14F-4D97-AF65-F5344CB8AC3E}">
        <p14:creationId xmlns:p14="http://schemas.microsoft.com/office/powerpoint/2010/main" val="30807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BEA0C0-6C7C-4B27-888E-25DCA379A6AF}" type="slidenum">
              <a:rPr lang="en-US" altLang="en-US"/>
              <a:pPr/>
              <a:t>‹#›</a:t>
            </a:fld>
            <a:endParaRPr lang="en-US" altLang="en-US"/>
          </a:p>
        </p:txBody>
      </p:sp>
    </p:spTree>
    <p:extLst>
      <p:ext uri="{BB962C8B-B14F-4D97-AF65-F5344CB8AC3E}">
        <p14:creationId xmlns:p14="http://schemas.microsoft.com/office/powerpoint/2010/main" val="7521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5031A427-303A-426D-959F-96B56293FA2A}" type="slidenum">
              <a:rPr lang="en-US" altLang="en-US"/>
              <a:pPr>
                <a:defRPr/>
              </a:pPr>
              <a:t>‹#›</a:t>
            </a:fld>
            <a:endParaRPr lang="en-US" altLang="en-US"/>
          </a:p>
        </p:txBody>
      </p:sp>
    </p:spTree>
    <p:extLst>
      <p:ext uri="{BB962C8B-B14F-4D97-AF65-F5344CB8AC3E}">
        <p14:creationId xmlns:p14="http://schemas.microsoft.com/office/powerpoint/2010/main" val="386133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AACB2C3D-E204-452C-91DE-EE95A8ABB920}" type="slidenum">
              <a:rPr lang="en-US" altLang="en-US"/>
              <a:pPr>
                <a:defRPr/>
              </a:pPr>
              <a:t>‹#›</a:t>
            </a:fld>
            <a:endParaRPr lang="en-US" altLang="en-US"/>
          </a:p>
        </p:txBody>
      </p:sp>
    </p:spTree>
    <p:extLst>
      <p:ext uri="{BB962C8B-B14F-4D97-AF65-F5344CB8AC3E}">
        <p14:creationId xmlns:p14="http://schemas.microsoft.com/office/powerpoint/2010/main" val="105008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19DAE3A8-ED47-4E27-B5D5-84C87431AA22}" type="slidenum">
              <a:rPr lang="en-US" altLang="en-US"/>
              <a:pPr>
                <a:defRPr/>
              </a:pPr>
              <a:t>‹#›</a:t>
            </a:fld>
            <a:endParaRPr lang="en-US" altLang="en-US"/>
          </a:p>
        </p:txBody>
      </p:sp>
    </p:spTree>
    <p:extLst>
      <p:ext uri="{BB962C8B-B14F-4D97-AF65-F5344CB8AC3E}">
        <p14:creationId xmlns:p14="http://schemas.microsoft.com/office/powerpoint/2010/main" val="95851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E5D803AE-5525-4AE1-8E7B-A754D2803656}" type="slidenum">
              <a:rPr lang="en-US" altLang="en-US"/>
              <a:pPr>
                <a:defRPr/>
              </a:pPr>
              <a:t>‹#›</a:t>
            </a:fld>
            <a:endParaRPr lang="en-US" altLang="en-US"/>
          </a:p>
        </p:txBody>
      </p:sp>
    </p:spTree>
    <p:extLst>
      <p:ext uri="{BB962C8B-B14F-4D97-AF65-F5344CB8AC3E}">
        <p14:creationId xmlns:p14="http://schemas.microsoft.com/office/powerpoint/2010/main" val="304261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F994225-70CC-42D1-AA64-0B85C427144B}" type="slidenum">
              <a:rPr lang="en-US" altLang="en-US"/>
              <a:pPr>
                <a:defRPr/>
              </a:pPr>
              <a:t>‹#›</a:t>
            </a:fld>
            <a:endParaRPr lang="en-US" altLang="en-US"/>
          </a:p>
        </p:txBody>
      </p:sp>
    </p:spTree>
    <p:extLst>
      <p:ext uri="{BB962C8B-B14F-4D97-AF65-F5344CB8AC3E}">
        <p14:creationId xmlns:p14="http://schemas.microsoft.com/office/powerpoint/2010/main" val="1907708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9CC54593-DC1C-4FB3-9154-8DCCC02FFBE4}" type="slidenum">
              <a:rPr lang="en-US" altLang="en-US"/>
              <a:pPr>
                <a:defRPr/>
              </a:pPr>
              <a:t>‹#›</a:t>
            </a:fld>
            <a:endParaRPr lang="en-US" altLang="en-US"/>
          </a:p>
        </p:txBody>
      </p:sp>
    </p:spTree>
    <p:extLst>
      <p:ext uri="{BB962C8B-B14F-4D97-AF65-F5344CB8AC3E}">
        <p14:creationId xmlns:p14="http://schemas.microsoft.com/office/powerpoint/2010/main" val="184902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1941E157-5488-4C98-A27C-E910892CBC3C}" type="slidenum">
              <a:rPr lang="en-US" altLang="en-US"/>
              <a:pPr>
                <a:defRPr/>
              </a:pPr>
              <a:t>‹#›</a:t>
            </a:fld>
            <a:endParaRPr lang="en-US" altLang="en-US"/>
          </a:p>
        </p:txBody>
      </p:sp>
    </p:spTree>
    <p:extLst>
      <p:ext uri="{BB962C8B-B14F-4D97-AF65-F5344CB8AC3E}">
        <p14:creationId xmlns:p14="http://schemas.microsoft.com/office/powerpoint/2010/main" val="3979167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2C2C1588-760F-4B65-BA8F-17648372F9B8}" type="slidenum">
              <a:rPr lang="en-US" altLang="en-US"/>
              <a:pPr>
                <a:defRPr/>
              </a:pPr>
              <a:t>‹#›</a:t>
            </a:fld>
            <a:endParaRPr lang="en-US" altLang="en-US"/>
          </a:p>
        </p:txBody>
      </p:sp>
    </p:spTree>
    <p:extLst>
      <p:ext uri="{BB962C8B-B14F-4D97-AF65-F5344CB8AC3E}">
        <p14:creationId xmlns:p14="http://schemas.microsoft.com/office/powerpoint/2010/main" val="277856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F505DE9F-2DAD-4D27-A486-75D4780EEB7A}" type="slidenum">
              <a:rPr lang="en-US" altLang="en-US"/>
              <a:pPr>
                <a:defRPr/>
              </a:pPr>
              <a:t>‹#›</a:t>
            </a:fld>
            <a:endParaRPr lang="en-US" altLang="en-US"/>
          </a:p>
        </p:txBody>
      </p:sp>
    </p:spTree>
    <p:extLst>
      <p:ext uri="{BB962C8B-B14F-4D97-AF65-F5344CB8AC3E}">
        <p14:creationId xmlns:p14="http://schemas.microsoft.com/office/powerpoint/2010/main" val="32376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06DA0F9B-92E1-49CB-BFF5-5B6267941D23}" type="slidenum">
              <a:rPr lang="en-US" altLang="en-US"/>
              <a:pPr>
                <a:defRPr/>
              </a:pPr>
              <a:t>‹#›</a:t>
            </a:fld>
            <a:endParaRPr lang="en-US" altLang="en-US"/>
          </a:p>
        </p:txBody>
      </p:sp>
    </p:spTree>
    <p:extLst>
      <p:ext uri="{BB962C8B-B14F-4D97-AF65-F5344CB8AC3E}">
        <p14:creationId xmlns:p14="http://schemas.microsoft.com/office/powerpoint/2010/main" val="313559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F138C4-64AB-485E-8BD0-6040FE160D84}" type="slidenum">
              <a:rPr lang="en-US" altLang="en-US"/>
              <a:pPr/>
              <a:t>‹#›</a:t>
            </a:fld>
            <a:endParaRPr lang="en-US" altLang="en-US"/>
          </a:p>
        </p:txBody>
      </p:sp>
    </p:spTree>
    <p:extLst>
      <p:ext uri="{BB962C8B-B14F-4D97-AF65-F5344CB8AC3E}">
        <p14:creationId xmlns:p14="http://schemas.microsoft.com/office/powerpoint/2010/main" val="3959864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9D2E4393-067C-4E50-BEE8-C3C8AAE8A6E1}" type="slidenum">
              <a:rPr lang="en-US" altLang="en-US"/>
              <a:pPr>
                <a:defRPr/>
              </a:pPr>
              <a:t>‹#›</a:t>
            </a:fld>
            <a:endParaRPr lang="en-US" altLang="en-US"/>
          </a:p>
        </p:txBody>
      </p:sp>
    </p:spTree>
    <p:extLst>
      <p:ext uri="{BB962C8B-B14F-4D97-AF65-F5344CB8AC3E}">
        <p14:creationId xmlns:p14="http://schemas.microsoft.com/office/powerpoint/2010/main" val="116549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FD613515-0F4E-4611-A745-660740D5C2D0}" type="slidenum">
              <a:rPr lang="en-US" altLang="en-US"/>
              <a:pPr>
                <a:defRPr/>
              </a:pPr>
              <a:t>‹#›</a:t>
            </a:fld>
            <a:endParaRPr lang="en-US" altLang="en-US"/>
          </a:p>
        </p:txBody>
      </p:sp>
    </p:spTree>
    <p:extLst>
      <p:ext uri="{BB962C8B-B14F-4D97-AF65-F5344CB8AC3E}">
        <p14:creationId xmlns:p14="http://schemas.microsoft.com/office/powerpoint/2010/main" val="2824176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5723BB9D-48AD-43D8-AE64-F05772F30EED}" type="slidenum">
              <a:rPr lang="en-US" altLang="en-US"/>
              <a:pPr>
                <a:defRPr/>
              </a:pPr>
              <a:t>‹#›</a:t>
            </a:fld>
            <a:endParaRPr lang="en-US" altLang="en-US"/>
          </a:p>
        </p:txBody>
      </p:sp>
    </p:spTree>
    <p:extLst>
      <p:ext uri="{BB962C8B-B14F-4D97-AF65-F5344CB8AC3E}">
        <p14:creationId xmlns:p14="http://schemas.microsoft.com/office/powerpoint/2010/main" val="3619472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47F24505-EC18-415C-87DB-82F594106A8F}" type="slidenum">
              <a:rPr lang="en-US" altLang="en-US"/>
              <a:pPr>
                <a:defRPr/>
              </a:pPr>
              <a:t>‹#›</a:t>
            </a:fld>
            <a:endParaRPr lang="en-US" altLang="en-US"/>
          </a:p>
        </p:txBody>
      </p:sp>
    </p:spTree>
    <p:extLst>
      <p:ext uri="{BB962C8B-B14F-4D97-AF65-F5344CB8AC3E}">
        <p14:creationId xmlns:p14="http://schemas.microsoft.com/office/powerpoint/2010/main" val="116266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F38A16FD-9A3F-4710-9088-D8A0AE45C0FE}" type="slidenum">
              <a:rPr lang="en-US" altLang="en-US"/>
              <a:pPr>
                <a:defRPr/>
              </a:pPr>
              <a:t>‹#›</a:t>
            </a:fld>
            <a:endParaRPr lang="en-US" altLang="en-US"/>
          </a:p>
        </p:txBody>
      </p:sp>
    </p:spTree>
    <p:extLst>
      <p:ext uri="{BB962C8B-B14F-4D97-AF65-F5344CB8AC3E}">
        <p14:creationId xmlns:p14="http://schemas.microsoft.com/office/powerpoint/2010/main" val="2008194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9D01EE2-7484-4224-950E-EC6F471C7FEC}" type="slidenum">
              <a:rPr lang="en-US" altLang="en-US"/>
              <a:pPr>
                <a:defRPr/>
              </a:pPr>
              <a:t>‹#›</a:t>
            </a:fld>
            <a:endParaRPr lang="en-US" altLang="en-US"/>
          </a:p>
        </p:txBody>
      </p:sp>
    </p:spTree>
    <p:extLst>
      <p:ext uri="{BB962C8B-B14F-4D97-AF65-F5344CB8AC3E}">
        <p14:creationId xmlns:p14="http://schemas.microsoft.com/office/powerpoint/2010/main" val="398835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E663A57E-2FC0-4137-9C28-A27075F589BB}" type="slidenum">
              <a:rPr lang="en-US" altLang="en-US"/>
              <a:pPr>
                <a:defRPr/>
              </a:pPr>
              <a:t>‹#›</a:t>
            </a:fld>
            <a:endParaRPr lang="en-US" altLang="en-US"/>
          </a:p>
        </p:txBody>
      </p:sp>
    </p:spTree>
    <p:extLst>
      <p:ext uri="{BB962C8B-B14F-4D97-AF65-F5344CB8AC3E}">
        <p14:creationId xmlns:p14="http://schemas.microsoft.com/office/powerpoint/2010/main" val="303126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AA5CC831-1D7D-4A27-A35B-0ED9D145A18C}" type="slidenum">
              <a:rPr lang="en-US" altLang="en-US"/>
              <a:pPr>
                <a:defRPr/>
              </a:pPr>
              <a:t>‹#›</a:t>
            </a:fld>
            <a:endParaRPr lang="en-US" altLang="en-US"/>
          </a:p>
        </p:txBody>
      </p:sp>
    </p:spTree>
    <p:extLst>
      <p:ext uri="{BB962C8B-B14F-4D97-AF65-F5344CB8AC3E}">
        <p14:creationId xmlns:p14="http://schemas.microsoft.com/office/powerpoint/2010/main" val="3469630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70522224-0F24-42A1-B142-5F393E8FCF30}" type="slidenum">
              <a:rPr lang="en-US" altLang="en-US"/>
              <a:pPr>
                <a:defRPr/>
              </a:pPr>
              <a:t>‹#›</a:t>
            </a:fld>
            <a:endParaRPr lang="en-US" altLang="en-US"/>
          </a:p>
        </p:txBody>
      </p:sp>
    </p:spTree>
    <p:extLst>
      <p:ext uri="{BB962C8B-B14F-4D97-AF65-F5344CB8AC3E}">
        <p14:creationId xmlns:p14="http://schemas.microsoft.com/office/powerpoint/2010/main" val="3959982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4B50242B-C2D3-4247-8699-ACAC05121615}" type="slidenum">
              <a:rPr lang="en-US" altLang="en-US"/>
              <a:pPr>
                <a:defRPr/>
              </a:pPr>
              <a:t>‹#›</a:t>
            </a:fld>
            <a:endParaRPr lang="en-US" altLang="en-US"/>
          </a:p>
        </p:txBody>
      </p:sp>
    </p:spTree>
    <p:extLst>
      <p:ext uri="{BB962C8B-B14F-4D97-AF65-F5344CB8AC3E}">
        <p14:creationId xmlns:p14="http://schemas.microsoft.com/office/powerpoint/2010/main" val="409577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A01F6D-DE20-4161-8A7A-0E71C3D47080}" type="slidenum">
              <a:rPr lang="en-US" altLang="en-US"/>
              <a:pPr/>
              <a:t>‹#›</a:t>
            </a:fld>
            <a:endParaRPr lang="en-US" altLang="en-US"/>
          </a:p>
        </p:txBody>
      </p:sp>
    </p:spTree>
    <p:extLst>
      <p:ext uri="{BB962C8B-B14F-4D97-AF65-F5344CB8AC3E}">
        <p14:creationId xmlns:p14="http://schemas.microsoft.com/office/powerpoint/2010/main" val="3307903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004D0C9D-95DE-4325-B30C-EDF8ED0F82E4}" type="slidenum">
              <a:rPr lang="en-US" altLang="en-US"/>
              <a:pPr>
                <a:defRPr/>
              </a:pPr>
              <a:t>‹#›</a:t>
            </a:fld>
            <a:endParaRPr lang="en-US" altLang="en-US"/>
          </a:p>
        </p:txBody>
      </p:sp>
    </p:spTree>
    <p:extLst>
      <p:ext uri="{BB962C8B-B14F-4D97-AF65-F5344CB8AC3E}">
        <p14:creationId xmlns:p14="http://schemas.microsoft.com/office/powerpoint/2010/main" val="1920102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atin typeface="Franklin Gothic Book" pitchFamily="34" charset="0"/>
              </a:defRPr>
            </a:lvl1pPr>
          </a:lstStyle>
          <a:p>
            <a:pPr>
              <a:defRPr/>
            </a:pPr>
            <a:fld id="{97F5B6E5-F5AD-4B9A-B38B-400DB0F1E09B}" type="slidenum">
              <a:rPr lang="en-US" altLang="en-US"/>
              <a:pPr>
                <a:defRPr/>
              </a:pPr>
              <a:t>‹#›</a:t>
            </a:fld>
            <a:endParaRPr lang="en-US" altLang="en-US"/>
          </a:p>
        </p:txBody>
      </p:sp>
    </p:spTree>
    <p:extLst>
      <p:ext uri="{BB962C8B-B14F-4D97-AF65-F5344CB8AC3E}">
        <p14:creationId xmlns:p14="http://schemas.microsoft.com/office/powerpoint/2010/main" val="218636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atin typeface="Franklin Gothic Book" pitchFamily="34" charset="0"/>
              </a:defRPr>
            </a:lvl1pPr>
          </a:lstStyle>
          <a:p>
            <a:pPr>
              <a:defRPr/>
            </a:pPr>
            <a:fld id="{0400154C-8792-4A91-9803-719C2453DFCD}" type="slidenum">
              <a:rPr lang="en-US" altLang="en-US"/>
              <a:pPr>
                <a:defRPr/>
              </a:pPr>
              <a:t>‹#›</a:t>
            </a:fld>
            <a:endParaRPr lang="en-US" altLang="en-US"/>
          </a:p>
        </p:txBody>
      </p:sp>
    </p:spTree>
    <p:extLst>
      <p:ext uri="{BB962C8B-B14F-4D97-AF65-F5344CB8AC3E}">
        <p14:creationId xmlns:p14="http://schemas.microsoft.com/office/powerpoint/2010/main" val="372731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atin typeface="Franklin Gothic Book" pitchFamily="34" charset="0"/>
              </a:defRPr>
            </a:lvl1pPr>
          </a:lstStyle>
          <a:p>
            <a:pPr>
              <a:defRPr/>
            </a:pPr>
            <a:fld id="{A2398DA9-F12B-4345-8F76-A39B930E898F}" type="slidenum">
              <a:rPr lang="en-US" altLang="en-US"/>
              <a:pPr>
                <a:defRPr/>
              </a:pPr>
              <a:t>‹#›</a:t>
            </a:fld>
            <a:endParaRPr lang="en-US" altLang="en-US"/>
          </a:p>
        </p:txBody>
      </p:sp>
    </p:spTree>
    <p:extLst>
      <p:ext uri="{BB962C8B-B14F-4D97-AF65-F5344CB8AC3E}">
        <p14:creationId xmlns:p14="http://schemas.microsoft.com/office/powerpoint/2010/main" val="267832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4809F0A3-0357-4E1D-B2F0-1268037A01CF}" type="slidenum">
              <a:rPr lang="en-US" altLang="en-US"/>
              <a:pPr>
                <a:defRPr/>
              </a:pPr>
              <a:t>‹#›</a:t>
            </a:fld>
            <a:endParaRPr lang="en-US" altLang="en-US"/>
          </a:p>
        </p:txBody>
      </p:sp>
    </p:spTree>
    <p:extLst>
      <p:ext uri="{BB962C8B-B14F-4D97-AF65-F5344CB8AC3E}">
        <p14:creationId xmlns:p14="http://schemas.microsoft.com/office/powerpoint/2010/main" val="851763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Franklin Gothic Book" pitchFamily="34" charset="0"/>
              </a:defRPr>
            </a:lvl1pPr>
          </a:lstStyle>
          <a:p>
            <a:pPr>
              <a:defRPr/>
            </a:pPr>
            <a:fld id="{12544C24-8F1D-461A-8971-4FBE79F89B1A}" type="slidenum">
              <a:rPr lang="en-US" altLang="en-US"/>
              <a:pPr>
                <a:defRPr/>
              </a:pPr>
              <a:t>‹#›</a:t>
            </a:fld>
            <a:endParaRPr lang="en-US" altLang="en-US"/>
          </a:p>
        </p:txBody>
      </p:sp>
    </p:spTree>
    <p:extLst>
      <p:ext uri="{BB962C8B-B14F-4D97-AF65-F5344CB8AC3E}">
        <p14:creationId xmlns:p14="http://schemas.microsoft.com/office/powerpoint/2010/main" val="2743245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4B202B0E-5858-4C36-85EB-E30111D92C62}" type="slidenum">
              <a:rPr lang="en-US" altLang="en-US"/>
              <a:pPr>
                <a:defRPr/>
              </a:pPr>
              <a:t>‹#›</a:t>
            </a:fld>
            <a:endParaRPr lang="en-US" altLang="en-US"/>
          </a:p>
        </p:txBody>
      </p:sp>
    </p:spTree>
    <p:extLst>
      <p:ext uri="{BB962C8B-B14F-4D97-AF65-F5344CB8AC3E}">
        <p14:creationId xmlns:p14="http://schemas.microsoft.com/office/powerpoint/2010/main" val="2088269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Franklin Gothic Book" pitchFamily="34" charset="0"/>
              </a:defRPr>
            </a:lvl1pPr>
          </a:lstStyle>
          <a:p>
            <a:pPr>
              <a:defRPr/>
            </a:pPr>
            <a:fld id="{05023AE5-5579-4EA6-9CAA-272C81CE629E}" type="slidenum">
              <a:rPr lang="en-US" altLang="en-US"/>
              <a:pPr>
                <a:defRPr/>
              </a:pPr>
              <a:t>‹#›</a:t>
            </a:fld>
            <a:endParaRPr lang="en-US" altLang="en-US"/>
          </a:p>
        </p:txBody>
      </p:sp>
    </p:spTree>
    <p:extLst>
      <p:ext uri="{BB962C8B-B14F-4D97-AF65-F5344CB8AC3E}">
        <p14:creationId xmlns:p14="http://schemas.microsoft.com/office/powerpoint/2010/main" val="391733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3784574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125687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70B938A-E9EE-48AC-928B-562C4A3DE0D8}" type="slidenum">
              <a:rPr lang="en-US" altLang="en-US"/>
              <a:pPr/>
              <a:t>‹#›</a:t>
            </a:fld>
            <a:endParaRPr lang="en-US" altLang="en-US"/>
          </a:p>
        </p:txBody>
      </p:sp>
    </p:spTree>
    <p:extLst>
      <p:ext uri="{BB962C8B-B14F-4D97-AF65-F5344CB8AC3E}">
        <p14:creationId xmlns:p14="http://schemas.microsoft.com/office/powerpoint/2010/main" val="2618449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1517099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1214730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8/20/2014</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4022348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8/20/2014</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217047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8/20/2014</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1786025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1385352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3713438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913782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320330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BB133A4-DA6B-457B-A96B-1CE353E48600}" type="slidenum">
              <a:rPr lang="en-US" altLang="en-US"/>
              <a:pPr/>
              <a:t>‹#›</a:t>
            </a:fld>
            <a:endParaRPr lang="en-US" altLang="en-US"/>
          </a:p>
        </p:txBody>
      </p:sp>
    </p:spTree>
    <p:extLst>
      <p:ext uri="{BB962C8B-B14F-4D97-AF65-F5344CB8AC3E}">
        <p14:creationId xmlns:p14="http://schemas.microsoft.com/office/powerpoint/2010/main" val="265267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DD7E66-8C7D-414C-B82A-E9C1BA0033F0}" type="slidenum">
              <a:rPr lang="en-US" altLang="en-US"/>
              <a:pPr/>
              <a:t>‹#›</a:t>
            </a:fld>
            <a:endParaRPr lang="en-US" altLang="en-US"/>
          </a:p>
        </p:txBody>
      </p:sp>
    </p:spTree>
    <p:extLst>
      <p:ext uri="{BB962C8B-B14F-4D97-AF65-F5344CB8AC3E}">
        <p14:creationId xmlns:p14="http://schemas.microsoft.com/office/powerpoint/2010/main" val="81751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FE6AE3-E173-48C1-B760-BBD1EDFEADBB}" type="slidenum">
              <a:rPr lang="en-US" altLang="en-US"/>
              <a:pPr/>
              <a:t>‹#›</a:t>
            </a:fld>
            <a:endParaRPr lang="en-US" altLang="en-US"/>
          </a:p>
        </p:txBody>
      </p:sp>
    </p:spTree>
    <p:extLst>
      <p:ext uri="{BB962C8B-B14F-4D97-AF65-F5344CB8AC3E}">
        <p14:creationId xmlns:p14="http://schemas.microsoft.com/office/powerpoint/2010/main" val="28369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1AA028-A035-4C0E-B9BD-F32481623DFA}" type="slidenum">
              <a:rPr lang="en-US" altLang="en-US"/>
              <a:pPr/>
              <a:t>‹#›</a:t>
            </a:fld>
            <a:endParaRPr lang="en-US" altLang="en-US"/>
          </a:p>
        </p:txBody>
      </p:sp>
    </p:spTree>
    <p:extLst>
      <p:ext uri="{BB962C8B-B14F-4D97-AF65-F5344CB8AC3E}">
        <p14:creationId xmlns:p14="http://schemas.microsoft.com/office/powerpoint/2010/main" val="298197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hyperlink" Target="EPP%20Reference%20Atlas.ppt#-1,1,Welcome to Presentation Plus!"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hyperlink" Target="EPP%20Reference%20Atlas.ppt#-1,1,Welcome to Presentation Plus!"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EPP%20Reference%20Atlas.ppt#-1,1,Welcome to Presentation Plus!"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447117-F5AD-436C-B9F9-3DBD7B54C6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defRPr>
            </a:lvl1pPr>
          </a:lstStyle>
          <a:p>
            <a:pPr>
              <a:defRPr/>
            </a:pPr>
            <a:fld id="{74999AA5-D799-4C53-8B94-F5F411690372}" type="slidenum">
              <a:rPr lang="en-US" altLang="en-US">
                <a:latin typeface="Arial" charset="0"/>
                <a:cs typeface="Arial" charset="0"/>
              </a:rPr>
              <a:pPr>
                <a:defRPr/>
              </a:pPr>
              <a:t>‹#›</a:t>
            </a:fld>
            <a:endParaRPr lang="en-US" altLang="en-US">
              <a:latin typeface="Arial" charset="0"/>
              <a:cs typeface="Arial" charset="0"/>
            </a:endParaRPr>
          </a:p>
        </p:txBody>
      </p:sp>
      <p:pic>
        <p:nvPicPr>
          <p:cNvPr id="5123"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125"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684421"/>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defRPr>
            </a:lvl1pPr>
          </a:lstStyle>
          <a:p>
            <a:pPr>
              <a:defRPr/>
            </a:pPr>
            <a:fld id="{4B761B43-C136-42BA-AB72-CF91C9984DEF}" type="slidenum">
              <a:rPr lang="en-US" altLang="en-US">
                <a:latin typeface="Arial" charset="0"/>
                <a:cs typeface="Arial" charset="0"/>
              </a:rPr>
              <a:pPr>
                <a:defRPr/>
              </a:pPr>
              <a:t>‹#›</a:t>
            </a:fld>
            <a:endParaRPr lang="en-US" altLang="en-US">
              <a:latin typeface="Arial" charset="0"/>
              <a:cs typeface="Arial" charset="0"/>
            </a:endParaRPr>
          </a:p>
        </p:txBody>
      </p:sp>
      <p:pic>
        <p:nvPicPr>
          <p:cNvPr id="4099"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4101"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028109"/>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spcAft>
                <a:spcPct val="0"/>
              </a:spcAft>
              <a:buFontTx/>
              <a:buNone/>
              <a:defRPr sz="1400" b="0" i="0">
                <a:solidFill>
                  <a:srgbClr val="FFFFFF"/>
                </a:solidFill>
                <a:latin typeface="Arial" charset="0"/>
              </a:defRPr>
            </a:lvl1pPr>
          </a:lstStyle>
          <a:p>
            <a:pPr>
              <a:defRPr/>
            </a:pPr>
            <a:fld id="{131C25C8-3811-4991-8D75-9DEAABD02808}" type="slidenum">
              <a:rPr lang="en-US" altLang="en-US">
                <a:cs typeface="Arial" charset="0"/>
              </a:rPr>
              <a:pPr>
                <a:defRPr/>
              </a:pPr>
              <a:t>‹#›</a:t>
            </a:fld>
            <a:endParaRPr lang="en-US" altLang="en-US">
              <a:cs typeface="Arial" charset="0"/>
            </a:endParaRPr>
          </a:p>
        </p:txBody>
      </p:sp>
      <p:pic>
        <p:nvPicPr>
          <p:cNvPr id="3075" name="Picture 26" descr="c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3077" name="Picture 27"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281524"/>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pPr>
                <a:defRPr/>
              </a:pPr>
              <a:t>8/20/2014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pPr>
                <a:defRPr/>
              </a:pPr>
              <a:t>‹#›</a:t>
            </a:fld>
            <a:endParaRPr lang="en-US"/>
          </a:p>
        </p:txBody>
      </p:sp>
    </p:spTree>
    <p:extLst>
      <p:ext uri="{BB962C8B-B14F-4D97-AF65-F5344CB8AC3E}">
        <p14:creationId xmlns:p14="http://schemas.microsoft.com/office/powerpoint/2010/main" val="5993247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rds.yahoo.com/_ylt=A0Je5x8H07NF0BcBIGyJzbkF;_ylu=X3oDMTBxYjVxYm1tBHBvcwMxMARzZWMDc3IEdnRpZANJOTk4XzY4/SIG=1h0lk8s2o/EXP=1169499271/**http:/images.search.yahoo.com/search/images/view?back=http://images.search.yahoo.com/search/images?p%3Dlogging%26ei%3DUTF-8%26fr%3Dsbcfp-imp%26x%3Dwrt&amp;w=800&amp;h=506&amp;imgurl=www.hankstruckpictures.com/pix/trucks/loeb/postcards/mack_lmsw_l_logging_truck.jpg&amp;rurl=http://www.hankstruckpictures.com/kl_postcards.htm&amp;size=135.2kB&amp;name=mack_lmsw_l_logging_truck.jpg&amp;p=logging&amp;type=jpeg&amp;no=10&amp;tt=260,846&amp;oid=9f2c028a01f6ae20&amp;ei=UTF-8" TargetMode="Externa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rds.yahoo.com/_ylt=A0Je5x8H07NF0BcBHGyJzbkF;_ylu=X3oDMTBwZ2hwaDhqBHBvcwM2BHNlYwNzcgR2dGlkA0k5OThfNjg-/SIG=1fed4agca/EXP=1169499271/**http:/images.search.yahoo.com/search/images/view?back=http://images.search.yahoo.com/search/images?p%3Dlogging%26ei%3DUTF-8%26fr%3Dsbcfp-imp%26x%3Dwrt&amp;w=687&amp;h=499&amp;imgurl=www.uku.fi/~dlaakson/Logging.jpg&amp;rurl=http://www.oregonlive.com/forums/profile.ssf?nickname%3DForestChump&amp;size=171.6kB&amp;name=Logging.jpg&amp;p=logging&amp;type=jpeg&amp;no=6&amp;tt=260,846&amp;oid=e98ebe8168d43af4&amp;ei=UTF-8" TargetMode="Externa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Wednesday August 20, 2014</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400" b="1" dirty="0" smtClean="0">
                <a:solidFill>
                  <a:schemeClr val="tx2"/>
                </a:solidFill>
              </a:rPr>
              <a:t>OBJECTIVE – </a:t>
            </a:r>
            <a:r>
              <a:rPr lang="en-US" sz="2400" b="1" u="sng" dirty="0" smtClean="0">
                <a:solidFill>
                  <a:schemeClr val="tx2"/>
                </a:solidFill>
              </a:rPr>
              <a:t>S</a:t>
            </a:r>
            <a:r>
              <a:rPr lang="en-US" sz="2400" b="1" dirty="0" smtClean="0">
                <a:solidFill>
                  <a:schemeClr val="tx2"/>
                </a:solidFill>
              </a:rPr>
              <a:t>tudents </a:t>
            </a:r>
            <a:r>
              <a:rPr lang="en-US" sz="2400" b="1" u="sng" dirty="0" smtClean="0">
                <a:solidFill>
                  <a:schemeClr val="tx2"/>
                </a:solidFill>
              </a:rPr>
              <a:t>W</a:t>
            </a:r>
            <a:r>
              <a:rPr lang="en-US" sz="2400" b="1" dirty="0" smtClean="0">
                <a:solidFill>
                  <a:schemeClr val="tx2"/>
                </a:solidFill>
              </a:rPr>
              <a:t>ill </a:t>
            </a:r>
            <a:r>
              <a:rPr lang="en-US" sz="2400" b="1" u="sng" dirty="0" smtClean="0">
                <a:solidFill>
                  <a:schemeClr val="tx2"/>
                </a:solidFill>
              </a:rPr>
              <a:t>B</a:t>
            </a:r>
            <a:r>
              <a:rPr lang="en-US" sz="2400" b="1" dirty="0" smtClean="0">
                <a:solidFill>
                  <a:schemeClr val="tx2"/>
                </a:solidFill>
              </a:rPr>
              <a:t>e </a:t>
            </a:r>
            <a:r>
              <a:rPr lang="en-US" sz="2400" b="1" u="sng" dirty="0" smtClean="0">
                <a:solidFill>
                  <a:schemeClr val="tx2"/>
                </a:solidFill>
              </a:rPr>
              <a:t>A</a:t>
            </a:r>
            <a:r>
              <a:rPr lang="en-US" sz="2400" b="1" dirty="0" smtClean="0">
                <a:solidFill>
                  <a:schemeClr val="tx2"/>
                </a:solidFill>
              </a:rPr>
              <a:t>ble </a:t>
            </a:r>
            <a:r>
              <a:rPr lang="en-US" sz="2400" b="1" u="sng" dirty="0" smtClean="0">
                <a:solidFill>
                  <a:schemeClr val="tx2"/>
                </a:solidFill>
              </a:rPr>
              <a:t>T</a:t>
            </a:r>
            <a:r>
              <a:rPr lang="en-US" sz="2400" b="1" dirty="0" smtClean="0">
                <a:solidFill>
                  <a:schemeClr val="tx2"/>
                </a:solidFill>
              </a:rPr>
              <a:t>o – SWBAT:</a:t>
            </a:r>
            <a:endParaRPr lang="en-US" sz="2400" dirty="0"/>
          </a:p>
          <a:p>
            <a:pPr marL="609600" indent="-609600">
              <a:spcBef>
                <a:spcPct val="0"/>
              </a:spcBef>
              <a:buFontTx/>
              <a:buNone/>
              <a:defRPr/>
            </a:pPr>
            <a:r>
              <a:rPr lang="en-US" sz="2000" dirty="0" smtClean="0"/>
              <a:t> - Identify the Factors of Production and explain why economists analyze the Production Possibilities Curve.</a:t>
            </a:r>
          </a:p>
          <a:p>
            <a:pPr marL="609600" indent="-609600">
              <a:spcBef>
                <a:spcPct val="0"/>
              </a:spcBef>
              <a:defRPr/>
            </a:pPr>
            <a:endParaRPr lang="en-US" sz="1000" b="1" dirty="0" smtClean="0">
              <a:solidFill>
                <a:srgbClr val="FF0000"/>
              </a:solidFill>
            </a:endParaRPr>
          </a:p>
          <a:p>
            <a:pPr marL="609600" indent="-609600">
              <a:spcBef>
                <a:spcPct val="0"/>
              </a:spcBef>
              <a:buFontTx/>
              <a:buNone/>
              <a:defRPr/>
            </a:pPr>
            <a:r>
              <a:rPr lang="en-US" sz="2400" b="1" dirty="0" smtClean="0">
                <a:solidFill>
                  <a:srgbClr val="FF0000"/>
                </a:solidFill>
              </a:rPr>
              <a:t>AGENDA:</a:t>
            </a:r>
            <a:endParaRPr lang="en-US" sz="2000" dirty="0" smtClean="0"/>
          </a:p>
          <a:p>
            <a:pPr marL="609600" indent="-609600">
              <a:spcBef>
                <a:spcPct val="0"/>
              </a:spcBef>
              <a:buFontTx/>
              <a:buAutoNum type="arabicParenR"/>
              <a:defRPr/>
            </a:pPr>
            <a:r>
              <a:rPr lang="en-US" sz="2000" dirty="0" smtClean="0"/>
              <a:t>WARM-UP: Opportunity Cost Journal</a:t>
            </a:r>
          </a:p>
          <a:p>
            <a:pPr marL="609600" indent="-609600">
              <a:spcBef>
                <a:spcPct val="0"/>
              </a:spcBef>
              <a:buFontTx/>
              <a:buAutoNum type="arabicParenR"/>
              <a:defRPr/>
            </a:pPr>
            <a:r>
              <a:rPr lang="en-US" sz="2000" dirty="0" smtClean="0"/>
              <a:t>INSTRUCTION: Factors of Production &amp; Production Possibilities</a:t>
            </a:r>
          </a:p>
          <a:p>
            <a:pPr marL="609600" indent="-609600">
              <a:spcBef>
                <a:spcPct val="0"/>
              </a:spcBef>
              <a:buFontTx/>
              <a:buAutoNum type="arabicParenR"/>
              <a:defRPr/>
            </a:pPr>
            <a:r>
              <a:rPr lang="en-US" sz="2000" dirty="0" smtClean="0"/>
              <a:t>GUIDED PRACTICE: Interpreting Production Possibilities Curves</a:t>
            </a:r>
          </a:p>
          <a:p>
            <a:pPr marL="609600" indent="-609600">
              <a:spcBef>
                <a:spcPct val="0"/>
              </a:spcBef>
              <a:buFontTx/>
              <a:buAutoNum type="arabicParenR"/>
              <a:defRPr/>
            </a:pPr>
            <a:r>
              <a:rPr lang="en-US" sz="2000" dirty="0" smtClean="0"/>
              <a:t>CLOSURE: Connecting Exit Ticket</a:t>
            </a:r>
          </a:p>
          <a:p>
            <a:pPr marL="609600" indent="-609600">
              <a:spcBef>
                <a:spcPct val="0"/>
              </a:spcBef>
              <a:buFontTx/>
              <a:buAutoNum type="arabicParenR"/>
              <a:defRPr/>
            </a:pPr>
            <a:endParaRPr lang="en-US" sz="1000" dirty="0" smtClean="0">
              <a:solidFill>
                <a:srgbClr val="000000"/>
              </a:solidFill>
            </a:endParaRPr>
          </a:p>
          <a:p>
            <a:pPr marL="0" indent="0">
              <a:spcBef>
                <a:spcPct val="0"/>
              </a:spcBef>
              <a:buFont typeface="Arial" charset="0"/>
              <a:buNone/>
              <a:defRPr/>
            </a:pPr>
            <a:r>
              <a:rPr lang="en-US" sz="2000" dirty="0" smtClean="0">
                <a:solidFill>
                  <a:schemeClr val="bg1">
                    <a:lumMod val="50000"/>
                  </a:schemeClr>
                </a:solidFill>
              </a:rPr>
              <a:t>***</a:t>
            </a:r>
            <a:r>
              <a:rPr lang="en-US" sz="2000" b="1" dirty="0" smtClean="0">
                <a:solidFill>
                  <a:schemeClr val="bg1">
                    <a:lumMod val="50000"/>
                  </a:schemeClr>
                </a:solidFill>
              </a:rPr>
              <a:t>HW: Class Syllabus Signature DUE TODAY 8/20</a:t>
            </a:r>
          </a:p>
          <a:p>
            <a:pPr marL="0" indent="0">
              <a:spcBef>
                <a:spcPct val="0"/>
              </a:spcBef>
              <a:buFont typeface="Arial" charset="0"/>
              <a:buNone/>
              <a:defRPr/>
            </a:pPr>
            <a:r>
              <a:rPr lang="en-US" sz="2000" b="1" dirty="0" smtClean="0">
                <a:solidFill>
                  <a:schemeClr val="bg1">
                    <a:lumMod val="50000"/>
                  </a:schemeClr>
                </a:solidFill>
              </a:rPr>
              <a:t>**Workbook P. 18 DUE FRIDAY</a:t>
            </a:r>
            <a:endParaRPr lang="en-US" sz="2000" dirty="0" smtClean="0">
              <a:solidFill>
                <a:schemeClr val="bg1">
                  <a:lumMod val="50000"/>
                </a:schemeClr>
              </a:solidFill>
            </a:endParaRPr>
          </a:p>
          <a:p>
            <a:pPr marL="0" indent="0">
              <a:spcBef>
                <a:spcPct val="0"/>
              </a:spcBef>
              <a:buFont typeface="Arial" charset="0"/>
              <a:buNone/>
              <a:defRPr/>
            </a:pPr>
            <a:endParaRPr lang="en-US" sz="1000" b="1" dirty="0" smtClean="0"/>
          </a:p>
          <a:p>
            <a:pPr marL="609600" indent="-609600">
              <a:spcBef>
                <a:spcPct val="0"/>
              </a:spcBef>
              <a:buFontTx/>
              <a:buNone/>
              <a:defRPr/>
            </a:pPr>
            <a:r>
              <a:rPr lang="en-US" sz="2400" b="1" dirty="0" smtClean="0">
                <a:solidFill>
                  <a:schemeClr val="tx2"/>
                </a:solidFill>
              </a:rPr>
              <a:t>Opportunity Cost Journal WARM-UP</a:t>
            </a:r>
            <a:r>
              <a:rPr lang="en-US" sz="24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None/>
              <a:defRPr/>
            </a:pPr>
            <a:r>
              <a:rPr lang="en-US" sz="2400" dirty="0" smtClean="0"/>
              <a:t>***5 minutes***</a:t>
            </a:r>
          </a:p>
          <a:p>
            <a:pPr marL="0" indent="0">
              <a:spcBef>
                <a:spcPct val="0"/>
              </a:spcBef>
              <a:buNone/>
              <a:defRPr/>
            </a:pPr>
            <a:r>
              <a:rPr lang="en-US" sz="2400" dirty="0" smtClean="0"/>
              <a:t>Yesterday we talked about trade-offs and opportunity costs.  Think about a service the government provides to its citizens.  Identify some of the opportunity costs of providing that service.</a:t>
            </a:r>
          </a:p>
          <a:p>
            <a:pPr marL="0" indent="0" algn="ctr">
              <a:spcBef>
                <a:spcPct val="0"/>
              </a:spcBef>
              <a:buNone/>
              <a:defRPr/>
            </a:pPr>
            <a:r>
              <a:rPr lang="en-US" sz="1800" dirty="0" smtClean="0"/>
              <a:t>(EXAMPLES of Government Services – Police/Fire, Public Education, Social Security, Military, Public Roads, Postal Service, etc.)</a:t>
            </a:r>
          </a:p>
        </p:txBody>
      </p:sp>
    </p:spTree>
    <p:extLst>
      <p:ext uri="{BB962C8B-B14F-4D97-AF65-F5344CB8AC3E}">
        <p14:creationId xmlns:p14="http://schemas.microsoft.com/office/powerpoint/2010/main" val="58092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04800"/>
            <a:ext cx="7696200" cy="5943600"/>
          </a:xfrm>
        </p:spPr>
        <p:txBody>
          <a:bodyPr/>
          <a:lstStyle/>
          <a:p>
            <a:pPr marL="0" indent="0" algn="ctr">
              <a:buNone/>
            </a:pPr>
            <a:r>
              <a:rPr lang="en-US" dirty="0" smtClean="0">
                <a:solidFill>
                  <a:srgbClr val="FFC000"/>
                </a:solidFill>
              </a:rPr>
              <a:t>STRUCTURED ACADEMIC DISCUSSION</a:t>
            </a:r>
          </a:p>
          <a:p>
            <a:pPr marL="0" indent="0" algn="ctr">
              <a:buNone/>
            </a:pPr>
            <a:endParaRPr lang="en-US" sz="1000" dirty="0">
              <a:solidFill>
                <a:srgbClr val="FFC000"/>
              </a:solidFill>
            </a:endParaRPr>
          </a:p>
          <a:p>
            <a:pPr marL="0" indent="0">
              <a:buNone/>
            </a:pPr>
            <a:r>
              <a:rPr lang="en-US" dirty="0" smtClean="0"/>
              <a:t>A) The 4 factors of production are …</a:t>
            </a:r>
          </a:p>
          <a:p>
            <a:endParaRPr lang="en-US" sz="1000" dirty="0"/>
          </a:p>
          <a:p>
            <a:pPr marL="0" indent="0">
              <a:buNone/>
            </a:pPr>
            <a:r>
              <a:rPr lang="en-US" dirty="0" smtClean="0"/>
              <a:t>B) The difference between Physical 	capital and Human capital is …</a:t>
            </a:r>
          </a:p>
          <a:p>
            <a:endParaRPr lang="en-US" sz="1000" dirty="0"/>
          </a:p>
          <a:p>
            <a:pPr marL="0" indent="0">
              <a:buNone/>
            </a:pPr>
            <a:r>
              <a:rPr lang="en-US" dirty="0" smtClean="0"/>
              <a:t>A) People invest time and money into 	their own human capital because …</a:t>
            </a:r>
          </a:p>
          <a:p>
            <a:endParaRPr lang="en-US" sz="1000" dirty="0" smtClean="0"/>
          </a:p>
          <a:p>
            <a:pPr marL="0" indent="0">
              <a:buNone/>
            </a:pPr>
            <a:r>
              <a:rPr lang="en-US" dirty="0" smtClean="0"/>
              <a:t>B) Businesses invest time and money 	into their workers’ human capital 	because …</a:t>
            </a:r>
          </a:p>
        </p:txBody>
      </p:sp>
    </p:spTree>
    <p:extLst>
      <p:ext uri="{BB962C8B-B14F-4D97-AF65-F5344CB8AC3E}">
        <p14:creationId xmlns:p14="http://schemas.microsoft.com/office/powerpoint/2010/main" val="42861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1000"/>
                                        <p:tgtEl>
                                          <p:spTgt spid="5">
                                            <p:txEl>
                                              <p:pRg st="6" end="6"/>
                                            </p:txEl>
                                          </p:spTgt>
                                        </p:tgtEl>
                                      </p:cBhvr>
                                    </p:animEffect>
                                    <p:anim calcmode="lin" valueType="num">
                                      <p:cBhvr>
                                        <p:cTn id="1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fade">
                                      <p:cBhvr>
                                        <p:cTn id="20" dur="1000"/>
                                        <p:tgtEl>
                                          <p:spTgt spid="5">
                                            <p:txEl>
                                              <p:pRg st="8" end="8"/>
                                            </p:txEl>
                                          </p:spTgt>
                                        </p:tgtEl>
                                      </p:cBhvr>
                                    </p:animEffect>
                                    <p:anim calcmode="lin" valueType="num">
                                      <p:cBhvr>
                                        <p:cTn id="2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686800" cy="1066800"/>
          </a:xfrm>
        </p:spPr>
        <p:txBody>
          <a:bodyPr/>
          <a:lstStyle/>
          <a:p>
            <a:r>
              <a:rPr lang="en-US" altLang="en-US" sz="3600" b="1" u="sng"/>
              <a:t>The Entrepreneur</a:t>
            </a:r>
            <a:r>
              <a:rPr lang="en-US" altLang="en-US" sz="3600" b="1"/>
              <a:t>:</a:t>
            </a:r>
            <a:r>
              <a:rPr lang="en-US" altLang="en-US" sz="3600"/>
              <a:t>  </a:t>
            </a:r>
            <a:r>
              <a:rPr lang="en-US" altLang="en-US" sz="3200"/>
              <a:t>Put together the land capital and labor to create a business</a:t>
            </a:r>
          </a:p>
        </p:txBody>
      </p:sp>
      <p:pic>
        <p:nvPicPr>
          <p:cNvPr id="13318" name="Picture 6" descr="Henry_Ford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1916113" cy="23717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0" descr="bill-gat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113" y="1524000"/>
            <a:ext cx="174148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Donald_Tr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4343400"/>
            <a:ext cx="20034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Richard%2520Branson%2520Virgin%2520Fuel%25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43400"/>
            <a:ext cx="375285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295400"/>
            <a:ext cx="2590800" cy="290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0-#ppt_w/2"/>
                                          </p:val>
                                        </p:tav>
                                        <p:tav tm="100000">
                                          <p:val>
                                            <p:strVal val="#ppt_x"/>
                                          </p:val>
                                        </p:tav>
                                      </p:tavLst>
                                    </p:anim>
                                    <p:anim calcmode="lin" valueType="num">
                                      <p:cBhvr additive="base">
                                        <p:cTn id="8"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additive="base">
                                        <p:cTn id="13" dur="500" fill="hold"/>
                                        <p:tgtEl>
                                          <p:spTgt spid="13322"/>
                                        </p:tgtEl>
                                        <p:attrNameLst>
                                          <p:attrName>ppt_x</p:attrName>
                                        </p:attrNameLst>
                                      </p:cBhvr>
                                      <p:tavLst>
                                        <p:tav tm="0">
                                          <p:val>
                                            <p:strVal val="0-#ppt_w/2"/>
                                          </p:val>
                                        </p:tav>
                                        <p:tav tm="100000">
                                          <p:val>
                                            <p:strVal val="#ppt_x"/>
                                          </p:val>
                                        </p:tav>
                                      </p:tavLst>
                                    </p:anim>
                                    <p:anim calcmode="lin" valueType="num">
                                      <p:cBhvr additive="base">
                                        <p:cTn id="1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30"/>
                                        </p:tgtEl>
                                        <p:attrNameLst>
                                          <p:attrName>style.visibility</p:attrName>
                                        </p:attrNameLst>
                                      </p:cBhvr>
                                      <p:to>
                                        <p:strVal val="visible"/>
                                      </p:to>
                                    </p:set>
                                    <p:anim calcmode="lin" valueType="num">
                                      <p:cBhvr additive="base">
                                        <p:cTn id="25" dur="500" fill="hold"/>
                                        <p:tgtEl>
                                          <p:spTgt spid="13330"/>
                                        </p:tgtEl>
                                        <p:attrNameLst>
                                          <p:attrName>ppt_x</p:attrName>
                                        </p:attrNameLst>
                                      </p:cBhvr>
                                      <p:tavLst>
                                        <p:tav tm="0">
                                          <p:val>
                                            <p:strVal val="0-#ppt_w/2"/>
                                          </p:val>
                                        </p:tav>
                                        <p:tav tm="100000">
                                          <p:val>
                                            <p:strVal val="#ppt_x"/>
                                          </p:val>
                                        </p:tav>
                                      </p:tavLst>
                                    </p:anim>
                                    <p:anim calcmode="lin" valueType="num">
                                      <p:cBhvr additive="base">
                                        <p:cTn id="26"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81000"/>
            <a:ext cx="7391400" cy="5867400"/>
          </a:xfrm>
        </p:spPr>
        <p:txBody>
          <a:bodyPr/>
          <a:lstStyle/>
          <a:p>
            <a:pPr marL="0" indent="0" algn="ctr">
              <a:buNone/>
            </a:pPr>
            <a:r>
              <a:rPr lang="en-US" dirty="0" smtClean="0">
                <a:solidFill>
                  <a:srgbClr val="FFC000"/>
                </a:solidFill>
              </a:rPr>
              <a:t>STRUCTURED ACADEMIC DISCUSSION</a:t>
            </a:r>
          </a:p>
          <a:p>
            <a:pPr marL="0" indent="0" algn="ctr">
              <a:buNone/>
            </a:pPr>
            <a:endParaRPr lang="en-US" dirty="0">
              <a:solidFill>
                <a:srgbClr val="FFC000"/>
              </a:solidFill>
            </a:endParaRPr>
          </a:p>
          <a:p>
            <a:r>
              <a:rPr lang="en-US" dirty="0" smtClean="0"/>
              <a:t>Entrepreneurs are important to a society because …</a:t>
            </a:r>
          </a:p>
          <a:p>
            <a:endParaRPr lang="en-US" dirty="0"/>
          </a:p>
        </p:txBody>
      </p:sp>
    </p:spTree>
    <p:extLst>
      <p:ext uri="{BB962C8B-B14F-4D97-AF65-F5344CB8AC3E}">
        <p14:creationId xmlns:p14="http://schemas.microsoft.com/office/powerpoint/2010/main" val="428612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8600"/>
            <a:ext cx="8686800" cy="1295400"/>
          </a:xfrm>
          <a:ln w="38100">
            <a:solidFill>
              <a:schemeClr val="tx1"/>
            </a:solidFill>
            <a:miter lim="800000"/>
            <a:headEnd/>
            <a:tailEnd/>
          </a:ln>
        </p:spPr>
        <p:txBody>
          <a:bodyPr/>
          <a:lstStyle/>
          <a:p>
            <a:r>
              <a:rPr lang="en-US" altLang="en-US" sz="3600" b="1"/>
              <a:t>Why we use the </a:t>
            </a:r>
            <a:br>
              <a:rPr lang="en-US" altLang="en-US" sz="3600" b="1"/>
            </a:br>
            <a:r>
              <a:rPr lang="en-US" altLang="en-US" sz="3600" b="1"/>
              <a:t>Production Possibility Curve</a:t>
            </a:r>
          </a:p>
        </p:txBody>
      </p:sp>
      <p:sp>
        <p:nvSpPr>
          <p:cNvPr id="19459" name="Text Box 3"/>
          <p:cNvSpPr txBox="1">
            <a:spLocks noChangeArrowheads="1"/>
          </p:cNvSpPr>
          <p:nvPr/>
        </p:nvSpPr>
        <p:spPr bwMode="auto">
          <a:xfrm>
            <a:off x="228600" y="2057400"/>
            <a:ext cx="8686800"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Efficiency:</a:t>
            </a:r>
            <a:r>
              <a:rPr lang="en-US" altLang="en-US"/>
              <a:t>  </a:t>
            </a:r>
            <a:r>
              <a:rPr lang="en-US" altLang="en-US" sz="2800"/>
              <a:t>the curve will show us how well we are using our resources (Factors of Production).</a:t>
            </a:r>
          </a:p>
        </p:txBody>
      </p:sp>
      <p:sp>
        <p:nvSpPr>
          <p:cNvPr id="19460" name="Text Box 4"/>
          <p:cNvSpPr txBox="1">
            <a:spLocks noChangeArrowheads="1"/>
          </p:cNvSpPr>
          <p:nvPr/>
        </p:nvSpPr>
        <p:spPr bwMode="auto">
          <a:xfrm>
            <a:off x="228600" y="3733800"/>
            <a:ext cx="8686800"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Growth:</a:t>
            </a:r>
            <a:r>
              <a:rPr lang="en-US" altLang="en-US"/>
              <a:t>  </a:t>
            </a:r>
            <a:r>
              <a:rPr lang="en-US" altLang="en-US" sz="2800"/>
              <a:t>The curve allows us to see if we are at maximum efficiency</a:t>
            </a:r>
          </a:p>
        </p:txBody>
      </p:sp>
      <p:sp>
        <p:nvSpPr>
          <p:cNvPr id="19461" name="Text Box 5"/>
          <p:cNvSpPr txBox="1">
            <a:spLocks noChangeArrowheads="1"/>
          </p:cNvSpPr>
          <p:nvPr/>
        </p:nvSpPr>
        <p:spPr bwMode="auto">
          <a:xfrm>
            <a:off x="228600" y="5410200"/>
            <a:ext cx="8626475" cy="1044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t>Costs:</a:t>
            </a:r>
            <a:r>
              <a:rPr lang="en-US" altLang="en-US"/>
              <a:t>  </a:t>
            </a:r>
            <a:r>
              <a:rPr lang="en-US" altLang="en-US" sz="2800"/>
              <a:t>allows us to see the opportunity cost of allocating our resources in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0-#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0-#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1524000"/>
          </a:xfrm>
        </p:spPr>
        <p:txBody>
          <a:bodyPr/>
          <a:lstStyle/>
          <a:p>
            <a:r>
              <a:rPr lang="en-US" altLang="en-US" sz="4000" b="1" dirty="0"/>
              <a:t>T</a:t>
            </a:r>
            <a:r>
              <a:rPr lang="en-US" altLang="en-US" sz="4000" b="1" dirty="0" smtClean="0"/>
              <a:t>he Production Possibilities </a:t>
            </a:r>
            <a:r>
              <a:rPr lang="en-US" altLang="en-US" sz="4000" b="1" dirty="0"/>
              <a:t>Curve</a:t>
            </a:r>
          </a:p>
        </p:txBody>
      </p:sp>
      <p:pic>
        <p:nvPicPr>
          <p:cNvPr id="18436" name="Picture 4" descr="NewPpf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77000" cy="4410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7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Section 3-10 </a:t>
            </a:r>
          </a:p>
        </p:txBody>
      </p:sp>
      <p:pic>
        <p:nvPicPr>
          <p:cNvPr id="36868"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1" descr="c2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90530"/>
            <a:ext cx="5189538"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22"/>
          <p:cNvSpPr txBox="1">
            <a:spLocks noChangeArrowheads="1"/>
          </p:cNvSpPr>
          <p:nvPr/>
        </p:nvSpPr>
        <p:spPr bwMode="auto">
          <a:xfrm>
            <a:off x="1412133" y="5313245"/>
            <a:ext cx="2249334" cy="95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a:t>
            </a:r>
          </a:p>
          <a:p>
            <a:pPr>
              <a:lnSpc>
                <a:spcPct val="90000"/>
              </a:lnSpc>
              <a:spcBef>
                <a:spcPct val="20000"/>
              </a:spcBef>
              <a:spcAft>
                <a:spcPct val="20000"/>
              </a:spcAft>
            </a:pPr>
            <a:r>
              <a:rPr lang="en-US" altLang="en-US" sz="1800" dirty="0" smtClean="0">
                <a:solidFill>
                  <a:srgbClr val="FFFF99"/>
                </a:solidFill>
                <a:latin typeface="Arial" charset="0"/>
              </a:rPr>
              <a:t>Possibilities Frontier</a:t>
            </a:r>
          </a:p>
        </p:txBody>
      </p:sp>
      <p:sp>
        <p:nvSpPr>
          <p:cNvPr id="453657" name="Text Box 25"/>
          <p:cNvSpPr txBox="1">
            <a:spLocks noChangeArrowheads="1"/>
          </p:cNvSpPr>
          <p:nvPr/>
        </p:nvSpPr>
        <p:spPr bwMode="auto">
          <a:xfrm>
            <a:off x="1470457" y="376382"/>
            <a:ext cx="73805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smtClean="0">
                <a:solidFill>
                  <a:srgbClr val="FFCC00"/>
                </a:solidFill>
                <a:latin typeface="Arial" charset="0"/>
              </a:rPr>
              <a:t>	Efficiency – How well are we using </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	our resources?</a:t>
            </a:r>
            <a:endParaRPr lang="en-US" altLang="en-US" sz="1800" b="1" dirty="0" smtClean="0">
              <a:solidFill>
                <a:srgbClr val="FFCC00"/>
              </a:solidFill>
              <a:latin typeface="Arial" charset="0"/>
            </a:endParaRPr>
          </a:p>
        </p:txBody>
      </p:sp>
      <p:sp>
        <p:nvSpPr>
          <p:cNvPr id="2" name="TextBox 1"/>
          <p:cNvSpPr txBox="1"/>
          <p:nvPr/>
        </p:nvSpPr>
        <p:spPr>
          <a:xfrm>
            <a:off x="1676400" y="3403302"/>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
        <p:nvSpPr>
          <p:cNvPr id="9" name="TextBox 8"/>
          <p:cNvSpPr txBox="1"/>
          <p:nvPr/>
        </p:nvSpPr>
        <p:spPr>
          <a:xfrm>
            <a:off x="4267200" y="5840091"/>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Tree>
    <p:extLst>
      <p:ext uri="{BB962C8B-B14F-4D97-AF65-F5344CB8AC3E}">
        <p14:creationId xmlns:p14="http://schemas.microsoft.com/office/powerpoint/2010/main" val="1438969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53657"/>
                                        </p:tgtEl>
                                        <p:attrNameLst>
                                          <p:attrName>style.visibility</p:attrName>
                                        </p:attrNameLst>
                                      </p:cBhvr>
                                      <p:to>
                                        <p:strVal val="visible"/>
                                      </p:to>
                                    </p:set>
                                    <p:animEffect transition="in" filter="wipe(left)">
                                      <p:cBhvr>
                                        <p:cTn id="7" dur="75"/>
                                        <p:tgtEl>
                                          <p:spTgt spid="45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5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smtClean="0"/>
              <a:t>Section 3-10 </a:t>
            </a:r>
          </a:p>
        </p:txBody>
      </p:sp>
      <p:pic>
        <p:nvPicPr>
          <p:cNvPr id="38916"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20"/>
          <p:cNvSpPr txBox="1">
            <a:spLocks noChangeArrowheads="1"/>
          </p:cNvSpPr>
          <p:nvPr/>
        </p:nvSpPr>
        <p:spPr bwMode="auto">
          <a:xfrm>
            <a:off x="3259138" y="1698625"/>
            <a:ext cx="38417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Possibilities Frontier</a:t>
            </a:r>
          </a:p>
        </p:txBody>
      </p:sp>
      <p:pic>
        <p:nvPicPr>
          <p:cNvPr id="38918" name="Picture 21" descr="c2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0"/>
            <a:ext cx="544195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754" name="Text Box 26"/>
          <p:cNvSpPr txBox="1">
            <a:spLocks noChangeArrowheads="1"/>
          </p:cNvSpPr>
          <p:nvPr/>
        </p:nvSpPr>
        <p:spPr bwMode="auto">
          <a:xfrm>
            <a:off x="1418109" y="396945"/>
            <a:ext cx="7725961"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Opportunity Cost – What’s given up?</a:t>
            </a:r>
            <a:endParaRPr lang="en-US" altLang="en-US" sz="1800" b="1" dirty="0" smtClean="0">
              <a:solidFill>
                <a:srgbClr val="FFCC00"/>
              </a:solidFill>
              <a:latin typeface="Arial" charset="0"/>
            </a:endParaRPr>
          </a:p>
        </p:txBody>
      </p:sp>
      <p:sp>
        <p:nvSpPr>
          <p:cNvPr id="8" name="TextBox 7"/>
          <p:cNvSpPr txBox="1"/>
          <p:nvPr/>
        </p:nvSpPr>
        <p:spPr>
          <a:xfrm>
            <a:off x="1447926" y="3400795"/>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
        <p:nvSpPr>
          <p:cNvPr id="9" name="TextBox 8"/>
          <p:cNvSpPr txBox="1"/>
          <p:nvPr/>
        </p:nvSpPr>
        <p:spPr>
          <a:xfrm>
            <a:off x="4052888" y="5979239"/>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Tree>
    <p:extLst>
      <p:ext uri="{BB962C8B-B14F-4D97-AF65-F5344CB8AC3E}">
        <p14:creationId xmlns:p14="http://schemas.microsoft.com/office/powerpoint/2010/main" val="1899227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85754"/>
                                        </p:tgtEl>
                                        <p:attrNameLst>
                                          <p:attrName>style.visibility</p:attrName>
                                        </p:attrNameLst>
                                      </p:cBhvr>
                                      <p:to>
                                        <p:strVal val="visible"/>
                                      </p:to>
                                    </p:set>
                                    <p:animEffect transition="in" filter="wipe(left)">
                                      <p:cBhvr>
                                        <p:cTn id="7" dur="75"/>
                                        <p:tgtEl>
                                          <p:spTgt spid="585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5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t>Section 3-17 </a:t>
            </a:r>
          </a:p>
        </p:txBody>
      </p:sp>
      <p:pic>
        <p:nvPicPr>
          <p:cNvPr id="40964"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1" descr="c2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51302"/>
            <a:ext cx="50069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2"/>
          <p:cNvSpPr txBox="1">
            <a:spLocks noChangeArrowheads="1"/>
          </p:cNvSpPr>
          <p:nvPr/>
        </p:nvSpPr>
        <p:spPr bwMode="auto">
          <a:xfrm>
            <a:off x="4876800" y="1535835"/>
            <a:ext cx="384175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1800" dirty="0" smtClean="0">
                <a:solidFill>
                  <a:srgbClr val="FFFF99"/>
                </a:solidFill>
                <a:latin typeface="Arial" charset="0"/>
              </a:rPr>
              <a:t>Figure 1.6</a:t>
            </a:r>
            <a:br>
              <a:rPr lang="en-US" altLang="en-US" sz="1800" dirty="0" smtClean="0">
                <a:solidFill>
                  <a:srgbClr val="FFFF99"/>
                </a:solidFill>
                <a:latin typeface="Arial" charset="0"/>
              </a:rPr>
            </a:br>
            <a:r>
              <a:rPr lang="en-US" altLang="en-US" sz="1800" dirty="0" smtClean="0">
                <a:solidFill>
                  <a:srgbClr val="FFFF99"/>
                </a:solidFill>
                <a:latin typeface="Arial" charset="0"/>
              </a:rPr>
              <a:t>The Production Possibilities Frontier</a:t>
            </a:r>
          </a:p>
        </p:txBody>
      </p:sp>
      <p:sp>
        <p:nvSpPr>
          <p:cNvPr id="460825" name="Text Box 25"/>
          <p:cNvSpPr txBox="1">
            <a:spLocks noChangeArrowheads="1"/>
          </p:cNvSpPr>
          <p:nvPr/>
        </p:nvSpPr>
        <p:spPr bwMode="auto">
          <a:xfrm>
            <a:off x="1484313" y="433388"/>
            <a:ext cx="5444119"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0000"/>
              </a:lnSpc>
              <a:spcBef>
                <a:spcPct val="20000"/>
              </a:spcBef>
              <a:spcAft>
                <a:spcPct val="20000"/>
              </a:spcAft>
            </a:pPr>
            <a:r>
              <a:rPr lang="en-US" altLang="en-US" sz="3200" b="1" dirty="0" smtClean="0">
                <a:solidFill>
                  <a:srgbClr val="FFCC00"/>
                </a:solidFill>
                <a:latin typeface="Arial" charset="0"/>
              </a:rPr>
              <a:t>Production Possibilities</a:t>
            </a:r>
          </a:p>
          <a:p>
            <a:pPr>
              <a:lnSpc>
                <a:spcPct val="90000"/>
              </a:lnSpc>
              <a:spcBef>
                <a:spcPct val="20000"/>
              </a:spcBef>
              <a:spcAft>
                <a:spcPct val="20000"/>
              </a:spcAft>
            </a:pPr>
            <a:r>
              <a:rPr lang="en-US" altLang="en-US" sz="3200" b="1" dirty="0">
                <a:solidFill>
                  <a:srgbClr val="FFCC00"/>
                </a:solidFill>
                <a:latin typeface="Arial" charset="0"/>
              </a:rPr>
              <a:t>	</a:t>
            </a:r>
            <a:r>
              <a:rPr lang="en-US" altLang="en-US" sz="3200" b="1" dirty="0" smtClean="0">
                <a:solidFill>
                  <a:srgbClr val="FFCC00"/>
                </a:solidFill>
                <a:latin typeface="Arial" charset="0"/>
              </a:rPr>
              <a:t>Growth – always the goal</a:t>
            </a:r>
            <a:endParaRPr lang="en-US" altLang="en-US" sz="1800" b="1" dirty="0" smtClean="0">
              <a:solidFill>
                <a:srgbClr val="FFCC00"/>
              </a:solidFill>
              <a:latin typeface="Arial" charset="0"/>
            </a:endParaRPr>
          </a:p>
        </p:txBody>
      </p:sp>
      <p:sp>
        <p:nvSpPr>
          <p:cNvPr id="8" name="TextBox 7"/>
          <p:cNvSpPr txBox="1"/>
          <p:nvPr/>
        </p:nvSpPr>
        <p:spPr>
          <a:xfrm>
            <a:off x="4267200" y="6018995"/>
            <a:ext cx="3048000" cy="830997"/>
          </a:xfrm>
          <a:prstGeom prst="rect">
            <a:avLst/>
          </a:prstGeom>
          <a:noFill/>
        </p:spPr>
        <p:txBody>
          <a:bodyPr wrap="square" rtlCol="0">
            <a:spAutoFit/>
          </a:bodyPr>
          <a:lstStyle/>
          <a:p>
            <a:pPr algn="ctr"/>
            <a:r>
              <a:rPr lang="en-US" dirty="0" smtClean="0"/>
              <a:t>“Butter” = </a:t>
            </a:r>
          </a:p>
          <a:p>
            <a:pPr algn="ctr"/>
            <a:r>
              <a:rPr lang="en-US" dirty="0" smtClean="0"/>
              <a:t>Consumer</a:t>
            </a:r>
            <a:r>
              <a:rPr lang="en-US" dirty="0"/>
              <a:t> </a:t>
            </a:r>
            <a:r>
              <a:rPr lang="en-US" dirty="0" smtClean="0"/>
              <a:t>Goods</a:t>
            </a:r>
            <a:endParaRPr lang="en-US" dirty="0"/>
          </a:p>
        </p:txBody>
      </p:sp>
      <p:sp>
        <p:nvSpPr>
          <p:cNvPr id="9" name="TextBox 8"/>
          <p:cNvSpPr txBox="1"/>
          <p:nvPr/>
        </p:nvSpPr>
        <p:spPr>
          <a:xfrm>
            <a:off x="1583635" y="3490268"/>
            <a:ext cx="1447800" cy="1200329"/>
          </a:xfrm>
          <a:prstGeom prst="rect">
            <a:avLst/>
          </a:prstGeom>
          <a:noFill/>
        </p:spPr>
        <p:txBody>
          <a:bodyPr wrap="square" rtlCol="0">
            <a:spAutoFit/>
          </a:bodyPr>
          <a:lstStyle/>
          <a:p>
            <a:pPr algn="ctr"/>
            <a:r>
              <a:rPr lang="en-US" dirty="0" smtClean="0"/>
              <a:t>“Guns” = Military</a:t>
            </a:r>
          </a:p>
          <a:p>
            <a:pPr algn="ctr"/>
            <a:r>
              <a:rPr lang="en-US" dirty="0" smtClean="0"/>
              <a:t>Goods</a:t>
            </a:r>
            <a:endParaRPr lang="en-US" dirty="0"/>
          </a:p>
        </p:txBody>
      </p:sp>
    </p:spTree>
    <p:extLst>
      <p:ext uri="{BB962C8B-B14F-4D97-AF65-F5344CB8AC3E}">
        <p14:creationId xmlns:p14="http://schemas.microsoft.com/office/powerpoint/2010/main" val="1024930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60825"/>
                                        </p:tgtEl>
                                        <p:attrNameLst>
                                          <p:attrName>style.visibility</p:attrName>
                                        </p:attrNameLst>
                                      </p:cBhvr>
                                      <p:to>
                                        <p:strVal val="visible"/>
                                      </p:to>
                                    </p:set>
                                    <p:animEffect transition="in" filter="wipe(left)">
                                      <p:cBhvr>
                                        <p:cTn id="7" dur="75"/>
                                        <p:tgtEl>
                                          <p:spTgt spid="46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381000"/>
            <a:ext cx="7467600" cy="1470025"/>
          </a:xfrm>
        </p:spPr>
        <p:txBody>
          <a:bodyPr/>
          <a:lstStyle/>
          <a:p>
            <a:pPr algn="ctr"/>
            <a:r>
              <a:rPr lang="en-US" sz="4000" b="1" u="sng" dirty="0" smtClean="0">
                <a:solidFill>
                  <a:srgbClr val="FFC000"/>
                </a:solidFill>
              </a:rPr>
              <a:t>CONNECTING EXIT TICKET</a:t>
            </a:r>
            <a:endParaRPr lang="en-US" sz="4000" b="1" u="sng" dirty="0">
              <a:solidFill>
                <a:srgbClr val="FFC000"/>
              </a:solidFill>
            </a:endParaRPr>
          </a:p>
        </p:txBody>
      </p:sp>
      <p:sp>
        <p:nvSpPr>
          <p:cNvPr id="5" name="Subtitle 4"/>
          <p:cNvSpPr>
            <a:spLocks noGrp="1"/>
          </p:cNvSpPr>
          <p:nvPr>
            <p:ph type="subTitle" idx="1"/>
          </p:nvPr>
        </p:nvSpPr>
        <p:spPr>
          <a:xfrm>
            <a:off x="1447800" y="1828800"/>
            <a:ext cx="7391400" cy="4191000"/>
          </a:xfrm>
        </p:spPr>
        <p:txBody>
          <a:bodyPr/>
          <a:lstStyle/>
          <a:p>
            <a:pPr algn="l"/>
            <a:r>
              <a:rPr lang="en-US" dirty="0" smtClean="0">
                <a:solidFill>
                  <a:srgbClr val="FFC000"/>
                </a:solidFill>
              </a:rPr>
              <a:t>Connecting Yesterday to Today:</a:t>
            </a:r>
          </a:p>
          <a:p>
            <a:pPr marL="457200" indent="-457200" algn="l">
              <a:buFont typeface="Arial" panose="020B0604020202020204" pitchFamily="34" charset="0"/>
              <a:buChar char="•"/>
            </a:pPr>
            <a:r>
              <a:rPr lang="en-US" dirty="0" smtClean="0"/>
              <a:t>Explain the relationship between trade-offs and opportunity cost with the Production Possibilities Curve.</a:t>
            </a:r>
            <a:endParaRPr lang="en-US" dirty="0"/>
          </a:p>
        </p:txBody>
      </p:sp>
    </p:spTree>
    <p:extLst>
      <p:ext uri="{BB962C8B-B14F-4D97-AF65-F5344CB8AC3E}">
        <p14:creationId xmlns:p14="http://schemas.microsoft.com/office/powerpoint/2010/main" val="246567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Section 1-4 </a:t>
            </a:r>
          </a:p>
        </p:txBody>
      </p:sp>
      <p:sp>
        <p:nvSpPr>
          <p:cNvPr id="567304" name="Text Box 8"/>
          <p:cNvSpPr txBox="1">
            <a:spLocks noChangeArrowheads="1"/>
          </p:cNvSpPr>
          <p:nvPr/>
        </p:nvSpPr>
        <p:spPr bwMode="auto">
          <a:xfrm>
            <a:off x="1484313" y="433388"/>
            <a:ext cx="31829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smtClean="0">
                <a:solidFill>
                  <a:srgbClr val="FFCC00"/>
                </a:solidFill>
              </a:rPr>
              <a:t>Did You Know?</a:t>
            </a:r>
            <a:endParaRPr lang="en-US" altLang="en-US" sz="3200" smtClean="0">
              <a:solidFill>
                <a:srgbClr val="E5E000"/>
              </a:solidFill>
            </a:endParaRPr>
          </a:p>
        </p:txBody>
      </p:sp>
      <p:sp>
        <p:nvSpPr>
          <p:cNvPr id="567315" name="Text Box 19"/>
          <p:cNvSpPr txBox="1">
            <a:spLocks noChangeArrowheads="1"/>
          </p:cNvSpPr>
          <p:nvPr/>
        </p:nvSpPr>
        <p:spPr bwMode="auto">
          <a:xfrm>
            <a:off x="1484313" y="1095375"/>
            <a:ext cx="7431087"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buFontTx/>
              <a:buChar char="•"/>
            </a:pPr>
            <a:r>
              <a:rPr lang="en-US" altLang="en-US" sz="2800" dirty="0" smtClean="0">
                <a:solidFill>
                  <a:srgbClr val="FFFFFF"/>
                </a:solidFill>
              </a:rPr>
              <a:t>We witness scarcity with each year’s “hot” new toy.  Inspired by hunter President Teddy Roosevelt, Americans coveted the teddy bear in 1906.  Cabbage Patch dolls were big during the 1980s, as were Tickle Me </a:t>
            </a:r>
            <a:r>
              <a:rPr lang="en-US" altLang="en-US" sz="2800" dirty="0" err="1" smtClean="0">
                <a:solidFill>
                  <a:srgbClr val="FFFFFF"/>
                </a:solidFill>
              </a:rPr>
              <a:t>Elmos</a:t>
            </a:r>
            <a:r>
              <a:rPr lang="en-US" altLang="en-US" sz="2800" dirty="0" smtClean="0">
                <a:solidFill>
                  <a:srgbClr val="FFFFFF"/>
                </a:solidFill>
              </a:rPr>
              <a:t> in 1996.  By 1999 Game Boy’s Pokémon was the rage with a 10-cent trading card.  The most-prized first-edition pocket monsters were in such short supply that they commanded from $8 to $182.</a:t>
            </a:r>
          </a:p>
          <a:p>
            <a:pPr>
              <a:lnSpc>
                <a:spcPct val="90000"/>
              </a:lnSpc>
              <a:spcBef>
                <a:spcPct val="20000"/>
              </a:spcBef>
              <a:spcAft>
                <a:spcPct val="20000"/>
              </a:spcAft>
              <a:buFontTx/>
              <a:buChar char="•"/>
            </a:pPr>
            <a:endParaRPr lang="en-US" altLang="en-US" sz="1200" dirty="0">
              <a:solidFill>
                <a:srgbClr val="FFFFFF"/>
              </a:solidFill>
            </a:endParaRPr>
          </a:p>
          <a:p>
            <a:pPr>
              <a:lnSpc>
                <a:spcPct val="90000"/>
              </a:lnSpc>
              <a:spcBef>
                <a:spcPct val="20000"/>
              </a:spcBef>
              <a:spcAft>
                <a:spcPct val="20000"/>
              </a:spcAft>
              <a:buFontTx/>
              <a:buChar char="•"/>
            </a:pPr>
            <a:r>
              <a:rPr lang="en-US" altLang="en-US" sz="2800" dirty="0" smtClean="0">
                <a:solidFill>
                  <a:srgbClr val="FFFFFF"/>
                </a:solidFill>
              </a:rPr>
              <a:t>Can you think of a “hot” item from recent years? </a:t>
            </a:r>
            <a:endParaRPr lang="en-US" altLang="en-US" sz="1800" b="1" dirty="0" smtClean="0">
              <a:solidFill>
                <a:srgbClr val="FFFF99"/>
              </a:solidFill>
              <a:sym typeface="Wingdings" pitchFamily="2" charset="2"/>
            </a:endParaRPr>
          </a:p>
        </p:txBody>
      </p:sp>
    </p:spTree>
    <p:extLst>
      <p:ext uri="{BB962C8B-B14F-4D97-AF65-F5344CB8AC3E}">
        <p14:creationId xmlns:p14="http://schemas.microsoft.com/office/powerpoint/2010/main" val="309797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67304"/>
                                        </p:tgtEl>
                                        <p:attrNameLst>
                                          <p:attrName>style.visibility</p:attrName>
                                        </p:attrNameLst>
                                      </p:cBhvr>
                                      <p:to>
                                        <p:strVal val="visible"/>
                                      </p:to>
                                    </p:set>
                                    <p:animEffect transition="in" filter="wipe(left)">
                                      <p:cBhvr>
                                        <p:cTn id="7" dur="75"/>
                                        <p:tgtEl>
                                          <p:spTgt spid="567304"/>
                                        </p:tgtEl>
                                      </p:cBhvr>
                                    </p:animEffect>
                                  </p:childTnLst>
                                </p:cTn>
                              </p:par>
                            </p:childTnLst>
                          </p:cTn>
                        </p:par>
                        <p:par>
                          <p:cTn id="8" fill="hold" nodeType="afterGroup">
                            <p:stCondLst>
                              <p:cond delay="825"/>
                            </p:stCondLst>
                            <p:childTnLst>
                              <p:par>
                                <p:cTn id="9" presetID="4" presetClass="entr" presetSubtype="32" fill="hold" grpId="0" nodeType="afterEffect">
                                  <p:stCondLst>
                                    <p:cond delay="0"/>
                                  </p:stCondLst>
                                  <p:childTnLst>
                                    <p:set>
                                      <p:cBhvr>
                                        <p:cTn id="10" dur="1" fill="hold">
                                          <p:stCondLst>
                                            <p:cond delay="0"/>
                                          </p:stCondLst>
                                        </p:cTn>
                                        <p:tgtEl>
                                          <p:spTgt spid="567315"/>
                                        </p:tgtEl>
                                        <p:attrNameLst>
                                          <p:attrName>style.visibility</p:attrName>
                                        </p:attrNameLst>
                                      </p:cBhvr>
                                      <p:to>
                                        <p:strVal val="visible"/>
                                      </p:to>
                                    </p:set>
                                    <p:animEffect transition="in" filter="box(out)">
                                      <p:cBhvr>
                                        <p:cTn id="11" dur="500"/>
                                        <p:tgtEl>
                                          <p:spTgt spid="56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4" grpId="0" autoUpdateAnimBg="0"/>
      <p:bldP spid="5673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1524000"/>
          </a:xfrm>
        </p:spPr>
        <p:txBody>
          <a:bodyPr/>
          <a:lstStyle/>
          <a:p>
            <a:r>
              <a:rPr lang="en-US" altLang="en-US" sz="4000" b="1" dirty="0" smtClean="0"/>
              <a:t>CHAPTER 1 Section </a:t>
            </a:r>
            <a:r>
              <a:rPr lang="en-US" altLang="en-US" sz="4000" b="1" dirty="0"/>
              <a:t>3:  </a:t>
            </a:r>
            <a:r>
              <a:rPr lang="en-US" altLang="en-US" sz="4000" b="1" dirty="0" smtClean="0"/>
              <a:t/>
            </a:r>
            <a:br>
              <a:rPr lang="en-US" altLang="en-US" sz="4000" b="1" dirty="0" smtClean="0"/>
            </a:br>
            <a:r>
              <a:rPr lang="en-US" altLang="en-US" sz="4000" b="1" dirty="0" smtClean="0"/>
              <a:t>The Factors of Production &amp; the Production </a:t>
            </a:r>
            <a:r>
              <a:rPr lang="en-US" altLang="en-US" sz="4000" b="1" dirty="0"/>
              <a:t>Possibility Curve</a:t>
            </a:r>
          </a:p>
        </p:txBody>
      </p:sp>
      <p:pic>
        <p:nvPicPr>
          <p:cNvPr id="18436" name="Picture 4" descr="NewPpf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77000" cy="4410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smtClean="0"/>
              <a:t>Section 1-9 </a:t>
            </a:r>
          </a:p>
        </p:txBody>
      </p:sp>
      <p:sp>
        <p:nvSpPr>
          <p:cNvPr id="64516" name="Text Box 8"/>
          <p:cNvSpPr txBox="1">
            <a:spLocks noChangeArrowheads="1"/>
          </p:cNvSpPr>
          <p:nvPr/>
        </p:nvSpPr>
        <p:spPr bwMode="auto">
          <a:xfrm>
            <a:off x="1484313" y="433388"/>
            <a:ext cx="4579937"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smtClean="0">
                <a:solidFill>
                  <a:srgbClr val="FFCC00"/>
                </a:solidFill>
              </a:rPr>
              <a:t>Three Basic Questions</a:t>
            </a:r>
            <a:endParaRPr lang="en-US" altLang="en-US" sz="1800" b="1" smtClean="0">
              <a:solidFill>
                <a:srgbClr val="FFCC00"/>
              </a:solidFill>
            </a:endParaRPr>
          </a:p>
        </p:txBody>
      </p:sp>
      <p:sp>
        <p:nvSpPr>
          <p:cNvPr id="64518" name="Text Box 16"/>
          <p:cNvSpPr txBox="1">
            <a:spLocks noChangeArrowheads="1"/>
          </p:cNvSpPr>
          <p:nvPr/>
        </p:nvSpPr>
        <p:spPr bwMode="auto">
          <a:xfrm>
            <a:off x="1484313" y="1069975"/>
            <a:ext cx="743108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nSpc>
                <a:spcPct val="90000"/>
              </a:lnSpc>
              <a:spcBef>
                <a:spcPct val="20000"/>
              </a:spcBef>
              <a:spcAft>
                <a:spcPct val="20000"/>
              </a:spcAft>
            </a:pPr>
            <a:r>
              <a:rPr lang="en-US" altLang="en-US" sz="2800" dirty="0" smtClean="0">
                <a:solidFill>
                  <a:srgbClr val="FFFFFF"/>
                </a:solidFill>
              </a:rPr>
              <a:t>1) What must we produce?  Society must 	choose based on its need. </a:t>
            </a:r>
            <a:r>
              <a:rPr lang="en-US" altLang="en-US" sz="1800" b="1" dirty="0" smtClean="0">
                <a:solidFill>
                  <a:srgbClr val="FFFF99"/>
                </a:solidFill>
                <a:sym typeface="Wingdings" pitchFamily="2" charset="2"/>
              </a:rPr>
              <a:t></a:t>
            </a:r>
          </a:p>
        </p:txBody>
      </p:sp>
      <p:sp>
        <p:nvSpPr>
          <p:cNvPr id="64519" name="Text Box 17"/>
          <p:cNvSpPr txBox="1">
            <a:spLocks noChangeArrowheads="1"/>
          </p:cNvSpPr>
          <p:nvPr/>
        </p:nvSpPr>
        <p:spPr bwMode="auto">
          <a:xfrm>
            <a:off x="1484313" y="2098675"/>
            <a:ext cx="38496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nSpc>
                <a:spcPct val="90000"/>
              </a:lnSpc>
              <a:spcBef>
                <a:spcPct val="20000"/>
              </a:spcBef>
              <a:spcAft>
                <a:spcPct val="20000"/>
              </a:spcAft>
              <a:buFont typeface="+mj-lt"/>
              <a:buAutoNum type="arabicParenR" startAt="2"/>
            </a:pPr>
            <a:r>
              <a:rPr lang="en-US" altLang="en-US" sz="2800" dirty="0" smtClean="0">
                <a:solidFill>
                  <a:srgbClr val="FFFFFF"/>
                </a:solidFill>
              </a:rPr>
              <a:t>How should we produce it?  Society must choose based on its resources. </a:t>
            </a:r>
            <a:r>
              <a:rPr lang="en-US" altLang="en-US" sz="1800" b="1" dirty="0" smtClean="0">
                <a:solidFill>
                  <a:srgbClr val="FFFF99"/>
                </a:solidFill>
                <a:sym typeface="Wingdings" pitchFamily="2" charset="2"/>
              </a:rPr>
              <a:t></a:t>
            </a:r>
          </a:p>
        </p:txBody>
      </p:sp>
      <p:pic>
        <p:nvPicPr>
          <p:cNvPr id="64520" name="Picture 21" descr="c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30400"/>
            <a:ext cx="3505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 Box 24"/>
          <p:cNvSpPr txBox="1">
            <a:spLocks noChangeArrowheads="1"/>
          </p:cNvSpPr>
          <p:nvPr/>
        </p:nvSpPr>
        <p:spPr bwMode="auto">
          <a:xfrm>
            <a:off x="1484313" y="3851275"/>
            <a:ext cx="3849687"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nSpc>
                <a:spcPct val="90000"/>
              </a:lnSpc>
              <a:spcBef>
                <a:spcPct val="20000"/>
              </a:spcBef>
              <a:spcAft>
                <a:spcPct val="20000"/>
              </a:spcAft>
              <a:buFont typeface="+mj-lt"/>
              <a:buAutoNum type="arabicParenR" startAt="3"/>
            </a:pPr>
            <a:r>
              <a:rPr lang="en-US" altLang="en-US" sz="2800" dirty="0" smtClean="0">
                <a:solidFill>
                  <a:srgbClr val="FFFFFF"/>
                </a:solidFill>
              </a:rPr>
              <a:t>For whom should we produce?  Society must choose based on its population and other available markets.</a:t>
            </a:r>
          </a:p>
        </p:txBody>
      </p:sp>
    </p:spTree>
    <p:extLst>
      <p:ext uri="{BB962C8B-B14F-4D97-AF65-F5344CB8AC3E}">
        <p14:creationId xmlns:p14="http://schemas.microsoft.com/office/powerpoint/2010/main" val="58389951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447800" y="381000"/>
            <a:ext cx="7391400" cy="5867400"/>
          </a:xfrm>
        </p:spPr>
        <p:txBody>
          <a:bodyPr/>
          <a:lstStyle/>
          <a:p>
            <a:pPr marL="0" indent="0" algn="ctr">
              <a:buNone/>
            </a:pPr>
            <a:r>
              <a:rPr lang="en-US" dirty="0" smtClean="0">
                <a:solidFill>
                  <a:srgbClr val="FFC000"/>
                </a:solidFill>
              </a:rPr>
              <a:t>STRUCTURED ACADEMIC DISCUSSION</a:t>
            </a:r>
          </a:p>
          <a:p>
            <a:pPr marL="0" indent="0" algn="ctr">
              <a:buNone/>
            </a:pPr>
            <a:endParaRPr lang="en-US" dirty="0">
              <a:solidFill>
                <a:srgbClr val="FFC000"/>
              </a:solidFill>
            </a:endParaRPr>
          </a:p>
          <a:p>
            <a:pPr marL="514350" indent="-514350">
              <a:buFont typeface="+mj-lt"/>
              <a:buAutoNum type="alphaUcPeriod"/>
            </a:pPr>
            <a:r>
              <a:rPr lang="en-US" dirty="0" smtClean="0"/>
              <a:t>The 3 basic economic questions are …</a:t>
            </a:r>
          </a:p>
          <a:p>
            <a:endParaRPr lang="en-US" dirty="0"/>
          </a:p>
          <a:p>
            <a:pPr marL="514350" indent="-514350">
              <a:buFont typeface="+mj-lt"/>
              <a:buAutoNum type="alphaUcPeriod" startAt="2"/>
            </a:pPr>
            <a:r>
              <a:rPr lang="en-US" dirty="0" smtClean="0"/>
              <a:t>Societies must answer these 3 basic economic questions because …</a:t>
            </a:r>
          </a:p>
          <a:p>
            <a:endParaRPr lang="en-US" dirty="0"/>
          </a:p>
        </p:txBody>
      </p:sp>
      <p:sp>
        <p:nvSpPr>
          <p:cNvPr id="3" name="Slide Number Placeholder 2"/>
          <p:cNvSpPr>
            <a:spLocks noGrp="1"/>
          </p:cNvSpPr>
          <p:nvPr>
            <p:ph type="sldNum" sz="quarter" idx="10"/>
          </p:nvPr>
        </p:nvSpPr>
        <p:spPr/>
        <p:txBody>
          <a:bodyPr/>
          <a:lstStyle/>
          <a:p>
            <a:pPr>
              <a:defRPr/>
            </a:pPr>
            <a:fld id="{5031A427-303A-426D-959F-96B56293FA2A}" type="slidenum">
              <a:rPr lang="en-US" altLang="en-US" smtClean="0"/>
              <a:pPr>
                <a:defRPr/>
              </a:pPr>
              <a:t>5</a:t>
            </a:fld>
            <a:endParaRPr lang="en-US" altLang="en-US"/>
          </a:p>
        </p:txBody>
      </p:sp>
    </p:spTree>
    <p:extLst>
      <p:ext uri="{BB962C8B-B14F-4D97-AF65-F5344CB8AC3E}">
        <p14:creationId xmlns:p14="http://schemas.microsoft.com/office/powerpoint/2010/main" val="1971462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smtClean="0"/>
              <a:t>Section 1-14</a:t>
            </a:r>
          </a:p>
        </p:txBody>
      </p:sp>
      <p:sp>
        <p:nvSpPr>
          <p:cNvPr id="66564" name="Text Box 8"/>
          <p:cNvSpPr txBox="1">
            <a:spLocks noChangeArrowheads="1"/>
          </p:cNvSpPr>
          <p:nvPr/>
        </p:nvSpPr>
        <p:spPr bwMode="auto">
          <a:xfrm>
            <a:off x="1484313" y="433388"/>
            <a:ext cx="547297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spcAft>
                <a:spcPct val="20000"/>
              </a:spcAft>
            </a:pPr>
            <a:r>
              <a:rPr lang="en-US" altLang="en-US" sz="3200" b="1" dirty="0" smtClean="0">
                <a:solidFill>
                  <a:srgbClr val="FFCC00"/>
                </a:solidFill>
              </a:rPr>
              <a:t>The Factors of Production</a:t>
            </a:r>
            <a:endParaRPr lang="en-US" altLang="en-US" sz="1800" b="1" dirty="0" smtClean="0">
              <a:solidFill>
                <a:srgbClr val="FFCC00"/>
              </a:solidFill>
            </a:endParaRPr>
          </a:p>
        </p:txBody>
      </p:sp>
      <p:sp>
        <p:nvSpPr>
          <p:cNvPr id="66566" name="Rectangle 23"/>
          <p:cNvSpPr>
            <a:spLocks noChangeArrowheads="1"/>
          </p:cNvSpPr>
          <p:nvPr/>
        </p:nvSpPr>
        <p:spPr bwMode="auto">
          <a:xfrm>
            <a:off x="8027988" y="4221163"/>
            <a:ext cx="184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spcBef>
                <a:spcPct val="20000"/>
              </a:spcBef>
              <a:spcAft>
                <a:spcPct val="20000"/>
              </a:spcAft>
            </a:pPr>
            <a:endParaRPr lang="en-US" altLang="en-US" sz="1800" b="1" smtClean="0">
              <a:solidFill>
                <a:srgbClr val="FFFF99"/>
              </a:solidFill>
              <a:sym typeface="Wingdings" pitchFamily="2" charset="2"/>
            </a:endParaRPr>
          </a:p>
        </p:txBody>
      </p:sp>
      <p:pic>
        <p:nvPicPr>
          <p:cNvPr id="66567" name="Picture 30" descr="ch1_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47713"/>
            <a:ext cx="7772400" cy="5653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6366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685800" y="228600"/>
            <a:ext cx="7772400" cy="1143000"/>
          </a:xfrm>
        </p:spPr>
        <p:txBody>
          <a:bodyPr/>
          <a:lstStyle/>
          <a:p>
            <a:pPr>
              <a:lnSpc>
                <a:spcPct val="125000"/>
              </a:lnSpc>
            </a:pPr>
            <a:r>
              <a:rPr lang="en-US" altLang="en-US" sz="3600" b="1" u="sng"/>
              <a:t>Land</a:t>
            </a:r>
            <a:r>
              <a:rPr lang="en-US" altLang="en-US" sz="3600"/>
              <a:t>:</a:t>
            </a:r>
            <a:r>
              <a:rPr lang="en-US" altLang="en-US"/>
              <a:t/>
            </a:r>
            <a:br>
              <a:rPr lang="en-US" altLang="en-US"/>
            </a:br>
            <a:r>
              <a:rPr lang="en-US" altLang="en-US" sz="3200"/>
              <a:t>All natural resources used to produce G &amp; S</a:t>
            </a:r>
            <a:endParaRPr lang="en-US" altLang="en-US"/>
          </a:p>
        </p:txBody>
      </p:sp>
      <p:sp>
        <p:nvSpPr>
          <p:cNvPr id="9221" name="Rectangle 5"/>
          <p:cNvSpPr>
            <a:spLocks noGrp="1" noChangeArrowheads="1"/>
          </p:cNvSpPr>
          <p:nvPr>
            <p:ph sz="quarter" idx="1"/>
          </p:nvPr>
        </p:nvSpPr>
        <p:spPr/>
        <p:txBody>
          <a:bodyPr/>
          <a:lstStyle/>
          <a:p>
            <a:pPr>
              <a:buFontTx/>
              <a:buNone/>
            </a:pPr>
            <a:r>
              <a:rPr lang="en-US" altLang="en-US" sz="2400" u="sng">
                <a:hlinkClick r:id="rId2"/>
              </a:rPr>
              <a:t> </a:t>
            </a:r>
            <a:endParaRPr lang="en-US" altLang="en-US" sz="2400" u="sng"/>
          </a:p>
        </p:txBody>
      </p:sp>
      <p:pic>
        <p:nvPicPr>
          <p:cNvPr id="9226" name="Picture 10"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457450" cy="1554163"/>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76400"/>
            <a:ext cx="21336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iron-ore-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352800"/>
            <a:ext cx="1428750" cy="3325813"/>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19990822_mining_rkg_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886200"/>
            <a:ext cx="3429000" cy="2760663"/>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farm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426720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farming_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676400"/>
            <a:ext cx="2933700" cy="2065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additive="base">
                                        <p:cTn id="7" dur="500" fill="hold"/>
                                        <p:tgtEl>
                                          <p:spTgt spid="9226"/>
                                        </p:tgtEl>
                                        <p:attrNameLst>
                                          <p:attrName>ppt_x</p:attrName>
                                        </p:attrNameLst>
                                      </p:cBhvr>
                                      <p:tavLst>
                                        <p:tav tm="0">
                                          <p:val>
                                            <p:strVal val="0-#ppt_w/2"/>
                                          </p:val>
                                        </p:tav>
                                        <p:tav tm="100000">
                                          <p:val>
                                            <p:strVal val="#ppt_x"/>
                                          </p:val>
                                        </p:tav>
                                      </p:tavLst>
                                    </p:anim>
                                    <p:anim calcmode="lin" valueType="num">
                                      <p:cBhvr additive="base">
                                        <p:cTn id="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0-#ppt_w/2"/>
                                          </p:val>
                                        </p:tav>
                                        <p:tav tm="100000">
                                          <p:val>
                                            <p:strVal val="#ppt_x"/>
                                          </p:val>
                                        </p:tav>
                                      </p:tavLst>
                                    </p:anim>
                                    <p:anim calcmode="lin" valueType="num">
                                      <p:cBhvr additive="base">
                                        <p:cTn id="14"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31"/>
                                        </p:tgtEl>
                                        <p:attrNameLst>
                                          <p:attrName>style.visibility</p:attrName>
                                        </p:attrNameLst>
                                      </p:cBhvr>
                                      <p:to>
                                        <p:strVal val="visible"/>
                                      </p:to>
                                    </p:set>
                                    <p:anim calcmode="lin" valueType="num">
                                      <p:cBhvr additive="base">
                                        <p:cTn id="19" dur="500" fill="hold"/>
                                        <p:tgtEl>
                                          <p:spTgt spid="9231"/>
                                        </p:tgtEl>
                                        <p:attrNameLst>
                                          <p:attrName>ppt_x</p:attrName>
                                        </p:attrNameLst>
                                      </p:cBhvr>
                                      <p:tavLst>
                                        <p:tav tm="0">
                                          <p:val>
                                            <p:strVal val="0-#ppt_w/2"/>
                                          </p:val>
                                        </p:tav>
                                        <p:tav tm="100000">
                                          <p:val>
                                            <p:strVal val="#ppt_x"/>
                                          </p:val>
                                        </p:tav>
                                      </p:tavLst>
                                    </p:anim>
                                    <p:anim calcmode="lin" valueType="num">
                                      <p:cBhvr additive="base">
                                        <p:cTn id="20" dur="500" fill="hold"/>
                                        <p:tgtEl>
                                          <p:spTgt spid="92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33"/>
                                        </p:tgtEl>
                                        <p:attrNameLst>
                                          <p:attrName>style.visibility</p:attrName>
                                        </p:attrNameLst>
                                      </p:cBhvr>
                                      <p:to>
                                        <p:strVal val="visible"/>
                                      </p:to>
                                    </p:set>
                                    <p:anim calcmode="lin" valueType="num">
                                      <p:cBhvr additive="base">
                                        <p:cTn id="25" dur="500" fill="hold"/>
                                        <p:tgtEl>
                                          <p:spTgt spid="9233"/>
                                        </p:tgtEl>
                                        <p:attrNameLst>
                                          <p:attrName>ppt_x</p:attrName>
                                        </p:attrNameLst>
                                      </p:cBhvr>
                                      <p:tavLst>
                                        <p:tav tm="0">
                                          <p:val>
                                            <p:strVal val="0-#ppt_w/2"/>
                                          </p:val>
                                        </p:tav>
                                        <p:tav tm="100000">
                                          <p:val>
                                            <p:strVal val="#ppt_x"/>
                                          </p:val>
                                        </p:tav>
                                      </p:tavLst>
                                    </p:anim>
                                    <p:anim calcmode="lin" valueType="num">
                                      <p:cBhvr additive="base">
                                        <p:cTn id="26"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41"/>
                                        </p:tgtEl>
                                        <p:attrNameLst>
                                          <p:attrName>style.visibility</p:attrName>
                                        </p:attrNameLst>
                                      </p:cBhvr>
                                      <p:to>
                                        <p:strVal val="visible"/>
                                      </p:to>
                                    </p:set>
                                    <p:anim calcmode="lin" valueType="num">
                                      <p:cBhvr additive="base">
                                        <p:cTn id="31" dur="500" fill="hold"/>
                                        <p:tgtEl>
                                          <p:spTgt spid="9241"/>
                                        </p:tgtEl>
                                        <p:attrNameLst>
                                          <p:attrName>ppt_x</p:attrName>
                                        </p:attrNameLst>
                                      </p:cBhvr>
                                      <p:tavLst>
                                        <p:tav tm="0">
                                          <p:val>
                                            <p:strVal val="0-#ppt_w/2"/>
                                          </p:val>
                                        </p:tav>
                                        <p:tav tm="100000">
                                          <p:val>
                                            <p:strVal val="#ppt_x"/>
                                          </p:val>
                                        </p:tav>
                                      </p:tavLst>
                                    </p:anim>
                                    <p:anim calcmode="lin" valueType="num">
                                      <p:cBhvr additive="base">
                                        <p:cTn id="32" dur="500" fill="hold"/>
                                        <p:tgtEl>
                                          <p:spTgt spid="924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243"/>
                                        </p:tgtEl>
                                        <p:attrNameLst>
                                          <p:attrName>style.visibility</p:attrName>
                                        </p:attrNameLst>
                                      </p:cBhvr>
                                      <p:to>
                                        <p:strVal val="visible"/>
                                      </p:to>
                                    </p:set>
                                    <p:anim calcmode="lin" valueType="num">
                                      <p:cBhvr additive="base">
                                        <p:cTn id="37" dur="500" fill="hold"/>
                                        <p:tgtEl>
                                          <p:spTgt spid="9243"/>
                                        </p:tgtEl>
                                        <p:attrNameLst>
                                          <p:attrName>ppt_x</p:attrName>
                                        </p:attrNameLst>
                                      </p:cBhvr>
                                      <p:tavLst>
                                        <p:tav tm="0">
                                          <p:val>
                                            <p:strVal val="0-#ppt_w/2"/>
                                          </p:val>
                                        </p:tav>
                                        <p:tav tm="100000">
                                          <p:val>
                                            <p:strVal val="#ppt_x"/>
                                          </p:val>
                                        </p:tav>
                                      </p:tavLst>
                                    </p:anim>
                                    <p:anim calcmode="lin" valueType="num">
                                      <p:cBhvr additive="base">
                                        <p:cTn id="38"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04800"/>
            <a:ext cx="8763000" cy="1676400"/>
          </a:xfrm>
        </p:spPr>
        <p:txBody>
          <a:bodyPr/>
          <a:lstStyle/>
          <a:p>
            <a:r>
              <a:rPr lang="en-US" altLang="en-US" sz="3600" b="1"/>
              <a:t>Labor:</a:t>
            </a:r>
            <a:r>
              <a:rPr lang="en-US" altLang="en-US" sz="3600"/>
              <a:t/>
            </a:r>
            <a:br>
              <a:rPr lang="en-US" altLang="en-US" sz="3600"/>
            </a:br>
            <a:r>
              <a:rPr lang="en-US" altLang="en-US" sz="3200"/>
              <a:t>The human effort that a person devotes to a task that a person is paid.</a:t>
            </a:r>
          </a:p>
        </p:txBody>
      </p:sp>
      <p:pic>
        <p:nvPicPr>
          <p:cNvPr id="11268" name="Picture 4" descr="x-raydo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2590800" cy="18811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umberspad_onkn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14859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au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200025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onstruction-jenni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267200"/>
            <a:ext cx="2895600" cy="235585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mowing_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57400"/>
            <a:ext cx="22098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mechanic_de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572000"/>
            <a:ext cx="2667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arc_welding_welder_1g_posi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162425"/>
            <a:ext cx="2222500"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78"/>
                                        </p:tgtEl>
                                        <p:attrNameLst>
                                          <p:attrName>style.visibility</p:attrName>
                                        </p:attrNameLst>
                                      </p:cBhvr>
                                      <p:to>
                                        <p:strVal val="visible"/>
                                      </p:to>
                                    </p:set>
                                    <p:anim calcmode="lin" valueType="num">
                                      <p:cBhvr additive="base">
                                        <p:cTn id="13" dur="500" fill="hold"/>
                                        <p:tgtEl>
                                          <p:spTgt spid="11278"/>
                                        </p:tgtEl>
                                        <p:attrNameLst>
                                          <p:attrName>ppt_x</p:attrName>
                                        </p:attrNameLst>
                                      </p:cBhvr>
                                      <p:tavLst>
                                        <p:tav tm="0">
                                          <p:val>
                                            <p:strVal val="0-#ppt_w/2"/>
                                          </p:val>
                                        </p:tav>
                                        <p:tav tm="100000">
                                          <p:val>
                                            <p:strVal val="#ppt_x"/>
                                          </p:val>
                                        </p:tav>
                                      </p:tavLst>
                                    </p:anim>
                                    <p:anim calcmode="lin" valueType="num">
                                      <p:cBhvr additive="base">
                                        <p:cTn id="14"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additive="base">
                                        <p:cTn id="19" dur="500" fill="hold"/>
                                        <p:tgtEl>
                                          <p:spTgt spid="11274"/>
                                        </p:tgtEl>
                                        <p:attrNameLst>
                                          <p:attrName>ppt_x</p:attrName>
                                        </p:attrNameLst>
                                      </p:cBhvr>
                                      <p:tavLst>
                                        <p:tav tm="0">
                                          <p:val>
                                            <p:strVal val="0-#ppt_w/2"/>
                                          </p:val>
                                        </p:tav>
                                        <p:tav tm="100000">
                                          <p:val>
                                            <p:strVal val="#ppt_x"/>
                                          </p:val>
                                        </p:tav>
                                      </p:tavLst>
                                    </p:anim>
                                    <p:anim calcmode="lin" valueType="num">
                                      <p:cBhvr additive="base">
                                        <p:cTn id="20"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0-#ppt_w/2"/>
                                          </p:val>
                                        </p:tav>
                                        <p:tav tm="100000">
                                          <p:val>
                                            <p:strVal val="#ppt_x"/>
                                          </p:val>
                                        </p:tav>
                                      </p:tavLst>
                                    </p:anim>
                                    <p:anim calcmode="lin" valueType="num">
                                      <p:cBhvr additive="base">
                                        <p:cTn id="26"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276"/>
                                        </p:tgtEl>
                                        <p:attrNameLst>
                                          <p:attrName>style.visibility</p:attrName>
                                        </p:attrNameLst>
                                      </p:cBhvr>
                                      <p:to>
                                        <p:strVal val="visible"/>
                                      </p:to>
                                    </p:set>
                                    <p:anim calcmode="lin" valueType="num">
                                      <p:cBhvr additive="base">
                                        <p:cTn id="31" dur="500" fill="hold"/>
                                        <p:tgtEl>
                                          <p:spTgt spid="11276"/>
                                        </p:tgtEl>
                                        <p:attrNameLst>
                                          <p:attrName>ppt_x</p:attrName>
                                        </p:attrNameLst>
                                      </p:cBhvr>
                                      <p:tavLst>
                                        <p:tav tm="0">
                                          <p:val>
                                            <p:strVal val="0-#ppt_w/2"/>
                                          </p:val>
                                        </p:tav>
                                        <p:tav tm="100000">
                                          <p:val>
                                            <p:strVal val="#ppt_x"/>
                                          </p:val>
                                        </p:tav>
                                      </p:tavLst>
                                    </p:anim>
                                    <p:anim calcmode="lin" valueType="num">
                                      <p:cBhvr additive="base">
                                        <p:cTn id="32"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280"/>
                                        </p:tgtEl>
                                        <p:attrNameLst>
                                          <p:attrName>style.visibility</p:attrName>
                                        </p:attrNameLst>
                                      </p:cBhvr>
                                      <p:to>
                                        <p:strVal val="visible"/>
                                      </p:to>
                                    </p:set>
                                    <p:anim calcmode="lin" valueType="num">
                                      <p:cBhvr additive="base">
                                        <p:cTn id="37" dur="500" fill="hold"/>
                                        <p:tgtEl>
                                          <p:spTgt spid="11280"/>
                                        </p:tgtEl>
                                        <p:attrNameLst>
                                          <p:attrName>ppt_x</p:attrName>
                                        </p:attrNameLst>
                                      </p:cBhvr>
                                      <p:tavLst>
                                        <p:tav tm="0">
                                          <p:val>
                                            <p:strVal val="0-#ppt_w/2"/>
                                          </p:val>
                                        </p:tav>
                                        <p:tav tm="100000">
                                          <p:val>
                                            <p:strVal val="#ppt_x"/>
                                          </p:val>
                                        </p:tav>
                                      </p:tavLst>
                                    </p:anim>
                                    <p:anim calcmode="lin" valueType="num">
                                      <p:cBhvr additive="base">
                                        <p:cTn id="38"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282"/>
                                        </p:tgtEl>
                                        <p:attrNameLst>
                                          <p:attrName>style.visibility</p:attrName>
                                        </p:attrNameLst>
                                      </p:cBhvr>
                                      <p:to>
                                        <p:strVal val="visible"/>
                                      </p:to>
                                    </p:set>
                                    <p:anim calcmode="lin" valueType="num">
                                      <p:cBhvr additive="base">
                                        <p:cTn id="43" dur="500" fill="hold"/>
                                        <p:tgtEl>
                                          <p:spTgt spid="11282"/>
                                        </p:tgtEl>
                                        <p:attrNameLst>
                                          <p:attrName>ppt_x</p:attrName>
                                        </p:attrNameLst>
                                      </p:cBhvr>
                                      <p:tavLst>
                                        <p:tav tm="0">
                                          <p:val>
                                            <p:strVal val="0-#ppt_w/2"/>
                                          </p:val>
                                        </p:tav>
                                        <p:tav tm="100000">
                                          <p:val>
                                            <p:strVal val="#ppt_x"/>
                                          </p:val>
                                        </p:tav>
                                      </p:tavLst>
                                    </p:anim>
                                    <p:anim calcmode="lin" valueType="num">
                                      <p:cBhvr additive="base">
                                        <p:cTn id="44"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991600" cy="990600"/>
          </a:xfrm>
        </p:spPr>
        <p:txBody>
          <a:bodyPr/>
          <a:lstStyle/>
          <a:p>
            <a:r>
              <a:rPr lang="en-US" altLang="en-US" sz="3600" b="1" u="sng"/>
              <a:t>Capital:</a:t>
            </a:r>
            <a:r>
              <a:rPr lang="en-US" altLang="en-US"/>
              <a:t/>
            </a:r>
            <a:br>
              <a:rPr lang="en-US" altLang="en-US"/>
            </a:br>
            <a:r>
              <a:rPr lang="en-US" altLang="en-US" sz="3200"/>
              <a:t>Human-made resources used to produce other G &amp; S</a:t>
            </a:r>
          </a:p>
        </p:txBody>
      </p:sp>
      <p:sp>
        <p:nvSpPr>
          <p:cNvPr id="12291" name="Rectangle 3"/>
          <p:cNvSpPr>
            <a:spLocks noGrp="1" noChangeArrowheads="1"/>
          </p:cNvSpPr>
          <p:nvPr>
            <p:ph type="body" sz="half" idx="1"/>
          </p:nvPr>
        </p:nvSpPr>
        <p:spPr>
          <a:xfrm>
            <a:off x="228600" y="1447800"/>
            <a:ext cx="4267200" cy="1447800"/>
          </a:xfrm>
          <a:ln w="38100">
            <a:solidFill>
              <a:schemeClr val="tx1"/>
            </a:solidFill>
            <a:miter lim="800000"/>
            <a:headEnd/>
            <a:tailEnd/>
          </a:ln>
        </p:spPr>
        <p:txBody>
          <a:bodyPr/>
          <a:lstStyle/>
          <a:p>
            <a:pPr marL="0" indent="0" algn="ctr">
              <a:buFontTx/>
              <a:buNone/>
            </a:pPr>
            <a:r>
              <a:rPr lang="en-US" altLang="en-US" b="1"/>
              <a:t>Physical Capital: </a:t>
            </a:r>
            <a:r>
              <a:rPr lang="en-US" altLang="en-US"/>
              <a:t>the tools/ equipment used to make other things</a:t>
            </a:r>
            <a:endParaRPr lang="en-US" altLang="en-US" b="1"/>
          </a:p>
        </p:txBody>
      </p:sp>
      <p:sp>
        <p:nvSpPr>
          <p:cNvPr id="12292" name="Rectangle 4"/>
          <p:cNvSpPr>
            <a:spLocks noGrp="1" noChangeArrowheads="1"/>
          </p:cNvSpPr>
          <p:nvPr>
            <p:ph type="body" sz="half" idx="2"/>
          </p:nvPr>
        </p:nvSpPr>
        <p:spPr>
          <a:xfrm>
            <a:off x="4724400" y="1447800"/>
            <a:ext cx="4267200" cy="1447800"/>
          </a:xfrm>
          <a:ln w="38100">
            <a:solidFill>
              <a:schemeClr val="tx1"/>
            </a:solidFill>
            <a:miter lim="800000"/>
            <a:headEnd/>
            <a:tailEnd/>
          </a:ln>
        </p:spPr>
        <p:txBody>
          <a:bodyPr/>
          <a:lstStyle/>
          <a:p>
            <a:pPr marL="0" indent="0" algn="ctr">
              <a:buFontTx/>
              <a:buNone/>
            </a:pPr>
            <a:r>
              <a:rPr lang="en-US" altLang="en-US" b="1"/>
              <a:t>Human Capital:</a:t>
            </a:r>
            <a:r>
              <a:rPr lang="en-US" altLang="en-US"/>
              <a:t>  The knowledge and skills of workers</a:t>
            </a:r>
          </a:p>
        </p:txBody>
      </p:sp>
      <p:pic>
        <p:nvPicPr>
          <p:cNvPr id="12293" name="Picture 5" descr="Assembly Line Photo--Ford 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16446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ool-cabinets-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1836738"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Toronto-Carpet-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24413"/>
            <a:ext cx="25146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dipl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2004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Science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5029200"/>
            <a:ext cx="2174875" cy="1631950"/>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chemis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048000"/>
            <a:ext cx="2400300" cy="195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additive="base">
                                        <p:cTn id="7" dur="500" fill="hold"/>
                                        <p:tgtEl>
                                          <p:spTgt spid="1229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7"/>
                                        </p:tgtEl>
                                        <p:attrNameLst>
                                          <p:attrName>style.visibility</p:attrName>
                                        </p:attrNameLst>
                                      </p:cBhvr>
                                      <p:to>
                                        <p:strVal val="visible"/>
                                      </p:to>
                                    </p:set>
                                    <p:anim calcmode="lin" valueType="num">
                                      <p:cBhvr additive="base">
                                        <p:cTn id="31" dur="500" fill="hold"/>
                                        <p:tgtEl>
                                          <p:spTgt spid="12297"/>
                                        </p:tgtEl>
                                        <p:attrNameLst>
                                          <p:attrName>ppt_x</p:attrName>
                                        </p:attrNameLst>
                                      </p:cBhvr>
                                      <p:tavLst>
                                        <p:tav tm="0">
                                          <p:val>
                                            <p:strVal val="0-#ppt_w/2"/>
                                          </p:val>
                                        </p:tav>
                                        <p:tav tm="100000">
                                          <p:val>
                                            <p:strVal val="#ppt_x"/>
                                          </p:val>
                                        </p:tav>
                                      </p:tavLst>
                                    </p:anim>
                                    <p:anim calcmode="lin" valueType="num">
                                      <p:cBhvr additive="base">
                                        <p:cTn id="32"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2">
                                            <p:bg/>
                                          </p:spTgt>
                                        </p:tgtEl>
                                        <p:attrNameLst>
                                          <p:attrName>style.visibility</p:attrName>
                                        </p:attrNameLst>
                                      </p:cBhvr>
                                      <p:to>
                                        <p:strVal val="visible"/>
                                      </p:to>
                                    </p:set>
                                    <p:anim calcmode="lin" valueType="num">
                                      <p:cBhvr additive="base">
                                        <p:cTn id="37" dur="500" fill="hold"/>
                                        <p:tgtEl>
                                          <p:spTgt spid="12292">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2">
                                            <p:bg/>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2">
                                            <p:txEl>
                                              <p:pRg st="0" end="0"/>
                                            </p:txEl>
                                          </p:spTgt>
                                        </p:tgtEl>
                                        <p:attrNameLst>
                                          <p:attrName>style.visibility</p:attrName>
                                        </p:attrNameLst>
                                      </p:cBhvr>
                                      <p:to>
                                        <p:strVal val="visible"/>
                                      </p:to>
                                    </p:set>
                                    <p:anim calcmode="lin" valueType="num">
                                      <p:cBhvr additive="base">
                                        <p:cTn id="43"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299"/>
                                        </p:tgtEl>
                                        <p:attrNameLst>
                                          <p:attrName>style.visibility</p:attrName>
                                        </p:attrNameLst>
                                      </p:cBhvr>
                                      <p:to>
                                        <p:strVal val="visible"/>
                                      </p:to>
                                    </p:set>
                                    <p:anim calcmode="lin" valueType="num">
                                      <p:cBhvr additive="base">
                                        <p:cTn id="49" dur="500" fill="hold"/>
                                        <p:tgtEl>
                                          <p:spTgt spid="12299"/>
                                        </p:tgtEl>
                                        <p:attrNameLst>
                                          <p:attrName>ppt_x</p:attrName>
                                        </p:attrNameLst>
                                      </p:cBhvr>
                                      <p:tavLst>
                                        <p:tav tm="0">
                                          <p:val>
                                            <p:strVal val="0-#ppt_w/2"/>
                                          </p:val>
                                        </p:tav>
                                        <p:tav tm="100000">
                                          <p:val>
                                            <p:strVal val="#ppt_x"/>
                                          </p:val>
                                        </p:tav>
                                      </p:tavLst>
                                    </p:anim>
                                    <p:anim calcmode="lin" valueType="num">
                                      <p:cBhvr additive="base">
                                        <p:cTn id="50"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301"/>
                                        </p:tgtEl>
                                        <p:attrNameLst>
                                          <p:attrName>style.visibility</p:attrName>
                                        </p:attrNameLst>
                                      </p:cBhvr>
                                      <p:to>
                                        <p:strVal val="visible"/>
                                      </p:to>
                                    </p:set>
                                    <p:anim calcmode="lin" valueType="num">
                                      <p:cBhvr additive="base">
                                        <p:cTn id="55" dur="500" fill="hold"/>
                                        <p:tgtEl>
                                          <p:spTgt spid="12301"/>
                                        </p:tgtEl>
                                        <p:attrNameLst>
                                          <p:attrName>ppt_x</p:attrName>
                                        </p:attrNameLst>
                                      </p:cBhvr>
                                      <p:tavLst>
                                        <p:tav tm="0">
                                          <p:val>
                                            <p:strVal val="0-#ppt_w/2"/>
                                          </p:val>
                                        </p:tav>
                                        <p:tav tm="100000">
                                          <p:val>
                                            <p:strVal val="#ppt_x"/>
                                          </p:val>
                                        </p:tav>
                                      </p:tavLst>
                                    </p:anim>
                                    <p:anim calcmode="lin" valueType="num">
                                      <p:cBhvr additive="base">
                                        <p:cTn id="56" dur="500" fill="hold"/>
                                        <p:tgtEl>
                                          <p:spTgt spid="1230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303"/>
                                        </p:tgtEl>
                                        <p:attrNameLst>
                                          <p:attrName>style.visibility</p:attrName>
                                        </p:attrNameLst>
                                      </p:cBhvr>
                                      <p:to>
                                        <p:strVal val="visible"/>
                                      </p:to>
                                    </p:set>
                                    <p:anim calcmode="lin" valueType="num">
                                      <p:cBhvr additive="base">
                                        <p:cTn id="61" dur="500" fill="hold"/>
                                        <p:tgtEl>
                                          <p:spTgt spid="12303"/>
                                        </p:tgtEl>
                                        <p:attrNameLst>
                                          <p:attrName>ppt_x</p:attrName>
                                        </p:attrNameLst>
                                      </p:cBhvr>
                                      <p:tavLst>
                                        <p:tav tm="0">
                                          <p:val>
                                            <p:strVal val="0-#ppt_w/2"/>
                                          </p:val>
                                        </p:tav>
                                        <p:tav tm="100000">
                                          <p:val>
                                            <p:strVal val="#ppt_x"/>
                                          </p:val>
                                        </p:tav>
                                      </p:tavLst>
                                    </p:anim>
                                    <p:anim calcmode="lin" valueType="num">
                                      <p:cBhvr additive="base">
                                        <p:cTn id="62"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autoUpdateAnimBg="0"/>
      <p:bldP spid="12292" grpId="0" build="p"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20000"/>
          </a:spcAft>
          <a:buClrTx/>
          <a:buSzTx/>
          <a:buFontTx/>
          <a:buChar char="•"/>
          <a:tabLst/>
          <a:defRPr kumimoji="0" lang="en-US" altLang="en-US" sz="2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525</Words>
  <Application>Microsoft Office PowerPoint</Application>
  <PresentationFormat>On-screen Show (4:3)</PresentationFormat>
  <Paragraphs>89</Paragraphs>
  <Slides>18</Slides>
  <Notes>0</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Default Design</vt:lpstr>
      <vt:lpstr>4_Blank Presentation</vt:lpstr>
      <vt:lpstr>3_Blank Presentation</vt:lpstr>
      <vt:lpstr>Blank Presentation</vt:lpstr>
      <vt:lpstr>12_TP030004031</vt:lpstr>
      <vt:lpstr>Wednesday August 20, 2014 Mr. Goblirsch – Economics</vt:lpstr>
      <vt:lpstr>Section 1-4 </vt:lpstr>
      <vt:lpstr>CHAPTER 1 Section 3:   The Factors of Production &amp; the Production Possibility Curve</vt:lpstr>
      <vt:lpstr>Section 1-9 </vt:lpstr>
      <vt:lpstr>PowerPoint Presentation</vt:lpstr>
      <vt:lpstr>Section 1-14</vt:lpstr>
      <vt:lpstr>Land: All natural resources used to produce G &amp; S</vt:lpstr>
      <vt:lpstr>Labor: The human effort that a person devotes to a task that a person is paid.</vt:lpstr>
      <vt:lpstr>Capital: Human-made resources used to produce other G &amp; S</vt:lpstr>
      <vt:lpstr>PowerPoint Presentation</vt:lpstr>
      <vt:lpstr>The Entrepreneur:  Put together the land capital and labor to create a business</vt:lpstr>
      <vt:lpstr>PowerPoint Presentation</vt:lpstr>
      <vt:lpstr>Why we use the  Production Possibility Curve</vt:lpstr>
      <vt:lpstr>The Production Possibilities Curve</vt:lpstr>
      <vt:lpstr>Section 3-10 </vt:lpstr>
      <vt:lpstr>Section 3-10 </vt:lpstr>
      <vt:lpstr>Section 3-17 </vt:lpstr>
      <vt:lpstr>CONNECTING EXIT TICKET</vt:lpstr>
    </vt:vector>
  </TitlesOfParts>
  <Company>Modesto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Economics?</dc:title>
  <dc:creator>Clinton Goblirsch</dc:creator>
  <cp:lastModifiedBy>Clinton Goblirsch</cp:lastModifiedBy>
  <cp:revision>43</cp:revision>
  <dcterms:created xsi:type="dcterms:W3CDTF">2007-01-21T23:05:57Z</dcterms:created>
  <dcterms:modified xsi:type="dcterms:W3CDTF">2014-08-21T05:01:04Z</dcterms:modified>
</cp:coreProperties>
</file>