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9" r:id="rId2"/>
    <p:sldMasterId id="2147483721" r:id="rId3"/>
    <p:sldMasterId id="2147483757" r:id="rId4"/>
    <p:sldMasterId id="2147483769" r:id="rId5"/>
  </p:sldMasterIdLst>
  <p:notesMasterIdLst>
    <p:notesMasterId r:id="rId17"/>
  </p:notesMasterIdLst>
  <p:handoutMasterIdLst>
    <p:handoutMasterId r:id="rId18"/>
  </p:handoutMasterIdLst>
  <p:sldIdLst>
    <p:sldId id="275" r:id="rId6"/>
    <p:sldId id="282" r:id="rId7"/>
    <p:sldId id="283" r:id="rId8"/>
    <p:sldId id="295" r:id="rId9"/>
    <p:sldId id="297" r:id="rId10"/>
    <p:sldId id="285" r:id="rId11"/>
    <p:sldId id="286" r:id="rId12"/>
    <p:sldId id="296" r:id="rId13"/>
    <p:sldId id="298" r:id="rId14"/>
    <p:sldId id="287" r:id="rId15"/>
    <p:sldId id="293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990099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33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76C3-9E47-4300-A9D0-90E35FEE9131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874E-B8B9-4FAF-899D-41BEEB2CE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14BD-6F67-4BC3-8EFF-606CEAB9A7C0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1BA6-7B19-4AB1-8D85-85650EC4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0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0D2D-A571-48B7-A6C9-E0C1EF9FAC9A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78B8-9E5D-481F-8ABA-5A69C7264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2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7C07-F456-436E-A778-CE29F88A5080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05CC-2196-4F35-81A7-3A6B304A7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6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F860-C244-4BBC-B326-9FD4246E071D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3B693-E9D4-445C-A198-302AC3C22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7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9777-57DB-4348-9BA1-F2C157833DC6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A2EB-BB06-4859-BB15-D7ED46B37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C136-4B7D-427E-B67F-BE82395ECB14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ECCF-7F48-46C2-B687-F8D3E513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8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77C4-6A70-4F41-9C74-B6796F506E1D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6D085F0C-4FA8-4BEB-87DB-81421CBCD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0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2BC3-7AAF-45A8-B31C-84269D933F9E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DA7A-2241-462C-B32C-11B852CCC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9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5449-EBC8-449A-9123-082717A58BE6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FB4E0-7446-475C-8020-4FC279562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3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FDE8-9EF5-42F4-8A70-1055ED14C795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D488-899F-4057-8441-E5771B08E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37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2EBF-4555-4F5C-9BA1-ECA6113D4959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D0EA-E570-41FE-9306-8CD3BFF36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07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A715-2EB9-4130-B6BF-D5B1195BFB6D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317D-2B10-4417-A691-D339BE439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1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6F67-5C78-4FDD-8E07-CDB3B73BDD78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3252-D8E1-43B4-99A3-0E4339CE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23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7961-157D-4BA7-BFDB-AA9600BF0B97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5559-5D5D-40FD-8D09-C37BAD22F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0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7DB5-0E99-4B1B-8045-8DFEE434139F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80FC-20E4-41D3-AAB2-9EF3866B7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1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571C-941A-47F7-81E9-E497409748F4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D8D7-B116-4FE6-A964-0A1535247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62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49FE-C10E-49E7-BCA1-43AB6A75E69E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668D-ED26-4FFF-9DAF-59028BD60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0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45BA-D346-4EE7-A106-1C86869576E8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B7EC-40A6-44AC-A58F-30D3787A8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98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57C7-5170-4958-9831-8C15C794EEC2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9BF6-775A-425A-84FC-4E4C81AC0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04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3C1F-991D-4892-BC4A-0D7E308691A1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FA67-EDC1-4BBC-A817-F54BD9C17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7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4949-64C4-4EE4-9583-53E771C0D3B5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99EA-A010-4E4E-A36C-C025E2D28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5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ADF77CD-3980-4969-AE9D-DC6600CE1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67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2FE35BE-C919-4572-B81F-E55EEAB4D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776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BCD350-263B-4E7F-A8B9-EDEE7B6EB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619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8FED9DF-5A3D-43A3-B022-328208B38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044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AFE296-5ECC-4AF7-B251-E9D4EBFC6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24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5401F5-7F01-45AF-9CE7-D4EC8027E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8EE6EE9-E4A3-46FF-9D63-0E440BF83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517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1599C2-9808-439A-84D3-A3BCF0DF7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639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B25768-DF7F-497F-A0AC-2283C1E0F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925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83C229-10EE-4C8E-AFAB-E9857E1ED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789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BA67C4-3FA1-4E27-9ED8-C7AAEF9F1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013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6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8216900" y="6261100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icture" r:id="rId3" imgW="2331720" imgH="1490472" progId="Word.Picture.8">
                  <p:embed/>
                </p:oleObj>
              </mc:Choice>
              <mc:Fallback>
                <p:oleObj name="Picture" r:id="rId3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1100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8215313" y="6262688"/>
            <a:ext cx="898525" cy="569912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14760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1755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029872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6769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165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65996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566044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76396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618844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61104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93675"/>
            <a:ext cx="2152650" cy="26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3675"/>
            <a:ext cx="6305550" cy="26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0748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3675"/>
            <a:ext cx="83820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229100" cy="189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189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232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w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FB5AE-F370-4736-A563-43D36D55F996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88072-6198-49FD-8309-40734B593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495103-F444-4B91-BF4D-60573DFC3C25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F2E9D-136B-4CD3-8D0E-7A55BE8E6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592594-53D4-4473-8FC0-CFE8E801B629}" type="slidenum">
              <a:rPr lang="en-US" altLang="en-US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00" name="Picture 26" descr="c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8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56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4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1348" name="Picture 4"/>
          <p:cNvPicPr preferRelativeResize="0"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6369050"/>
            <a:ext cx="287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413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3675"/>
            <a:ext cx="838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0" y="6373813"/>
            <a:ext cx="121443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smtClean="0">
                <a:solidFill>
                  <a:srgbClr val="FFFFFF"/>
                </a:solidFill>
                <a:latin typeface="Arial" charset="0"/>
              </a:rPr>
              <a:t>Chapter 16</a:t>
            </a:r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1408113" y="6373813"/>
            <a:ext cx="28781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smtClean="0">
                <a:solidFill>
                  <a:srgbClr val="FFFFFF"/>
                </a:solidFill>
                <a:latin typeface="Arial" charset="0"/>
              </a:rPr>
              <a:t>Section</a:t>
            </a:r>
          </a:p>
        </p:txBody>
      </p:sp>
      <p:sp>
        <p:nvSpPr>
          <p:cNvPr id="441353" name="Line 9"/>
          <p:cNvSpPr>
            <a:spLocks noChangeShapeType="1"/>
          </p:cNvSpPr>
          <p:nvPr/>
        </p:nvSpPr>
        <p:spPr bwMode="auto">
          <a:xfrm>
            <a:off x="4552950" y="6584950"/>
            <a:ext cx="113665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1354" name="Line 10"/>
          <p:cNvSpPr>
            <a:spLocks noChangeShapeType="1"/>
          </p:cNvSpPr>
          <p:nvPr/>
        </p:nvSpPr>
        <p:spPr bwMode="auto">
          <a:xfrm>
            <a:off x="1409700" y="6597650"/>
            <a:ext cx="276225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1355" name="Line 11"/>
          <p:cNvSpPr>
            <a:spLocks noChangeShapeType="1"/>
          </p:cNvSpPr>
          <p:nvPr/>
        </p:nvSpPr>
        <p:spPr bwMode="auto">
          <a:xfrm flipH="1">
            <a:off x="0" y="6604000"/>
            <a:ext cx="120650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4543425" y="6373813"/>
            <a:ext cx="914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smtClean="0">
                <a:solidFill>
                  <a:srgbClr val="FFFFFF"/>
                </a:solidFill>
                <a:latin typeface="Arial" charset="0"/>
              </a:rPr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385128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1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1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9" grpId="0" build="p" bldLvl="5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13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134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13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134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13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134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13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13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1350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1E74D2"/>
        </a:buClr>
        <a:buChar char="•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0066CC"/>
        </a:buClr>
        <a:buChar char="–"/>
        <a:defRPr kumimoji="1"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0066CC"/>
        </a:buClr>
        <a:buChar char="•"/>
        <a:defRPr kumimoji="1"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1E74D2"/>
        </a:buClr>
        <a:buChar char="–"/>
        <a:defRPr kumimoji="1"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Monday November 24,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Explain the structure and function of The Federal Reserve System.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Fed Vocab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The Fed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VIDEO: The Great Depression (12 min)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ASSIGNMENT: Workbook Pg. 68 – The Fed Functions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4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Fed Vocab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 using the glossary of your textbook.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Fractional reserve banking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Monetary policy</a:t>
            </a: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126" y="0"/>
            <a:ext cx="8044873" cy="6858000"/>
          </a:xfrm>
        </p:spPr>
        <p:txBody>
          <a:bodyPr rtlCol="0">
            <a:noAutofit/>
          </a:bodyPr>
          <a:lstStyle/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 startAt="5"/>
              <a:defRPr/>
            </a:pPr>
            <a:r>
              <a:rPr lang="en-US" sz="3600" b="1" dirty="0">
                <a:ea typeface="Calibri"/>
                <a:cs typeface="Times New Roman"/>
              </a:rPr>
              <a:t>Monetary Policy</a:t>
            </a:r>
            <a:endParaRPr lang="en-US" sz="3600" dirty="0">
              <a:ea typeface="Calibri"/>
              <a:cs typeface="Times New Roman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>
                <a:ea typeface="Calibri"/>
                <a:cs typeface="Times New Roman"/>
              </a:rPr>
              <a:t>Fractional Reserve </a:t>
            </a:r>
            <a:r>
              <a:rPr lang="en-US" sz="3200" dirty="0" smtClean="0">
                <a:ea typeface="Calibri"/>
                <a:cs typeface="Times New Roman"/>
              </a:rPr>
              <a:t>System</a:t>
            </a:r>
            <a:endParaRPr lang="en-US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endParaRPr lang="en-US" sz="3200" dirty="0" smtClean="0">
              <a:ea typeface="Calibri"/>
              <a:cs typeface="Times New Roman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>
                <a:ea typeface="Calibri"/>
                <a:cs typeface="Times New Roman"/>
              </a:rPr>
              <a:t>Legal Reserves</a:t>
            </a:r>
            <a:endParaRPr lang="en-US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 smtClean="0">
              <a:ea typeface="Calibri"/>
              <a:cs typeface="Times New Roman"/>
            </a:endParaRP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Calibri"/>
                <a:cs typeface="Times New Roman"/>
              </a:rPr>
              <a:t>% </a:t>
            </a:r>
            <a:r>
              <a:rPr lang="en-US" sz="2800" dirty="0">
                <a:ea typeface="Calibri"/>
                <a:cs typeface="Times New Roman"/>
              </a:rPr>
              <a:t>of each deposit set </a:t>
            </a:r>
            <a:r>
              <a:rPr lang="en-US" sz="2800" dirty="0" smtClean="0">
                <a:ea typeface="Calibri"/>
                <a:cs typeface="Times New Roman"/>
              </a:rPr>
              <a:t>aside at the Fed </a:t>
            </a:r>
            <a:r>
              <a:rPr lang="en-US" sz="2800" dirty="0">
                <a:ea typeface="Calibri"/>
                <a:cs typeface="Times New Roman"/>
              </a:rPr>
              <a:t>= reserve requirement (</a:t>
            </a:r>
            <a:r>
              <a:rPr lang="en-US" sz="2800" dirty="0" smtClean="0">
                <a:ea typeface="Calibri"/>
                <a:cs typeface="Times New Roman"/>
              </a:rPr>
              <a:t>10%)</a:t>
            </a:r>
            <a:endParaRPr lang="en-US" sz="2800" dirty="0" smtClean="0">
              <a:ea typeface="Calibri"/>
              <a:cs typeface="Times New Roman"/>
            </a:endParaRP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 smtClean="0">
              <a:ea typeface="Calibri"/>
              <a:cs typeface="Times New Roman"/>
            </a:endParaRP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Calibri"/>
                <a:cs typeface="Times New Roman"/>
              </a:rPr>
              <a:t>what </a:t>
            </a:r>
            <a:r>
              <a:rPr lang="en-US" sz="2800" dirty="0">
                <a:ea typeface="Calibri"/>
                <a:cs typeface="Times New Roman"/>
              </a:rPr>
              <a:t>is left = excess reserves can be loaned.  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i="1" u="sng" dirty="0" smtClean="0">
              <a:ea typeface="Calibri"/>
              <a:cs typeface="Times New Roman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i="1" u="sng" dirty="0" smtClean="0">
                <a:ea typeface="Calibri"/>
                <a:cs typeface="Times New Roman"/>
              </a:rPr>
              <a:t>Deposits </a:t>
            </a:r>
            <a:r>
              <a:rPr lang="en-US" sz="2800" i="1" u="sng" dirty="0">
                <a:ea typeface="Calibri"/>
                <a:cs typeface="Times New Roman"/>
              </a:rPr>
              <a:t>can “create” money through the </a:t>
            </a:r>
            <a:r>
              <a:rPr lang="en-US" sz="2800" b="1" i="1" u="sng" dirty="0">
                <a:ea typeface="Calibri"/>
                <a:cs typeface="Times New Roman"/>
              </a:rPr>
              <a:t>multiplier effect</a:t>
            </a:r>
            <a:r>
              <a:rPr lang="en-US" sz="2800" i="1" u="sng" dirty="0">
                <a:ea typeface="Calibri"/>
                <a:cs typeface="Times New Roman"/>
              </a:rPr>
              <a:t>:  Some loaned, spent, </a:t>
            </a:r>
            <a:r>
              <a:rPr lang="en-US" sz="2800" i="1" u="sng" dirty="0" smtClean="0">
                <a:ea typeface="Calibri"/>
                <a:cs typeface="Times New Roman"/>
              </a:rPr>
              <a:t>re-</a:t>
            </a:r>
            <a:r>
              <a:rPr lang="en-US" sz="2800" i="1" dirty="0" smtClean="0">
                <a:ea typeface="Calibri"/>
                <a:cs typeface="Times New Roman"/>
              </a:rPr>
              <a:t>deposited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i="1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82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97783F-BE46-4C2C-8F2D-25B036D3C605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2-22 </a:t>
            </a:r>
          </a:p>
        </p:txBody>
      </p:sp>
      <p:pic>
        <p:nvPicPr>
          <p:cNvPr id="47108" name="Picture 8" descr="S2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 descr="c4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1704625"/>
            <a:ext cx="7278687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24"/>
          <p:cNvSpPr txBox="1">
            <a:spLocks noChangeArrowheads="1"/>
          </p:cNvSpPr>
          <p:nvPr/>
        </p:nvSpPr>
        <p:spPr bwMode="auto">
          <a:xfrm>
            <a:off x="2474332" y="1362993"/>
            <a:ext cx="5339923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800" dirty="0" smtClean="0">
                <a:solidFill>
                  <a:srgbClr val="FFFF99"/>
                </a:solidFill>
              </a:rPr>
              <a:t>Example Below shows a 20% reserve requirement</a:t>
            </a:r>
            <a:endParaRPr lang="en-US" altLang="en-US" sz="1800" dirty="0" smtClean="0">
              <a:solidFill>
                <a:srgbClr val="FFFF99"/>
              </a:solidFill>
            </a:endParaRPr>
          </a:p>
        </p:txBody>
      </p:sp>
      <p:sp>
        <p:nvSpPr>
          <p:cNvPr id="437274" name="Text Box 26"/>
          <p:cNvSpPr txBox="1">
            <a:spLocks noChangeArrowheads="1"/>
          </p:cNvSpPr>
          <p:nvPr/>
        </p:nvSpPr>
        <p:spPr bwMode="auto">
          <a:xfrm>
            <a:off x="1504950" y="355600"/>
            <a:ext cx="7278688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</a:rPr>
              <a:t>Fractional Reserves Multiplier Effect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smtClean="0">
                <a:solidFill>
                  <a:srgbClr val="FFCC00"/>
                </a:solidFill>
              </a:rPr>
              <a:t>Total Reserves / Reserve Requirement = Money Supply</a:t>
            </a:r>
            <a:endParaRPr lang="en-US" altLang="en-US" sz="20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398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3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6324600" cy="1116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The Fed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73175" y="2578100"/>
            <a:ext cx="6511925" cy="7381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/>
              <a:t>Chapter </a:t>
            </a:r>
            <a:r>
              <a:rPr sz="1800" dirty="0" smtClean="0"/>
              <a:t>16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9994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362" y="556181"/>
            <a:ext cx="8031637" cy="6301819"/>
          </a:xfrm>
        </p:spPr>
        <p:txBody>
          <a:bodyPr rtlCol="0">
            <a:normAutofit lnSpcReduction="10000"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4000" b="1" dirty="0">
                <a:ea typeface="Calibri"/>
                <a:cs typeface="Times New Roman"/>
              </a:rPr>
              <a:t>Federal Reserve System (the Fed),</a:t>
            </a:r>
            <a:r>
              <a:rPr lang="en-US" sz="4000" dirty="0">
                <a:ea typeface="Calibri"/>
                <a:cs typeface="Times New Roman"/>
              </a:rPr>
              <a:t> </a:t>
            </a:r>
            <a:r>
              <a:rPr lang="en-US" sz="4000" dirty="0">
                <a:solidFill>
                  <a:srgbClr val="FF0000"/>
                </a:solidFill>
                <a:ea typeface="Calibri"/>
                <a:cs typeface="Times New Roman"/>
              </a:rPr>
              <a:t>created Dec 23, 1913.  Central Bank of the USA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600" dirty="0">
                <a:ea typeface="Calibri"/>
                <a:cs typeface="Times New Roman"/>
              </a:rPr>
              <a:t>Responsibilities:  </a:t>
            </a:r>
            <a:endParaRPr lang="en-US" sz="3600" dirty="0" smtClean="0">
              <a:ea typeface="Calibri"/>
              <a:cs typeface="Times New Roman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ea typeface="Calibri"/>
                <a:cs typeface="Times New Roman"/>
              </a:rPr>
              <a:t>Bank of U.S.</a:t>
            </a:r>
            <a:endParaRPr lang="en-US" sz="3200" dirty="0" smtClean="0">
              <a:ea typeface="Calibri"/>
              <a:cs typeface="Times New Roman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ea typeface="Calibri"/>
                <a:cs typeface="Times New Roman"/>
              </a:rPr>
              <a:t>Bank Regulations </a:t>
            </a:r>
            <a:endParaRPr lang="en-US" sz="3200" dirty="0" smtClean="0">
              <a:ea typeface="Calibri"/>
              <a:cs typeface="Times New Roman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ea typeface="Calibri"/>
                <a:cs typeface="Times New Roman"/>
              </a:rPr>
              <a:t>Services to national banks</a:t>
            </a:r>
            <a:endParaRPr lang="en-US" dirty="0" smtClean="0">
              <a:ea typeface="Calibri"/>
              <a:cs typeface="Times New Roman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ea typeface="Calibri"/>
                <a:cs typeface="Times New Roman"/>
              </a:rPr>
              <a:t>Conducts </a:t>
            </a:r>
            <a:r>
              <a:rPr lang="en-US" sz="3200" dirty="0">
                <a:ea typeface="Calibri"/>
                <a:cs typeface="Times New Roman"/>
              </a:rPr>
              <a:t>monetary </a:t>
            </a:r>
            <a:r>
              <a:rPr lang="en-US" sz="3200" dirty="0" smtClean="0">
                <a:ea typeface="Calibri"/>
                <a:cs typeface="Times New Roman"/>
              </a:rPr>
              <a:t>policy        (regulates money supply)</a:t>
            </a:r>
            <a:endParaRPr lang="en-US" sz="3200" dirty="0">
              <a:ea typeface="Calibri"/>
              <a:cs typeface="Times New Roman"/>
            </a:endParaRPr>
          </a:p>
          <a:p>
            <a:pPr marL="914400" lvl="2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i="1" u="sng" dirty="0" smtClean="0">
                <a:ea typeface="Calibri"/>
                <a:cs typeface="Times New Roman"/>
              </a:rPr>
              <a:t>***Influences </a:t>
            </a:r>
            <a:r>
              <a:rPr lang="en-US" sz="3200" i="1" u="sng" dirty="0">
                <a:ea typeface="Calibri"/>
                <a:cs typeface="Times New Roman"/>
              </a:rPr>
              <a:t>money supply with monetary policy:  Fed has nothing to do with </a:t>
            </a:r>
            <a:r>
              <a:rPr lang="en-US" sz="3200" i="1" u="sng" dirty="0" smtClean="0">
                <a:ea typeface="Calibri"/>
                <a:cs typeface="Times New Roman"/>
              </a:rPr>
              <a:t>taxes***</a:t>
            </a:r>
            <a:endParaRPr lang="en-US" sz="3200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769" name="Group 1097"/>
          <p:cNvGrpSpPr>
            <a:grpSpLocks/>
          </p:cNvGrpSpPr>
          <p:nvPr/>
        </p:nvGrpSpPr>
        <p:grpSpPr bwMode="auto">
          <a:xfrm>
            <a:off x="3673475" y="996950"/>
            <a:ext cx="5467350" cy="4843463"/>
            <a:chOff x="2314" y="628"/>
            <a:chExt cx="3444" cy="3051"/>
          </a:xfrm>
        </p:grpSpPr>
        <p:grpSp>
          <p:nvGrpSpPr>
            <p:cNvPr id="413768" name="Group 1096"/>
            <p:cNvGrpSpPr>
              <a:grpSpLocks/>
            </p:cNvGrpSpPr>
            <p:nvPr/>
          </p:nvGrpSpPr>
          <p:grpSpPr bwMode="auto">
            <a:xfrm>
              <a:off x="2314" y="628"/>
              <a:ext cx="3444" cy="3051"/>
              <a:chOff x="2314" y="628"/>
              <a:chExt cx="3444" cy="3051"/>
            </a:xfrm>
          </p:grpSpPr>
          <p:pic>
            <p:nvPicPr>
              <p:cNvPr id="413741" name="Picture 106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4" y="628"/>
                <a:ext cx="3444" cy="3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3742" name="Text Box 1070"/>
              <p:cNvSpPr txBox="1">
                <a:spLocks noChangeArrowheads="1"/>
              </p:cNvSpPr>
              <p:nvPr/>
            </p:nvSpPr>
            <p:spPr bwMode="auto">
              <a:xfrm>
                <a:off x="2494" y="728"/>
                <a:ext cx="2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800" b="1" smtClean="0">
                    <a:solidFill>
                      <a:srgbClr val="FFFFFF"/>
                    </a:solidFill>
                    <a:latin typeface="Arial" charset="0"/>
                  </a:rPr>
                  <a:t>The Path of a Check</a:t>
                </a:r>
                <a:endParaRPr lang="en-US" altLang="en-US" sz="22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413743" name="Picture 10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3" y="1722"/>
                <a:ext cx="1735" cy="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3765" name="Group 1093"/>
            <p:cNvGrpSpPr>
              <a:grpSpLocks/>
            </p:cNvGrpSpPr>
            <p:nvPr/>
          </p:nvGrpSpPr>
          <p:grpSpPr bwMode="auto">
            <a:xfrm>
              <a:off x="2836" y="893"/>
              <a:ext cx="1684" cy="956"/>
              <a:chOff x="2836" y="893"/>
              <a:chExt cx="1684" cy="956"/>
            </a:xfrm>
          </p:grpSpPr>
          <p:pic>
            <p:nvPicPr>
              <p:cNvPr id="413754" name="Picture 108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3" y="893"/>
                <a:ext cx="1507" cy="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3755" name="Text Box 1083"/>
              <p:cNvSpPr txBox="1">
                <a:spLocks noChangeArrowheads="1"/>
              </p:cNvSpPr>
              <p:nvPr/>
            </p:nvSpPr>
            <p:spPr bwMode="auto">
              <a:xfrm>
                <a:off x="2836" y="1084"/>
                <a:ext cx="76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Arial" charset="0"/>
                  </a:rPr>
                  <a:t>Check writer</a:t>
                </a:r>
              </a:p>
            </p:txBody>
          </p:sp>
        </p:grpSp>
      </p:grpSp>
      <p:grpSp>
        <p:nvGrpSpPr>
          <p:cNvPr id="413761" name="Group 1089"/>
          <p:cNvGrpSpPr>
            <a:grpSpLocks/>
          </p:cNvGrpSpPr>
          <p:nvPr/>
        </p:nvGrpSpPr>
        <p:grpSpPr bwMode="auto">
          <a:xfrm>
            <a:off x="312738" y="1639888"/>
            <a:ext cx="8831262" cy="2947987"/>
            <a:chOff x="197" y="1033"/>
            <a:chExt cx="5563" cy="1857"/>
          </a:xfrm>
        </p:grpSpPr>
        <p:grpSp>
          <p:nvGrpSpPr>
            <p:cNvPr id="413750" name="Group 1078"/>
            <p:cNvGrpSpPr>
              <a:grpSpLocks/>
            </p:cNvGrpSpPr>
            <p:nvPr/>
          </p:nvGrpSpPr>
          <p:grpSpPr bwMode="auto">
            <a:xfrm>
              <a:off x="4101" y="1033"/>
              <a:ext cx="1659" cy="1857"/>
              <a:chOff x="4159" y="916"/>
              <a:chExt cx="1659" cy="1857"/>
            </a:xfrm>
          </p:grpSpPr>
          <p:sp>
            <p:nvSpPr>
              <p:cNvPr id="413751" name="Text Box 1079"/>
              <p:cNvSpPr txBox="1">
                <a:spLocks noChangeArrowheads="1"/>
              </p:cNvSpPr>
              <p:nvPr/>
            </p:nvSpPr>
            <p:spPr bwMode="auto">
              <a:xfrm>
                <a:off x="4939" y="946"/>
                <a:ext cx="59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Arial" charset="0"/>
                  </a:rPr>
                  <a:t>Recipient</a:t>
                </a:r>
                <a:endParaRPr lang="en-US" altLang="en-US" sz="12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413752" name="Picture 108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9" y="916"/>
                <a:ext cx="1659" cy="1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3758" name="Rectangle 1086"/>
            <p:cNvSpPr>
              <a:spLocks noChangeArrowheads="1"/>
            </p:cNvSpPr>
            <p:nvPr/>
          </p:nvSpPr>
          <p:spPr bwMode="auto">
            <a:xfrm>
              <a:off x="197" y="1291"/>
              <a:ext cx="2217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1320" dir="2319588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336550" indent="-3365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hangingPunct="0">
                <a:buClr>
                  <a:srgbClr val="3399FF"/>
                </a:buClr>
                <a:buFontTx/>
                <a:buChar char="•"/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charset="0"/>
                </a:rPr>
                <a:t>The check is then sent to a Federal Reserve Bank.</a:t>
              </a:r>
              <a:endParaRPr lang="en-US" altLang="en-US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771" name="Group 1099"/>
          <p:cNvGrpSpPr>
            <a:grpSpLocks/>
          </p:cNvGrpSpPr>
          <p:nvPr/>
        </p:nvGrpSpPr>
        <p:grpSpPr bwMode="auto">
          <a:xfrm>
            <a:off x="306388" y="3205163"/>
            <a:ext cx="8567737" cy="2435225"/>
            <a:chOff x="193" y="2019"/>
            <a:chExt cx="5397" cy="1534"/>
          </a:xfrm>
        </p:grpSpPr>
        <p:grpSp>
          <p:nvGrpSpPr>
            <p:cNvPr id="413747" name="Group 1075"/>
            <p:cNvGrpSpPr>
              <a:grpSpLocks/>
            </p:cNvGrpSpPr>
            <p:nvPr/>
          </p:nvGrpSpPr>
          <p:grpSpPr bwMode="auto">
            <a:xfrm>
              <a:off x="3122" y="2376"/>
              <a:ext cx="2468" cy="1177"/>
              <a:chOff x="3173" y="2259"/>
              <a:chExt cx="2468" cy="1177"/>
            </a:xfrm>
          </p:grpSpPr>
          <p:sp>
            <p:nvSpPr>
              <p:cNvPr id="413748" name="Text Box 1076"/>
              <p:cNvSpPr txBox="1">
                <a:spLocks noChangeArrowheads="1"/>
              </p:cNvSpPr>
              <p:nvPr/>
            </p:nvSpPr>
            <p:spPr bwMode="auto">
              <a:xfrm>
                <a:off x="4866" y="3147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en-US" sz="1200" b="1" smtClean="0">
                    <a:solidFill>
                      <a:srgbClr val="000000"/>
                    </a:solidFill>
                    <a:latin typeface="Arial" charset="0"/>
                  </a:rPr>
                  <a:t>Federal Reserve Bank</a:t>
                </a:r>
                <a:endParaRPr lang="en-US" altLang="en-US" sz="12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413749" name="Picture 107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3" y="2259"/>
                <a:ext cx="2468" cy="1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3759" name="Rectangle 1087"/>
            <p:cNvSpPr>
              <a:spLocks noChangeArrowheads="1"/>
            </p:cNvSpPr>
            <p:nvPr/>
          </p:nvSpPr>
          <p:spPr bwMode="auto">
            <a:xfrm>
              <a:off x="193" y="2019"/>
              <a:ext cx="2217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1320" dir="2319588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336550" indent="-3365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hangingPunct="0">
                <a:buClr>
                  <a:srgbClr val="3399FF"/>
                </a:buClr>
                <a:buFontTx/>
                <a:buChar char="•"/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charset="0"/>
                </a:rPr>
                <a:t>The reserve bank collects the necessary funds from your bank and transfers them to the recipient’s bank.</a:t>
              </a:r>
              <a:endParaRPr lang="en-US" altLang="en-US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3770" name="Group 1098"/>
          <p:cNvGrpSpPr>
            <a:grpSpLocks/>
          </p:cNvGrpSpPr>
          <p:nvPr/>
        </p:nvGrpSpPr>
        <p:grpSpPr bwMode="auto">
          <a:xfrm>
            <a:off x="304800" y="2109788"/>
            <a:ext cx="5427663" cy="4222750"/>
            <a:chOff x="192" y="1329"/>
            <a:chExt cx="3419" cy="2660"/>
          </a:xfrm>
        </p:grpSpPr>
        <p:grpSp>
          <p:nvGrpSpPr>
            <p:cNvPr id="413744" name="Group 1072"/>
            <p:cNvGrpSpPr>
              <a:grpSpLocks/>
            </p:cNvGrpSpPr>
            <p:nvPr/>
          </p:nvGrpSpPr>
          <p:grpSpPr bwMode="auto">
            <a:xfrm>
              <a:off x="2367" y="1329"/>
              <a:ext cx="1244" cy="2087"/>
              <a:chOff x="2411" y="1212"/>
              <a:chExt cx="1244" cy="2087"/>
            </a:xfrm>
          </p:grpSpPr>
          <p:pic>
            <p:nvPicPr>
              <p:cNvPr id="413745" name="Picture 107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" y="1212"/>
                <a:ext cx="1244" cy="2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3746" name="Text Box 1074"/>
              <p:cNvSpPr txBox="1">
                <a:spLocks noChangeArrowheads="1"/>
              </p:cNvSpPr>
              <p:nvPr/>
            </p:nvSpPr>
            <p:spPr bwMode="auto">
              <a:xfrm>
                <a:off x="2496" y="291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Check writer’s bank</a:t>
                </a:r>
                <a:endParaRPr lang="en-US" altLang="en-US" sz="120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13760" name="Rectangle 1088"/>
            <p:cNvSpPr>
              <a:spLocks noChangeArrowheads="1"/>
            </p:cNvSpPr>
            <p:nvPr/>
          </p:nvSpPr>
          <p:spPr bwMode="auto">
            <a:xfrm>
              <a:off x="192" y="3165"/>
              <a:ext cx="2217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1320" dir="2319588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marL="336550" indent="-3365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hangingPunct="0">
                <a:buClr>
                  <a:srgbClr val="3399FF"/>
                </a:buClr>
                <a:buFontTx/>
                <a:buChar char="•"/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charset="0"/>
                </a:rPr>
                <a:t>Your processed check is returned to you by your bank.</a:t>
              </a:r>
              <a:endParaRPr lang="en-US" altLang="en-US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3772" name="Rectangle 1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Journey of a Check</a:t>
            </a:r>
          </a:p>
        </p:txBody>
      </p:sp>
      <p:sp>
        <p:nvSpPr>
          <p:cNvPr id="413773" name="Rectangle 110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451225" cy="1895475"/>
          </a:xfrm>
        </p:spPr>
        <p:txBody>
          <a:bodyPr/>
          <a:lstStyle/>
          <a:p>
            <a:r>
              <a:rPr lang="en-US" altLang="en-US" sz="2000"/>
              <a:t>After you write a check, the recipient presents it at his or her bank. </a:t>
            </a:r>
          </a:p>
        </p:txBody>
      </p:sp>
    </p:spTree>
    <p:extLst>
      <p:ext uri="{BB962C8B-B14F-4D97-AF65-F5344CB8AC3E}">
        <p14:creationId xmlns:p14="http://schemas.microsoft.com/office/powerpoint/2010/main" val="4125475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Fed uses monetary policy to …</a:t>
            </a:r>
          </a:p>
          <a:p>
            <a:endParaRPr lang="en-US" dirty="0"/>
          </a:p>
          <a:p>
            <a:r>
              <a:rPr lang="en-US" dirty="0" smtClean="0"/>
              <a:t>The journey of a check is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082" y="609600"/>
            <a:ext cx="8059918" cy="6248400"/>
          </a:xfrm>
        </p:spPr>
        <p:txBody>
          <a:bodyPr rtlCol="0">
            <a:normAutofit/>
          </a:bodyPr>
          <a:lstStyle/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en-US" sz="4400" b="1" dirty="0" smtClean="0">
                <a:ea typeface="Calibri"/>
                <a:cs typeface="Times New Roman"/>
              </a:rPr>
              <a:t>Structure</a:t>
            </a:r>
            <a:endParaRPr lang="en-US" sz="4400" dirty="0">
              <a:ea typeface="Calibri"/>
              <a:cs typeface="Times New Roman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4000" dirty="0" smtClean="0">
                <a:ea typeface="Calibri"/>
                <a:cs typeface="Times New Roman"/>
              </a:rPr>
              <a:t>7-member </a:t>
            </a:r>
            <a:r>
              <a:rPr lang="en-US" sz="4000" dirty="0">
                <a:ea typeface="Calibri"/>
                <a:cs typeface="Times New Roman"/>
              </a:rPr>
              <a:t>Board of </a:t>
            </a:r>
            <a:r>
              <a:rPr lang="en-US" sz="4000" dirty="0" smtClean="0">
                <a:ea typeface="Calibri"/>
                <a:cs typeface="Times New Roman"/>
              </a:rPr>
              <a:t>Governors, </a:t>
            </a:r>
            <a:r>
              <a:rPr lang="en-US" sz="4000" dirty="0" smtClean="0">
                <a:solidFill>
                  <a:srgbClr val="FF0000"/>
                </a:solidFill>
                <a:ea typeface="Calibri"/>
                <a:cs typeface="Times New Roman"/>
              </a:rPr>
              <a:t>established 1935</a:t>
            </a:r>
            <a:endParaRPr lang="en-US" sz="4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ea typeface="Calibri"/>
                <a:cs typeface="Times New Roman"/>
              </a:rPr>
              <a:t>Appointed by the </a:t>
            </a:r>
            <a:r>
              <a:rPr lang="en-US" sz="3600" dirty="0" smtClean="0">
                <a:ea typeface="Calibri"/>
                <a:cs typeface="Times New Roman"/>
              </a:rPr>
              <a:t>president</a:t>
            </a: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ea typeface="Calibri"/>
                <a:cs typeface="Times New Roman"/>
              </a:rPr>
              <a:t>A</a:t>
            </a:r>
            <a:r>
              <a:rPr lang="en-US" sz="3600" dirty="0" smtClean="0">
                <a:ea typeface="Calibri"/>
                <a:cs typeface="Times New Roman"/>
              </a:rPr>
              <a:t>pproved </a:t>
            </a:r>
            <a:r>
              <a:rPr lang="en-US" sz="3600" dirty="0">
                <a:ea typeface="Calibri"/>
                <a:cs typeface="Times New Roman"/>
              </a:rPr>
              <a:t>by the </a:t>
            </a:r>
            <a:r>
              <a:rPr lang="en-US" sz="3600" dirty="0" smtClean="0">
                <a:ea typeface="Calibri"/>
                <a:cs typeface="Times New Roman"/>
              </a:rPr>
              <a:t>Senate</a:t>
            </a:r>
          </a:p>
          <a:p>
            <a:pPr marL="1657350" lvl="2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ea typeface="Calibri"/>
                <a:cs typeface="Times New Roman"/>
              </a:rPr>
              <a:t>S</a:t>
            </a:r>
            <a:r>
              <a:rPr lang="en-US" sz="3600" dirty="0" smtClean="0">
                <a:ea typeface="Calibri"/>
                <a:cs typeface="Times New Roman"/>
              </a:rPr>
              <a:t>erve </a:t>
            </a:r>
            <a:r>
              <a:rPr lang="en-US" sz="3600" dirty="0">
                <a:ea typeface="Calibri"/>
                <a:cs typeface="Times New Roman"/>
              </a:rPr>
              <a:t>14-year terms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89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126" y="0"/>
            <a:ext cx="8044873" cy="68580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en-US" sz="4000" b="1" dirty="0" smtClean="0">
                <a:ea typeface="Calibri"/>
                <a:cs typeface="Times New Roman"/>
              </a:rPr>
              <a:t>Federal </a:t>
            </a:r>
            <a:r>
              <a:rPr lang="en-US" sz="4000" b="1" dirty="0">
                <a:ea typeface="Calibri"/>
                <a:cs typeface="Times New Roman"/>
              </a:rPr>
              <a:t>Reserve District Banks</a:t>
            </a:r>
            <a:r>
              <a:rPr lang="en-US" sz="4000" dirty="0">
                <a:ea typeface="Calibri"/>
                <a:cs typeface="Times New Roman"/>
              </a:rPr>
              <a:t>:  </a:t>
            </a:r>
            <a:endParaRPr lang="en-US" sz="4000" dirty="0" smtClean="0">
              <a:ea typeface="Calibri"/>
              <a:cs typeface="Times New Roman"/>
            </a:endParaRPr>
          </a:p>
          <a:p>
            <a:pPr marL="971550" lvl="1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600" dirty="0" smtClean="0">
                <a:ea typeface="Calibri"/>
                <a:cs typeface="Times New Roman"/>
              </a:rPr>
              <a:t>12 </a:t>
            </a:r>
            <a:r>
              <a:rPr lang="en-US" sz="3600" dirty="0">
                <a:ea typeface="Calibri"/>
                <a:cs typeface="Times New Roman"/>
              </a:rPr>
              <a:t>Federal Reserve District </a:t>
            </a:r>
            <a:r>
              <a:rPr lang="en-US" sz="3600" dirty="0" smtClean="0">
                <a:ea typeface="Calibri"/>
                <a:cs typeface="Times New Roman"/>
              </a:rPr>
              <a:t>Banks</a:t>
            </a:r>
          </a:p>
          <a:p>
            <a:pPr marL="971550" lvl="1" indent="-5715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600" dirty="0" smtClean="0">
                <a:ea typeface="Calibri"/>
                <a:cs typeface="Times New Roman"/>
              </a:rPr>
              <a:t>25 </a:t>
            </a:r>
            <a:r>
              <a:rPr lang="en-US" sz="3600" dirty="0">
                <a:ea typeface="Calibri"/>
                <a:cs typeface="Times New Roman"/>
              </a:rPr>
              <a:t>additional branch </a:t>
            </a:r>
            <a:r>
              <a:rPr lang="en-US" sz="3600" dirty="0" smtClean="0">
                <a:ea typeface="Calibri"/>
                <a:cs typeface="Times New Roman"/>
              </a:rPr>
              <a:t>banks</a:t>
            </a:r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a typeface="Calibri"/>
                <a:cs typeface="Times New Roman"/>
              </a:rPr>
              <a:t>The Fed a</a:t>
            </a:r>
            <a:r>
              <a:rPr lang="en-US" sz="3600" dirty="0" smtClean="0">
                <a:solidFill>
                  <a:srgbClr val="FF0000"/>
                </a:solidFill>
                <a:ea typeface="Calibri"/>
                <a:cs typeface="Times New Roman"/>
              </a:rPr>
              <a:t>ccepts </a:t>
            </a:r>
            <a:r>
              <a:rPr lang="en-US" sz="3600" dirty="0" smtClean="0">
                <a:solidFill>
                  <a:srgbClr val="FF0000"/>
                </a:solidFill>
                <a:ea typeface="Calibri"/>
                <a:cs typeface="Times New Roman"/>
              </a:rPr>
              <a:t>deposits &amp; makes loans to banks much like people interact with a bank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en-US" sz="4000" b="1" dirty="0" smtClean="0">
                <a:ea typeface="Calibri"/>
                <a:cs typeface="Times New Roman"/>
              </a:rPr>
              <a:t>  Federal </a:t>
            </a:r>
            <a:r>
              <a:rPr lang="en-US" sz="4000" b="1" dirty="0">
                <a:ea typeface="Calibri"/>
                <a:cs typeface="Times New Roman"/>
              </a:rPr>
              <a:t>Open Market Committee (</a:t>
            </a:r>
            <a:r>
              <a:rPr lang="en-US" sz="4000" dirty="0">
                <a:ea typeface="Calibri"/>
                <a:cs typeface="Times New Roman"/>
              </a:rPr>
              <a:t>FOMC)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600" dirty="0" smtClean="0">
                <a:ea typeface="Calibri"/>
                <a:cs typeface="Times New Roman"/>
              </a:rPr>
              <a:t>  Make </a:t>
            </a:r>
            <a:r>
              <a:rPr lang="en-US" sz="3600" dirty="0">
                <a:ea typeface="Calibri"/>
                <a:cs typeface="Times New Roman"/>
              </a:rPr>
              <a:t>decisions about the money supply, cost &amp; availability of </a:t>
            </a:r>
            <a:r>
              <a:rPr lang="en-US" sz="3600" dirty="0" smtClean="0">
                <a:ea typeface="Calibri"/>
                <a:cs typeface="Times New Roman"/>
              </a:rPr>
              <a:t>credit</a:t>
            </a:r>
            <a:endParaRPr lang="en-US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914400" lvl="2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ea typeface="Calibri"/>
                <a:cs typeface="Times New Roman"/>
              </a:rPr>
              <a:t>12 </a:t>
            </a:r>
            <a:r>
              <a:rPr lang="en-US" sz="3200" dirty="0">
                <a:solidFill>
                  <a:srgbClr val="FF0000"/>
                </a:solidFill>
                <a:ea typeface="Calibri"/>
                <a:cs typeface="Times New Roman"/>
              </a:rPr>
              <a:t>voting members meet 8 times a year in Wash. D.C. to </a:t>
            </a:r>
            <a:r>
              <a:rPr lang="en-US" sz="3200" dirty="0" smtClean="0">
                <a:solidFill>
                  <a:srgbClr val="FF0000"/>
                </a:solidFill>
                <a:ea typeface="Calibri"/>
                <a:cs typeface="Times New Roman"/>
              </a:rPr>
              <a:t>make </a:t>
            </a:r>
            <a:r>
              <a:rPr lang="en-US" sz="3200" dirty="0">
                <a:solidFill>
                  <a:srgbClr val="FF0000"/>
                </a:solidFill>
                <a:ea typeface="Calibri"/>
                <a:cs typeface="Times New Roman"/>
              </a:rPr>
              <a:t>decisions on credit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63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51" name="Group 27"/>
          <p:cNvGrpSpPr>
            <a:grpSpLocks/>
          </p:cNvGrpSpPr>
          <p:nvPr/>
        </p:nvGrpSpPr>
        <p:grpSpPr bwMode="auto">
          <a:xfrm>
            <a:off x="3883025" y="954088"/>
            <a:ext cx="5260975" cy="4757737"/>
            <a:chOff x="2446" y="601"/>
            <a:chExt cx="3314" cy="2997"/>
          </a:xfrm>
        </p:grpSpPr>
        <p:pic>
          <p:nvPicPr>
            <p:cNvPr id="410652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" y="601"/>
              <a:ext cx="3314" cy="2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53" name="Text Box 29"/>
            <p:cNvSpPr txBox="1">
              <a:spLocks noChangeArrowheads="1"/>
            </p:cNvSpPr>
            <p:nvPr/>
          </p:nvSpPr>
          <p:spPr bwMode="auto">
            <a:xfrm>
              <a:off x="2617" y="720"/>
              <a:ext cx="2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 smtClean="0">
                  <a:solidFill>
                    <a:srgbClr val="FFFFFF"/>
                  </a:solidFill>
                  <a:latin typeface="Arial" charset="0"/>
                </a:rPr>
                <a:t>Structure of the Federal Reserve System</a:t>
              </a:r>
            </a:p>
          </p:txBody>
        </p:sp>
        <p:sp>
          <p:nvSpPr>
            <p:cNvPr id="410654" name="Text Box 30"/>
            <p:cNvSpPr txBox="1">
              <a:spLocks noChangeArrowheads="1"/>
            </p:cNvSpPr>
            <p:nvPr/>
          </p:nvSpPr>
          <p:spPr bwMode="auto">
            <a:xfrm rot="-5400000">
              <a:off x="2318" y="2071"/>
              <a:ext cx="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charset="0"/>
                </a:rPr>
                <a:t>12 District Reserve Banks</a:t>
              </a:r>
            </a:p>
          </p:txBody>
        </p:sp>
        <p:sp>
          <p:nvSpPr>
            <p:cNvPr id="410655" name="Text Box 31"/>
            <p:cNvSpPr txBox="1">
              <a:spLocks noChangeArrowheads="1"/>
            </p:cNvSpPr>
            <p:nvPr/>
          </p:nvSpPr>
          <p:spPr bwMode="auto">
            <a:xfrm rot="-5400000">
              <a:off x="1888" y="1667"/>
              <a:ext cx="192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000" b="1" smtClean="0">
                  <a:solidFill>
                    <a:srgbClr val="000000"/>
                  </a:solidFill>
                  <a:latin typeface="Arial" charset="0"/>
                </a:rPr>
                <a:t>Federal Open Market Committee</a:t>
              </a:r>
            </a:p>
          </p:txBody>
        </p:sp>
        <p:sp>
          <p:nvSpPr>
            <p:cNvPr id="410656" name="Text Box 32"/>
            <p:cNvSpPr txBox="1">
              <a:spLocks noChangeArrowheads="1"/>
            </p:cNvSpPr>
            <p:nvPr/>
          </p:nvSpPr>
          <p:spPr bwMode="auto">
            <a:xfrm rot="-5400000">
              <a:off x="2242" y="2885"/>
              <a:ext cx="96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charset="0"/>
                </a:rPr>
                <a:t>4,000 member banks and 25,000 other depository institutions</a:t>
              </a:r>
            </a:p>
          </p:txBody>
        </p:sp>
        <p:sp>
          <p:nvSpPr>
            <p:cNvPr id="410657" name="Text Box 33"/>
            <p:cNvSpPr txBox="1">
              <a:spLocks noChangeArrowheads="1"/>
            </p:cNvSpPr>
            <p:nvPr/>
          </p:nvSpPr>
          <p:spPr bwMode="auto">
            <a:xfrm rot="-5400000">
              <a:off x="2232" y="1268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charset="0"/>
                </a:rPr>
                <a:t>Board of Governors</a:t>
              </a:r>
            </a:p>
          </p:txBody>
        </p:sp>
      </p:grpSp>
      <p:sp>
        <p:nvSpPr>
          <p:cNvPr id="410664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Pyramid Structure </a:t>
            </a:r>
            <a:br>
              <a:rPr lang="en-US" altLang="en-US"/>
            </a:br>
            <a:r>
              <a:rPr lang="en-US" altLang="en-US"/>
              <a:t>of the Federal Reserve</a:t>
            </a:r>
          </a:p>
        </p:txBody>
      </p:sp>
      <p:sp>
        <p:nvSpPr>
          <p:cNvPr id="410665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425825" cy="1895475"/>
          </a:xfrm>
        </p:spPr>
        <p:txBody>
          <a:bodyPr/>
          <a:lstStyle/>
          <a:p>
            <a:r>
              <a:rPr lang="en-US" altLang="en-US" sz="2000"/>
              <a:t>About 40 percent of all United States banks belong to the Federal Reserve.  These members hold about 75 percent of all bank deposits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40134933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64" grpId="0" autoUpdateAnimBg="0"/>
      <p:bldP spid="41066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Fed consists of …</a:t>
            </a:r>
          </a:p>
          <a:p>
            <a:endParaRPr lang="en-US" dirty="0"/>
          </a:p>
          <a:p>
            <a:r>
              <a:rPr lang="en-US" dirty="0" smtClean="0"/>
              <a:t>The FOMC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con_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econ_template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n_template.po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461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12_TP030004031</vt:lpstr>
      <vt:lpstr>Angles</vt:lpstr>
      <vt:lpstr>Office Theme</vt:lpstr>
      <vt:lpstr>Blank Presentation</vt:lpstr>
      <vt:lpstr>econ_template</vt:lpstr>
      <vt:lpstr>Microsoft Word Picture</vt:lpstr>
      <vt:lpstr>Monday November 24, 2014 Mr. Goblirsch – Economics</vt:lpstr>
      <vt:lpstr>The Fed</vt:lpstr>
      <vt:lpstr>PowerPoint Presentation</vt:lpstr>
      <vt:lpstr>The Journey of a Check</vt:lpstr>
      <vt:lpstr>STRUCTURED  ACADEMIC DISCUSSION</vt:lpstr>
      <vt:lpstr>PowerPoint Presentation</vt:lpstr>
      <vt:lpstr>PowerPoint Presentation</vt:lpstr>
      <vt:lpstr>The Pyramid Structure  of the Federal Reserve</vt:lpstr>
      <vt:lpstr>STRUCTURED  ACADEMIC DISCUSSION</vt:lpstr>
      <vt:lpstr>PowerPoint Presentation</vt:lpstr>
      <vt:lpstr>Section 2-22 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187</cp:revision>
  <cp:lastPrinted>2014-11-21T14:46:40Z</cp:lastPrinted>
  <dcterms:created xsi:type="dcterms:W3CDTF">2007-02-19T20:43:44Z</dcterms:created>
  <dcterms:modified xsi:type="dcterms:W3CDTF">2014-11-24T19:37:39Z</dcterms:modified>
</cp:coreProperties>
</file>