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Lst>
  <p:sldIdLst>
    <p:sldId id="271" r:id="rId7"/>
    <p:sldId id="258" r:id="rId8"/>
    <p:sldId id="259" r:id="rId9"/>
    <p:sldId id="272" r:id="rId10"/>
    <p:sldId id="265" r:id="rId11"/>
    <p:sldId id="266" r:id="rId12"/>
    <p:sldId id="264" r:id="rId13"/>
    <p:sldId id="268" r:id="rId14"/>
    <p:sldId id="261" r:id="rId15"/>
    <p:sldId id="262" r:id="rId16"/>
    <p:sldId id="263" r:id="rId17"/>
    <p:sldId id="269"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vmlDrawing" Target="../drawings/vmlDrawing1.vml"/><Relationship Id="rId4" Type="http://schemas.openxmlformats.org/officeDocument/2006/relationships/image" Target="../media/image10.w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2AEFBA7A-9AFA-4996-B1C2-0E59AC0AE054}" type="slidenum">
              <a:rPr lang="en-US" altLang="en-US"/>
              <a:pPr>
                <a:defRPr/>
              </a:pPr>
              <a:t>‹#›</a:t>
            </a:fld>
            <a:endParaRPr lang="en-US" altLang="en-US"/>
          </a:p>
        </p:txBody>
      </p:sp>
    </p:spTree>
    <p:extLst>
      <p:ext uri="{BB962C8B-B14F-4D97-AF65-F5344CB8AC3E}">
        <p14:creationId xmlns:p14="http://schemas.microsoft.com/office/powerpoint/2010/main" val="412951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39150A3C-D885-403E-82E2-2E7F20EABB66}" type="slidenum">
              <a:rPr lang="en-US" altLang="en-US"/>
              <a:pPr>
                <a:defRPr/>
              </a:pPr>
              <a:t>‹#›</a:t>
            </a:fld>
            <a:endParaRPr lang="en-US" altLang="en-US"/>
          </a:p>
        </p:txBody>
      </p:sp>
    </p:spTree>
    <p:extLst>
      <p:ext uri="{BB962C8B-B14F-4D97-AF65-F5344CB8AC3E}">
        <p14:creationId xmlns:p14="http://schemas.microsoft.com/office/powerpoint/2010/main" val="384671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62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B45C87E7-079D-4141-8EA6-4AE87273789E}" type="slidenum">
              <a:rPr lang="en-US" altLang="en-US"/>
              <a:pPr>
                <a:defRPr/>
              </a:pPr>
              <a:t>‹#›</a:t>
            </a:fld>
            <a:endParaRPr lang="en-US" altLang="en-US"/>
          </a:p>
        </p:txBody>
      </p:sp>
    </p:spTree>
    <p:extLst>
      <p:ext uri="{BB962C8B-B14F-4D97-AF65-F5344CB8AC3E}">
        <p14:creationId xmlns:p14="http://schemas.microsoft.com/office/powerpoint/2010/main" val="43742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367376C3-9E47-4300-A9D0-90E35FEE9131}" type="datetimeFigureOut">
              <a:rPr lang="en-US"/>
              <a:pPr>
                <a:defRPr/>
              </a:pPr>
              <a:t>12/1/2014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9CC874E-B8B9-4FAF-899D-41BEEB2CEEB4}" type="slidenum">
              <a:rPr lang="en-US"/>
              <a:pPr>
                <a:defRPr/>
              </a:pPr>
              <a:t>‹#›</a:t>
            </a:fld>
            <a:endParaRPr lang="en-US" dirty="0"/>
          </a:p>
        </p:txBody>
      </p:sp>
    </p:spTree>
    <p:extLst>
      <p:ext uri="{BB962C8B-B14F-4D97-AF65-F5344CB8AC3E}">
        <p14:creationId xmlns:p14="http://schemas.microsoft.com/office/powerpoint/2010/main" val="3895331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77C14BD-6F67-4BC3-8EFF-606CEAB9A7C0}"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1CFF1BA6-7B19-4AB1-8D85-85650EC4C5FD}" type="slidenum">
              <a:rPr lang="en-US"/>
              <a:pPr>
                <a:defRPr/>
              </a:pPr>
              <a:t>‹#›</a:t>
            </a:fld>
            <a:endParaRPr lang="en-US" dirty="0"/>
          </a:p>
        </p:txBody>
      </p:sp>
    </p:spTree>
    <p:extLst>
      <p:ext uri="{BB962C8B-B14F-4D97-AF65-F5344CB8AC3E}">
        <p14:creationId xmlns:p14="http://schemas.microsoft.com/office/powerpoint/2010/main" val="239816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97B30D2D-A571-48B7-A6C9-E0C1EF9FAC9A}" type="datetimeFigureOut">
              <a:rPr lang="en-US"/>
              <a:pPr>
                <a:defRPr/>
              </a:pPr>
              <a:t>12/1/2014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C0578B8-9E5D-481F-8ABA-5A69C72642A9}" type="slidenum">
              <a:rPr lang="en-US"/>
              <a:pPr>
                <a:defRPr/>
              </a:pPr>
              <a:t>‹#›</a:t>
            </a:fld>
            <a:endParaRPr lang="en-US" dirty="0"/>
          </a:p>
        </p:txBody>
      </p:sp>
    </p:spTree>
    <p:extLst>
      <p:ext uri="{BB962C8B-B14F-4D97-AF65-F5344CB8AC3E}">
        <p14:creationId xmlns:p14="http://schemas.microsoft.com/office/powerpoint/2010/main" val="2706739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0A197C07-F456-436E-A778-CE29F88A5080}" type="datetimeFigureOut">
              <a:rPr lang="en-US"/>
              <a:pPr>
                <a:defRPr/>
              </a:pPr>
              <a:t>12/1/2014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D0605CC-2196-4F35-81A7-3A6B304A7D32}" type="slidenum">
              <a:rPr lang="en-US"/>
              <a:pPr>
                <a:defRPr/>
              </a:pPr>
              <a:t>‹#›</a:t>
            </a:fld>
            <a:endParaRPr lang="en-US" dirty="0"/>
          </a:p>
        </p:txBody>
      </p:sp>
    </p:spTree>
    <p:extLst>
      <p:ext uri="{BB962C8B-B14F-4D97-AF65-F5344CB8AC3E}">
        <p14:creationId xmlns:p14="http://schemas.microsoft.com/office/powerpoint/2010/main" val="204099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FA6F860-C244-4BBC-B326-9FD4246E071D}" type="datetimeFigureOut">
              <a:rPr lang="en-US"/>
              <a:pPr>
                <a:defRPr/>
              </a:pPr>
              <a:t>12/1/2014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1AE3B693-E9D4-445C-A198-302AC3C2229C}" type="slidenum">
              <a:rPr lang="en-US"/>
              <a:pPr>
                <a:defRPr/>
              </a:pPr>
              <a:t>‹#›</a:t>
            </a:fld>
            <a:endParaRPr lang="en-US" dirty="0"/>
          </a:p>
        </p:txBody>
      </p:sp>
    </p:spTree>
    <p:extLst>
      <p:ext uri="{BB962C8B-B14F-4D97-AF65-F5344CB8AC3E}">
        <p14:creationId xmlns:p14="http://schemas.microsoft.com/office/powerpoint/2010/main" val="3428671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DD9777-57DB-4348-9BA1-F2C157833DC6}" type="datetimeFigureOut">
              <a:rPr lang="en-US"/>
              <a:pPr>
                <a:defRPr/>
              </a:pPr>
              <a:t>12/1/2014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0440A2EB-BB06-4859-BB15-D7ED46B37516}" type="slidenum">
              <a:rPr lang="en-US"/>
              <a:pPr>
                <a:defRPr/>
              </a:pPr>
              <a:t>‹#›</a:t>
            </a:fld>
            <a:endParaRPr lang="en-US" dirty="0"/>
          </a:p>
        </p:txBody>
      </p:sp>
    </p:spTree>
    <p:extLst>
      <p:ext uri="{BB962C8B-B14F-4D97-AF65-F5344CB8AC3E}">
        <p14:creationId xmlns:p14="http://schemas.microsoft.com/office/powerpoint/2010/main" val="172197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19C136-4B7D-427E-B67F-BE82395ECB14}" type="datetimeFigureOut">
              <a:rPr lang="en-US"/>
              <a:pPr>
                <a:defRPr/>
              </a:pPr>
              <a:t>12/1/2014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61C3ECCF-7F48-46C2-B687-F8D3E513E48F}" type="slidenum">
              <a:rPr lang="en-US"/>
              <a:pPr>
                <a:defRPr/>
              </a:pPr>
              <a:t>‹#›</a:t>
            </a:fld>
            <a:endParaRPr lang="en-US" dirty="0"/>
          </a:p>
        </p:txBody>
      </p:sp>
    </p:spTree>
    <p:extLst>
      <p:ext uri="{BB962C8B-B14F-4D97-AF65-F5344CB8AC3E}">
        <p14:creationId xmlns:p14="http://schemas.microsoft.com/office/powerpoint/2010/main" val="800364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C4977C4-6A70-4F41-9C74-B6796F506E1D}" type="datetimeFigureOut">
              <a:rPr lang="en-US"/>
              <a:pPr>
                <a:defRPr/>
              </a:pPr>
              <a:t>12/1/2014</a:t>
            </a:fld>
            <a:endParaRPr lang="en-US" dirty="0"/>
          </a:p>
        </p:txBody>
      </p:sp>
      <p:sp>
        <p:nvSpPr>
          <p:cNvPr id="8" name="Footer Placeholder 5"/>
          <p:cNvSpPr>
            <a:spLocks noGrp="1"/>
          </p:cNvSpPr>
          <p:nvPr>
            <p:ph type="ftr" sz="quarter" idx="11"/>
          </p:nvPr>
        </p:nvSpPr>
        <p:spPr/>
        <p:txBody>
          <a:bodyPr/>
          <a:lstStyle>
            <a:lvl1pPr>
              <a:defRPr>
                <a:solidFill>
                  <a:srgbClr val="43434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rgbClr val="434342"/>
                </a:solidFill>
              </a:defRPr>
            </a:lvl1pPr>
          </a:lstStyle>
          <a:p>
            <a:pPr>
              <a:defRPr/>
            </a:pPr>
            <a:fld id="{6D085F0C-4FA8-4BEB-87DB-81421CBCD59B}" type="slidenum">
              <a:rPr lang="en-US"/>
              <a:pPr>
                <a:defRPr/>
              </a:pPr>
              <a:t>‹#›</a:t>
            </a:fld>
            <a:endParaRPr lang="en-US" dirty="0"/>
          </a:p>
        </p:txBody>
      </p:sp>
    </p:spTree>
    <p:extLst>
      <p:ext uri="{BB962C8B-B14F-4D97-AF65-F5344CB8AC3E}">
        <p14:creationId xmlns:p14="http://schemas.microsoft.com/office/powerpoint/2010/main" val="17900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A312D109-43F3-400D-BE21-90C1790242CC}" type="slidenum">
              <a:rPr lang="en-US" altLang="en-US"/>
              <a:pPr>
                <a:defRPr/>
              </a:pPr>
              <a:t>‹#›</a:t>
            </a:fld>
            <a:endParaRPr lang="en-US" altLang="en-US"/>
          </a:p>
        </p:txBody>
      </p:sp>
    </p:spTree>
    <p:extLst>
      <p:ext uri="{BB962C8B-B14F-4D97-AF65-F5344CB8AC3E}">
        <p14:creationId xmlns:p14="http://schemas.microsoft.com/office/powerpoint/2010/main" val="3303501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24EB2BC3-7AAF-45A8-B31C-84269D933F9E}" type="datetimeFigureOut">
              <a:rPr lang="en-US"/>
              <a:pPr>
                <a:defRPr/>
              </a:pPr>
              <a:t>12/1/2014</a:t>
            </a:fld>
            <a:endParaRPr lang="en-US" dirty="0"/>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C9D7DA7A-2241-462C-B32C-11B852CCC00C}" type="slidenum">
              <a:rPr lang="en-US"/>
              <a:pPr>
                <a:defRPr/>
              </a:pPr>
              <a:t>‹#›</a:t>
            </a:fld>
            <a:endParaRPr lang="en-US" dirty="0"/>
          </a:p>
        </p:txBody>
      </p:sp>
    </p:spTree>
    <p:extLst>
      <p:ext uri="{BB962C8B-B14F-4D97-AF65-F5344CB8AC3E}">
        <p14:creationId xmlns:p14="http://schemas.microsoft.com/office/powerpoint/2010/main" val="3751036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655449-EBC8-449A-9123-082717A58BE6}"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B3FB4E0-7446-475C-8020-4FC279562D0C}" type="slidenum">
              <a:rPr lang="en-US"/>
              <a:pPr>
                <a:defRPr/>
              </a:pPr>
              <a:t>‹#›</a:t>
            </a:fld>
            <a:endParaRPr lang="en-US" dirty="0"/>
          </a:p>
        </p:txBody>
      </p:sp>
    </p:spTree>
    <p:extLst>
      <p:ext uri="{BB962C8B-B14F-4D97-AF65-F5344CB8AC3E}">
        <p14:creationId xmlns:p14="http://schemas.microsoft.com/office/powerpoint/2010/main" val="400358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86FDE8-9EF5-42F4-8A70-1055ED14C795}"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C053D488-899F-4057-8441-E5771B08E24E}" type="slidenum">
              <a:rPr lang="en-US"/>
              <a:pPr>
                <a:defRPr/>
              </a:pPr>
              <a:t>‹#›</a:t>
            </a:fld>
            <a:endParaRPr lang="en-US" dirty="0"/>
          </a:p>
        </p:txBody>
      </p:sp>
    </p:spTree>
    <p:extLst>
      <p:ext uri="{BB962C8B-B14F-4D97-AF65-F5344CB8AC3E}">
        <p14:creationId xmlns:p14="http://schemas.microsoft.com/office/powerpoint/2010/main" val="400077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BE2EBF-4555-4F5C-9BA1-ECA6113D4959}"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0BD0EA-E570-41FE-9306-8CD3BFF36F39}" type="slidenum">
              <a:rPr lang="en-US"/>
              <a:pPr>
                <a:defRPr/>
              </a:pPr>
              <a:t>‹#›</a:t>
            </a:fld>
            <a:endParaRPr lang="en-US"/>
          </a:p>
        </p:txBody>
      </p:sp>
    </p:spTree>
    <p:extLst>
      <p:ext uri="{BB962C8B-B14F-4D97-AF65-F5344CB8AC3E}">
        <p14:creationId xmlns:p14="http://schemas.microsoft.com/office/powerpoint/2010/main" val="285831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7EA715-2EB9-4130-B6BF-D5B1195BFB6D}"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33317D-2B10-4417-A691-D339BE439B89}" type="slidenum">
              <a:rPr lang="en-US"/>
              <a:pPr>
                <a:defRPr/>
              </a:pPr>
              <a:t>‹#›</a:t>
            </a:fld>
            <a:endParaRPr lang="en-US"/>
          </a:p>
        </p:txBody>
      </p:sp>
    </p:spTree>
    <p:extLst>
      <p:ext uri="{BB962C8B-B14F-4D97-AF65-F5344CB8AC3E}">
        <p14:creationId xmlns:p14="http://schemas.microsoft.com/office/powerpoint/2010/main" val="3405123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796F67-5C78-4FDD-8E07-CDB3B73BDD78}"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213252-D8E1-43B4-99A3-0E4339CECCFB}" type="slidenum">
              <a:rPr lang="en-US"/>
              <a:pPr>
                <a:defRPr/>
              </a:pPr>
              <a:t>‹#›</a:t>
            </a:fld>
            <a:endParaRPr lang="en-US"/>
          </a:p>
        </p:txBody>
      </p:sp>
    </p:spTree>
    <p:extLst>
      <p:ext uri="{BB962C8B-B14F-4D97-AF65-F5344CB8AC3E}">
        <p14:creationId xmlns:p14="http://schemas.microsoft.com/office/powerpoint/2010/main" val="1714935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837961-157D-4BA7-BFDB-AA9600BF0B97}" type="datetimeFigureOut">
              <a:rPr lang="en-US"/>
              <a:pPr>
                <a:defRPr/>
              </a:pPr>
              <a:t>12/1/2014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055559-5D5D-40FD-8D09-C37BAD22F218}" type="slidenum">
              <a:rPr lang="en-US"/>
              <a:pPr>
                <a:defRPr/>
              </a:pPr>
              <a:t>‹#›</a:t>
            </a:fld>
            <a:endParaRPr lang="en-US"/>
          </a:p>
        </p:txBody>
      </p:sp>
    </p:spTree>
    <p:extLst>
      <p:ext uri="{BB962C8B-B14F-4D97-AF65-F5344CB8AC3E}">
        <p14:creationId xmlns:p14="http://schemas.microsoft.com/office/powerpoint/2010/main" val="1201878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767DB5-0E99-4B1B-8045-8DFEE434139F}" type="datetimeFigureOut">
              <a:rPr lang="en-US"/>
              <a:pPr>
                <a:defRPr/>
              </a:pPr>
              <a:t>12/1/2014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AD80FC-20E4-41D3-AAB2-9EF3866B7669}" type="slidenum">
              <a:rPr lang="en-US"/>
              <a:pPr>
                <a:defRPr/>
              </a:pPr>
              <a:t>‹#›</a:t>
            </a:fld>
            <a:endParaRPr lang="en-US"/>
          </a:p>
        </p:txBody>
      </p:sp>
    </p:spTree>
    <p:extLst>
      <p:ext uri="{BB962C8B-B14F-4D97-AF65-F5344CB8AC3E}">
        <p14:creationId xmlns:p14="http://schemas.microsoft.com/office/powerpoint/2010/main" val="834783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3D571C-941A-47F7-81E9-E497409748F4}" type="datetimeFigureOut">
              <a:rPr lang="en-US"/>
              <a:pPr>
                <a:defRPr/>
              </a:pPr>
              <a:t>12/1/2014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AFD8D7-B116-4FE6-A964-0A15352472E0}" type="slidenum">
              <a:rPr lang="en-US"/>
              <a:pPr>
                <a:defRPr/>
              </a:pPr>
              <a:t>‹#›</a:t>
            </a:fld>
            <a:endParaRPr lang="en-US"/>
          </a:p>
        </p:txBody>
      </p:sp>
    </p:spTree>
    <p:extLst>
      <p:ext uri="{BB962C8B-B14F-4D97-AF65-F5344CB8AC3E}">
        <p14:creationId xmlns:p14="http://schemas.microsoft.com/office/powerpoint/2010/main" val="881360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A049FE-C10E-49E7-BCA1-43AB6A75E69E}" type="datetimeFigureOut">
              <a:rPr lang="en-US"/>
              <a:pPr>
                <a:defRPr/>
              </a:pPr>
              <a:t>12/1/2014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D78668D-ED26-4FFF-9DAF-59028BD6002B}" type="slidenum">
              <a:rPr lang="en-US"/>
              <a:pPr>
                <a:defRPr/>
              </a:pPr>
              <a:t>‹#›</a:t>
            </a:fld>
            <a:endParaRPr lang="en-US"/>
          </a:p>
        </p:txBody>
      </p:sp>
    </p:spTree>
    <p:extLst>
      <p:ext uri="{BB962C8B-B14F-4D97-AF65-F5344CB8AC3E}">
        <p14:creationId xmlns:p14="http://schemas.microsoft.com/office/powerpoint/2010/main" val="292602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a:lvl1pPr>
          </a:lstStyle>
          <a:p>
            <a:pPr>
              <a:defRPr/>
            </a:pPr>
            <a:fld id="{4138227E-B6ED-4911-9D22-E9B2AC3F1B6E}" type="slidenum">
              <a:rPr lang="en-US" altLang="en-US"/>
              <a:pPr>
                <a:defRPr/>
              </a:pPr>
              <a:t>‹#›</a:t>
            </a:fld>
            <a:endParaRPr lang="en-US" altLang="en-US"/>
          </a:p>
        </p:txBody>
      </p:sp>
    </p:spTree>
    <p:extLst>
      <p:ext uri="{BB962C8B-B14F-4D97-AF65-F5344CB8AC3E}">
        <p14:creationId xmlns:p14="http://schemas.microsoft.com/office/powerpoint/2010/main" val="4170423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2445BA-D346-4EE7-A106-1C86869576E8}" type="datetimeFigureOut">
              <a:rPr lang="en-US"/>
              <a:pPr>
                <a:defRPr/>
              </a:pPr>
              <a:t>12/1/2014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38B7EC-40A6-44AC-A58F-30D3787A8811}" type="slidenum">
              <a:rPr lang="en-US"/>
              <a:pPr>
                <a:defRPr/>
              </a:pPr>
              <a:t>‹#›</a:t>
            </a:fld>
            <a:endParaRPr lang="en-US"/>
          </a:p>
        </p:txBody>
      </p:sp>
    </p:spTree>
    <p:extLst>
      <p:ext uri="{BB962C8B-B14F-4D97-AF65-F5344CB8AC3E}">
        <p14:creationId xmlns:p14="http://schemas.microsoft.com/office/powerpoint/2010/main" val="3617348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B757C7-5170-4958-9831-8C15C794EEC2}" type="datetimeFigureOut">
              <a:rPr lang="en-US"/>
              <a:pPr>
                <a:defRPr/>
              </a:pPr>
              <a:t>12/1/2014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5D9BF6-775A-425A-84FC-4E4C81AC0408}" type="slidenum">
              <a:rPr lang="en-US"/>
              <a:pPr>
                <a:defRPr/>
              </a:pPr>
              <a:t>‹#›</a:t>
            </a:fld>
            <a:endParaRPr lang="en-US"/>
          </a:p>
        </p:txBody>
      </p:sp>
    </p:spTree>
    <p:extLst>
      <p:ext uri="{BB962C8B-B14F-4D97-AF65-F5344CB8AC3E}">
        <p14:creationId xmlns:p14="http://schemas.microsoft.com/office/powerpoint/2010/main" val="3342869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BB3C1F-991D-4892-BC4A-0D7E308691A1}"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3CFA67-EDC1-4BBC-A817-F54BD9C17B90}" type="slidenum">
              <a:rPr lang="en-US"/>
              <a:pPr>
                <a:defRPr/>
              </a:pPr>
              <a:t>‹#›</a:t>
            </a:fld>
            <a:endParaRPr lang="en-US"/>
          </a:p>
        </p:txBody>
      </p:sp>
    </p:spTree>
    <p:extLst>
      <p:ext uri="{BB962C8B-B14F-4D97-AF65-F5344CB8AC3E}">
        <p14:creationId xmlns:p14="http://schemas.microsoft.com/office/powerpoint/2010/main" val="1759069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184949-64C4-4EE4-9583-53E771C0D3B5}"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D299EA-A010-4E4E-A36C-C025E2D28A78}" type="slidenum">
              <a:rPr lang="en-US"/>
              <a:pPr>
                <a:defRPr/>
              </a:pPr>
              <a:t>‹#›</a:t>
            </a:fld>
            <a:endParaRPr lang="en-US"/>
          </a:p>
        </p:txBody>
      </p:sp>
    </p:spTree>
    <p:extLst>
      <p:ext uri="{BB962C8B-B14F-4D97-AF65-F5344CB8AC3E}">
        <p14:creationId xmlns:p14="http://schemas.microsoft.com/office/powerpoint/2010/main" val="159823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DADF77CD-3980-4969-AE9D-DC6600CE1848}" type="slidenum">
              <a:rPr lang="en-US" altLang="en-US"/>
              <a:pPr>
                <a:defRPr/>
              </a:pPr>
              <a:t>‹#›</a:t>
            </a:fld>
            <a:endParaRPr lang="en-US" altLang="en-US"/>
          </a:p>
        </p:txBody>
      </p:sp>
    </p:spTree>
    <p:extLst>
      <p:ext uri="{BB962C8B-B14F-4D97-AF65-F5344CB8AC3E}">
        <p14:creationId xmlns:p14="http://schemas.microsoft.com/office/powerpoint/2010/main" val="37000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32FE35BE-C919-4572-B81F-E55EEAB4DF7E}" type="slidenum">
              <a:rPr lang="en-US" altLang="en-US"/>
              <a:pPr>
                <a:defRPr/>
              </a:pPr>
              <a:t>‹#›</a:t>
            </a:fld>
            <a:endParaRPr lang="en-US" altLang="en-US"/>
          </a:p>
        </p:txBody>
      </p:sp>
    </p:spTree>
    <p:extLst>
      <p:ext uri="{BB962C8B-B14F-4D97-AF65-F5344CB8AC3E}">
        <p14:creationId xmlns:p14="http://schemas.microsoft.com/office/powerpoint/2010/main" val="3327568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a:lvl1pPr>
          </a:lstStyle>
          <a:p>
            <a:pPr>
              <a:defRPr/>
            </a:pPr>
            <a:fld id="{52BCD350-263B-4E7F-A8B9-EDEE7B6EB474}" type="slidenum">
              <a:rPr lang="en-US" altLang="en-US"/>
              <a:pPr>
                <a:defRPr/>
              </a:pPr>
              <a:t>‹#›</a:t>
            </a:fld>
            <a:endParaRPr lang="en-US" altLang="en-US"/>
          </a:p>
        </p:txBody>
      </p:sp>
    </p:spTree>
    <p:extLst>
      <p:ext uri="{BB962C8B-B14F-4D97-AF65-F5344CB8AC3E}">
        <p14:creationId xmlns:p14="http://schemas.microsoft.com/office/powerpoint/2010/main" val="4128992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vl1pPr>
          </a:lstStyle>
          <a:p>
            <a:pPr>
              <a:defRPr/>
            </a:pPr>
            <a:fld id="{28FED9DF-5A3D-43A3-B022-328208B38662}" type="slidenum">
              <a:rPr lang="en-US" altLang="en-US"/>
              <a:pPr>
                <a:defRPr/>
              </a:pPr>
              <a:t>‹#›</a:t>
            </a:fld>
            <a:endParaRPr lang="en-US" altLang="en-US"/>
          </a:p>
        </p:txBody>
      </p:sp>
    </p:spTree>
    <p:extLst>
      <p:ext uri="{BB962C8B-B14F-4D97-AF65-F5344CB8AC3E}">
        <p14:creationId xmlns:p14="http://schemas.microsoft.com/office/powerpoint/2010/main" val="3570978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eaLnBrk="1" hangingPunct="1">
              <a:defRPr/>
            </a:lvl1pPr>
          </a:lstStyle>
          <a:p>
            <a:pPr>
              <a:defRPr/>
            </a:pPr>
            <a:fld id="{57AFE296-5ECC-4AF7-B251-E9D4EBFC6344}" type="slidenum">
              <a:rPr lang="en-US" altLang="en-US"/>
              <a:pPr>
                <a:defRPr/>
              </a:pPr>
              <a:t>‹#›</a:t>
            </a:fld>
            <a:endParaRPr lang="en-US" altLang="en-US"/>
          </a:p>
        </p:txBody>
      </p:sp>
    </p:spTree>
    <p:extLst>
      <p:ext uri="{BB962C8B-B14F-4D97-AF65-F5344CB8AC3E}">
        <p14:creationId xmlns:p14="http://schemas.microsoft.com/office/powerpoint/2010/main" val="139687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eaLnBrk="1" hangingPunct="1">
              <a:defRPr/>
            </a:lvl1pPr>
          </a:lstStyle>
          <a:p>
            <a:pPr>
              <a:defRPr/>
            </a:pPr>
            <a:fld id="{705401F5-7F01-45AF-9CE7-D4EC8027E0B7}" type="slidenum">
              <a:rPr lang="en-US" altLang="en-US"/>
              <a:pPr>
                <a:defRPr/>
              </a:pPr>
              <a:t>‹#›</a:t>
            </a:fld>
            <a:endParaRPr lang="en-US" altLang="en-US"/>
          </a:p>
        </p:txBody>
      </p:sp>
    </p:spTree>
    <p:extLst>
      <p:ext uri="{BB962C8B-B14F-4D97-AF65-F5344CB8AC3E}">
        <p14:creationId xmlns:p14="http://schemas.microsoft.com/office/powerpoint/2010/main" val="153375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vl1pPr>
          </a:lstStyle>
          <a:p>
            <a:pPr>
              <a:defRPr/>
            </a:pPr>
            <a:fld id="{75FD267A-CA3A-45F2-AC15-8AEF4EB63150}" type="slidenum">
              <a:rPr lang="en-US" altLang="en-US"/>
              <a:pPr>
                <a:defRPr/>
              </a:pPr>
              <a:t>‹#›</a:t>
            </a:fld>
            <a:endParaRPr lang="en-US" altLang="en-US"/>
          </a:p>
        </p:txBody>
      </p:sp>
    </p:spTree>
    <p:extLst>
      <p:ext uri="{BB962C8B-B14F-4D97-AF65-F5344CB8AC3E}">
        <p14:creationId xmlns:p14="http://schemas.microsoft.com/office/powerpoint/2010/main" val="2890513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a:lvl1pPr>
          </a:lstStyle>
          <a:p>
            <a:pPr>
              <a:defRPr/>
            </a:pPr>
            <a:fld id="{78EE6EE9-E4A3-46FF-9D63-0E440BF83A7D}" type="slidenum">
              <a:rPr lang="en-US" altLang="en-US"/>
              <a:pPr>
                <a:defRPr/>
              </a:pPr>
              <a:t>‹#›</a:t>
            </a:fld>
            <a:endParaRPr lang="en-US" altLang="en-US"/>
          </a:p>
        </p:txBody>
      </p:sp>
    </p:spTree>
    <p:extLst>
      <p:ext uri="{BB962C8B-B14F-4D97-AF65-F5344CB8AC3E}">
        <p14:creationId xmlns:p14="http://schemas.microsoft.com/office/powerpoint/2010/main" val="2345276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641599C2-9808-439A-84D3-A3BCF0DF7025}" type="slidenum">
              <a:rPr lang="en-US" altLang="en-US"/>
              <a:pPr>
                <a:defRPr/>
              </a:pPr>
              <a:t>‹#›</a:t>
            </a:fld>
            <a:endParaRPr lang="en-US" altLang="en-US"/>
          </a:p>
        </p:txBody>
      </p:sp>
    </p:spTree>
    <p:extLst>
      <p:ext uri="{BB962C8B-B14F-4D97-AF65-F5344CB8AC3E}">
        <p14:creationId xmlns:p14="http://schemas.microsoft.com/office/powerpoint/2010/main" val="771320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FDB25768-DF7F-497F-A0AC-2283C1E0F3D3}" type="slidenum">
              <a:rPr lang="en-US" altLang="en-US"/>
              <a:pPr>
                <a:defRPr/>
              </a:pPr>
              <a:t>‹#›</a:t>
            </a:fld>
            <a:endParaRPr lang="en-US" altLang="en-US"/>
          </a:p>
        </p:txBody>
      </p:sp>
    </p:spTree>
    <p:extLst>
      <p:ext uri="{BB962C8B-B14F-4D97-AF65-F5344CB8AC3E}">
        <p14:creationId xmlns:p14="http://schemas.microsoft.com/office/powerpoint/2010/main" val="3483767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EF83C229-10EE-4C8E-AFAB-E9857E1ED650}" type="slidenum">
              <a:rPr lang="en-US" altLang="en-US"/>
              <a:pPr>
                <a:defRPr/>
              </a:pPr>
              <a:t>‹#›</a:t>
            </a:fld>
            <a:endParaRPr lang="en-US" altLang="en-US"/>
          </a:p>
        </p:txBody>
      </p:sp>
    </p:spTree>
    <p:extLst>
      <p:ext uri="{BB962C8B-B14F-4D97-AF65-F5344CB8AC3E}">
        <p14:creationId xmlns:p14="http://schemas.microsoft.com/office/powerpoint/2010/main" val="1336377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62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vl1pPr>
          </a:lstStyle>
          <a:p>
            <a:pPr>
              <a:defRPr/>
            </a:pPr>
            <a:fld id="{2CBA67C4-3FA1-4E27-9ED8-C7AAEF9F193C}" type="slidenum">
              <a:rPr lang="en-US" altLang="en-US"/>
              <a:pPr>
                <a:defRPr/>
              </a:pPr>
              <a:t>‹#›</a:t>
            </a:fld>
            <a:endParaRPr lang="en-US" altLang="en-US"/>
          </a:p>
        </p:txBody>
      </p:sp>
    </p:spTree>
    <p:extLst>
      <p:ext uri="{BB962C8B-B14F-4D97-AF65-F5344CB8AC3E}">
        <p14:creationId xmlns:p14="http://schemas.microsoft.com/office/powerpoint/2010/main" val="933508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334E23A-3BDF-479E-847C-B1AB201B500D}"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B78D603-9AF7-4A8B-9287-05DD3A168D76}" type="slidenum">
              <a:rPr lang="en-US"/>
              <a:pPr>
                <a:defRPr/>
              </a:pPr>
              <a:t>‹#›</a:t>
            </a:fld>
            <a:endParaRPr lang="en-US"/>
          </a:p>
        </p:txBody>
      </p:sp>
    </p:spTree>
    <p:extLst>
      <p:ext uri="{BB962C8B-B14F-4D97-AF65-F5344CB8AC3E}">
        <p14:creationId xmlns:p14="http://schemas.microsoft.com/office/powerpoint/2010/main" val="4272934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5743970-EB6C-4FF2-BE3D-13E3CA6BA4B7}"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5C91E8A-90B5-4AEA-B894-2AE7A9A1409F}" type="slidenum">
              <a:rPr lang="en-US"/>
              <a:pPr>
                <a:defRPr/>
              </a:pPr>
              <a:t>‹#›</a:t>
            </a:fld>
            <a:endParaRPr lang="en-US"/>
          </a:p>
        </p:txBody>
      </p:sp>
    </p:spTree>
    <p:extLst>
      <p:ext uri="{BB962C8B-B14F-4D97-AF65-F5344CB8AC3E}">
        <p14:creationId xmlns:p14="http://schemas.microsoft.com/office/powerpoint/2010/main" val="1026128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DDC2FD4-0B8A-4B4F-8208-9AA83C812604}"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729D4DE-40BC-444A-B418-6DAC85F23EAE}" type="slidenum">
              <a:rPr lang="en-US"/>
              <a:pPr>
                <a:defRPr/>
              </a:pPr>
              <a:t>‹#›</a:t>
            </a:fld>
            <a:endParaRPr lang="en-US"/>
          </a:p>
        </p:txBody>
      </p:sp>
    </p:spTree>
    <p:extLst>
      <p:ext uri="{BB962C8B-B14F-4D97-AF65-F5344CB8AC3E}">
        <p14:creationId xmlns:p14="http://schemas.microsoft.com/office/powerpoint/2010/main" val="758637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A61FC1A-FE8E-4CD2-A327-976C0BC2C465}" type="datetimeFigureOut">
              <a:rPr lang="en-US"/>
              <a:pPr>
                <a:defRPr/>
              </a:pPr>
              <a:t>12/1/2014</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C4528EF-8F74-4A86-96E1-40EF1178EE55}" type="slidenum">
              <a:rPr lang="en-US"/>
              <a:pPr>
                <a:defRPr/>
              </a:pPr>
              <a:t>‹#›</a:t>
            </a:fld>
            <a:endParaRPr lang="en-US"/>
          </a:p>
        </p:txBody>
      </p:sp>
    </p:spTree>
    <p:extLst>
      <p:ext uri="{BB962C8B-B14F-4D97-AF65-F5344CB8AC3E}">
        <p14:creationId xmlns:p14="http://schemas.microsoft.com/office/powerpoint/2010/main" val="2243081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C34C3A3-BB5A-4E59-9302-585998514784}" type="datetimeFigureOut">
              <a:rPr lang="en-US"/>
              <a:pPr>
                <a:defRPr/>
              </a:pPr>
              <a:t>12/1/2014</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9DBFA96-8CCF-48DD-99A5-77D98BCD306A}" type="slidenum">
              <a:rPr lang="en-US"/>
              <a:pPr>
                <a:defRPr/>
              </a:pPr>
              <a:t>‹#›</a:t>
            </a:fld>
            <a:endParaRPr lang="en-US"/>
          </a:p>
        </p:txBody>
      </p:sp>
    </p:spTree>
    <p:extLst>
      <p:ext uri="{BB962C8B-B14F-4D97-AF65-F5344CB8AC3E}">
        <p14:creationId xmlns:p14="http://schemas.microsoft.com/office/powerpoint/2010/main" val="84464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eaLnBrk="1" hangingPunct="1">
              <a:defRPr/>
            </a:lvl1pPr>
          </a:lstStyle>
          <a:p>
            <a:pPr>
              <a:defRPr/>
            </a:pPr>
            <a:fld id="{AFAC238A-6176-48A2-99EC-BE321CF7AC8C}" type="slidenum">
              <a:rPr lang="en-US" altLang="en-US"/>
              <a:pPr>
                <a:defRPr/>
              </a:pPr>
              <a:t>‹#›</a:t>
            </a:fld>
            <a:endParaRPr lang="en-US" altLang="en-US"/>
          </a:p>
        </p:txBody>
      </p:sp>
    </p:spTree>
    <p:extLst>
      <p:ext uri="{BB962C8B-B14F-4D97-AF65-F5344CB8AC3E}">
        <p14:creationId xmlns:p14="http://schemas.microsoft.com/office/powerpoint/2010/main" val="647638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9A579FE-9098-441A-BB62-50961085B598}" type="datetimeFigureOut">
              <a:rPr lang="en-US"/>
              <a:pPr>
                <a:defRPr/>
              </a:pPr>
              <a:t>12/1/2014</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B58FF76-7538-4FE9-B430-BFB182ECE14C}" type="slidenum">
              <a:rPr lang="en-US"/>
              <a:pPr>
                <a:defRPr/>
              </a:pPr>
              <a:t>‹#›</a:t>
            </a:fld>
            <a:endParaRPr lang="en-US"/>
          </a:p>
        </p:txBody>
      </p:sp>
    </p:spTree>
    <p:extLst>
      <p:ext uri="{BB962C8B-B14F-4D97-AF65-F5344CB8AC3E}">
        <p14:creationId xmlns:p14="http://schemas.microsoft.com/office/powerpoint/2010/main" val="2524731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707767C-155E-4560-9970-14125E40AB7C}" type="datetimeFigureOut">
              <a:rPr lang="en-US"/>
              <a:pPr>
                <a:defRPr/>
              </a:pPr>
              <a:t>12/1/2014</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E159642-69CE-44AA-8B4E-D136203AD20A}" type="slidenum">
              <a:rPr lang="en-US"/>
              <a:pPr>
                <a:defRPr/>
              </a:pPr>
              <a:t>‹#›</a:t>
            </a:fld>
            <a:endParaRPr lang="en-US"/>
          </a:p>
        </p:txBody>
      </p:sp>
    </p:spTree>
    <p:extLst>
      <p:ext uri="{BB962C8B-B14F-4D97-AF65-F5344CB8AC3E}">
        <p14:creationId xmlns:p14="http://schemas.microsoft.com/office/powerpoint/2010/main" val="3837858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F89034E-EBB9-40DD-BA48-31EFAF81FEAC}" type="datetimeFigureOut">
              <a:rPr lang="en-US"/>
              <a:pPr>
                <a:defRPr/>
              </a:pPr>
              <a:t>12/1/2014</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C102C37-F13E-42F2-BA39-8183927741D3}" type="slidenum">
              <a:rPr lang="en-US"/>
              <a:pPr>
                <a:defRPr/>
              </a:pPr>
              <a:t>‹#›</a:t>
            </a:fld>
            <a:endParaRPr lang="en-US"/>
          </a:p>
        </p:txBody>
      </p:sp>
    </p:spTree>
    <p:extLst>
      <p:ext uri="{BB962C8B-B14F-4D97-AF65-F5344CB8AC3E}">
        <p14:creationId xmlns:p14="http://schemas.microsoft.com/office/powerpoint/2010/main" val="3085698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9CE7C50-2A3C-4D3C-808A-88DACBC34BFC}" type="datetimeFigureOut">
              <a:rPr lang="en-US"/>
              <a:pPr>
                <a:defRPr/>
              </a:pPr>
              <a:t>12/1/2014</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CB6B1C6-F464-4CB4-B8DB-DA5F9744EE56}" type="slidenum">
              <a:rPr lang="en-US"/>
              <a:pPr>
                <a:defRPr/>
              </a:pPr>
              <a:t>‹#›</a:t>
            </a:fld>
            <a:endParaRPr lang="en-US"/>
          </a:p>
        </p:txBody>
      </p:sp>
    </p:spTree>
    <p:extLst>
      <p:ext uri="{BB962C8B-B14F-4D97-AF65-F5344CB8AC3E}">
        <p14:creationId xmlns:p14="http://schemas.microsoft.com/office/powerpoint/2010/main" val="358873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33FB273-C1F4-41CA-B423-75DE9FF798EE}"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DC4069A-CCB5-4AE8-A1B0-A18329E1CED5}" type="slidenum">
              <a:rPr lang="en-US"/>
              <a:pPr>
                <a:defRPr/>
              </a:pPr>
              <a:t>‹#›</a:t>
            </a:fld>
            <a:endParaRPr lang="en-US"/>
          </a:p>
        </p:txBody>
      </p:sp>
    </p:spTree>
    <p:extLst>
      <p:ext uri="{BB962C8B-B14F-4D97-AF65-F5344CB8AC3E}">
        <p14:creationId xmlns:p14="http://schemas.microsoft.com/office/powerpoint/2010/main" val="29925697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E90CEA8-4A3A-4F30-8597-D40F12A16B46}"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F0FA2BC-DCDC-476F-B952-FBAD10BBA71C}" type="slidenum">
              <a:rPr lang="en-US"/>
              <a:pPr>
                <a:defRPr/>
              </a:pPr>
              <a:t>‹#›</a:t>
            </a:fld>
            <a:endParaRPr lang="en-US"/>
          </a:p>
        </p:txBody>
      </p:sp>
    </p:spTree>
    <p:extLst>
      <p:ext uri="{BB962C8B-B14F-4D97-AF65-F5344CB8AC3E}">
        <p14:creationId xmlns:p14="http://schemas.microsoft.com/office/powerpoint/2010/main" val="20722841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42370" name="Rectangle 2"/>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20000"/>
              </a:spcBef>
              <a:spcAft>
                <a:spcPct val="0"/>
              </a:spcAft>
              <a:buFontTx/>
              <a:buChar char="•"/>
            </a:pPr>
            <a:endParaRPr kumimoji="1" lang="en-US" sz="3000" smtClean="0">
              <a:solidFill>
                <a:srgbClr val="000000"/>
              </a:solidFill>
            </a:endParaRPr>
          </a:p>
        </p:txBody>
      </p:sp>
      <p:sp>
        <p:nvSpPr>
          <p:cNvPr id="442371" name="Rectangle 3"/>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442372" name="Rectangle 4"/>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600" i="1"/>
            </a:lvl1pPr>
          </a:lstStyle>
          <a:p>
            <a:pPr lvl="0"/>
            <a:r>
              <a:rPr lang="en-US" altLang="en-US" noProof="0" smtClean="0"/>
              <a:t>Click to edit Master subtitle style</a:t>
            </a:r>
          </a:p>
        </p:txBody>
      </p:sp>
      <p:sp>
        <p:nvSpPr>
          <p:cNvPr id="442373" name="Rectangle 5"/>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20000"/>
              </a:spcBef>
              <a:spcAft>
                <a:spcPct val="0"/>
              </a:spcAft>
              <a:buFontTx/>
              <a:buChar char="•"/>
            </a:pPr>
            <a:endParaRPr kumimoji="1" lang="en-US" sz="3000" smtClean="0">
              <a:solidFill>
                <a:srgbClr val="000000"/>
              </a:solidFill>
            </a:endParaRPr>
          </a:p>
        </p:txBody>
      </p:sp>
      <p:graphicFrame>
        <p:nvGraphicFramePr>
          <p:cNvPr id="442374" name="Object 6"/>
          <p:cNvGraphicFramePr>
            <a:graphicFrameLocks noChangeAspect="1"/>
          </p:cNvGraphicFramePr>
          <p:nvPr/>
        </p:nvGraphicFramePr>
        <p:xfrm>
          <a:off x="8216900" y="6261100"/>
          <a:ext cx="914400" cy="584200"/>
        </p:xfrm>
        <a:graphic>
          <a:graphicData uri="http://schemas.openxmlformats.org/presentationml/2006/ole">
            <mc:AlternateContent xmlns:mc="http://schemas.openxmlformats.org/markup-compatibility/2006">
              <mc:Choice xmlns:v="urn:schemas-microsoft-com:vml" Requires="v">
                <p:oleObj spid="_x0000_s1031" name="Picture" r:id="rId3" imgW="2331720" imgH="1490472" progId="Word.Picture.8">
                  <p:embed/>
                </p:oleObj>
              </mc:Choice>
              <mc:Fallback>
                <p:oleObj name="Picture" r:id="rId3" imgW="2331720" imgH="149047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900" y="6261100"/>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2375" name="Rectangle 7"/>
          <p:cNvSpPr>
            <a:spLocks noChangeArrowheads="1"/>
          </p:cNvSpPr>
          <p:nvPr/>
        </p:nvSpPr>
        <p:spPr bwMode="auto">
          <a:xfrm>
            <a:off x="8215313" y="6262688"/>
            <a:ext cx="898525" cy="569912"/>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20000"/>
              </a:spcBef>
              <a:spcAft>
                <a:spcPct val="0"/>
              </a:spcAft>
              <a:buFontTx/>
              <a:buChar char="•"/>
            </a:pPr>
            <a:endParaRPr kumimoji="1" lang="en-US" sz="3000" smtClean="0">
              <a:solidFill>
                <a:srgbClr val="000000"/>
              </a:solidFill>
            </a:endParaRPr>
          </a:p>
        </p:txBody>
      </p:sp>
      <p:sp>
        <p:nvSpPr>
          <p:cNvPr id="442376" name="Text Box 8"/>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fontAlgn="base" hangingPunct="0">
              <a:spcBef>
                <a:spcPct val="20000"/>
              </a:spcBef>
              <a:spcAft>
                <a:spcPct val="0"/>
              </a:spcAft>
            </a:pPr>
            <a:r>
              <a:rPr lang="en-US" altLang="en-US" sz="1600" b="1" smtClean="0">
                <a:solidFill>
                  <a:srgbClr val="FFFFFF"/>
                </a:solidFill>
                <a:effectLst>
                  <a:outerShdw blurRad="38100" dist="38100" dir="2700000" algn="tl">
                    <a:srgbClr val="C0C0C0"/>
                  </a:outerShdw>
                </a:effectLst>
              </a:rPr>
              <a:t>Presentation Pro</a:t>
            </a:r>
            <a:endParaRPr lang="en-US" altLang="en-US" sz="3000" smtClean="0">
              <a:solidFill>
                <a:srgbClr val="000000"/>
              </a:solidFill>
            </a:endParaRPr>
          </a:p>
        </p:txBody>
      </p:sp>
    </p:spTree>
    <p:extLst>
      <p:ext uri="{BB962C8B-B14F-4D97-AF65-F5344CB8AC3E}">
        <p14:creationId xmlns:p14="http://schemas.microsoft.com/office/powerpoint/2010/main" val="1499905053"/>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0421068"/>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5995614"/>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189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189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389973"/>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eaLnBrk="1" hangingPunct="1">
              <a:defRPr/>
            </a:lvl1pPr>
          </a:lstStyle>
          <a:p>
            <a:pPr>
              <a:defRPr/>
            </a:pPr>
            <a:fld id="{25C757EF-CEF2-4B09-BF29-4A5D2EE152EB}" type="slidenum">
              <a:rPr lang="en-US" altLang="en-US"/>
              <a:pPr>
                <a:defRPr/>
              </a:pPr>
              <a:t>‹#›</a:t>
            </a:fld>
            <a:endParaRPr lang="en-US" altLang="en-US"/>
          </a:p>
        </p:txBody>
      </p:sp>
    </p:spTree>
    <p:extLst>
      <p:ext uri="{BB962C8B-B14F-4D97-AF65-F5344CB8AC3E}">
        <p14:creationId xmlns:p14="http://schemas.microsoft.com/office/powerpoint/2010/main" val="2838134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2594718"/>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8288579"/>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523906"/>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2925782"/>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7725004"/>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438854"/>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93675"/>
            <a:ext cx="2152650" cy="269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3675"/>
            <a:ext cx="6305550" cy="269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0968177"/>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93675"/>
            <a:ext cx="8382000" cy="7207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189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189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827750"/>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a:lvl1pPr>
          </a:lstStyle>
          <a:p>
            <a:pPr>
              <a:defRPr/>
            </a:pPr>
            <a:fld id="{45A3AF49-7300-4774-9892-58E7CA22A7C0}" type="slidenum">
              <a:rPr lang="en-US" altLang="en-US"/>
              <a:pPr>
                <a:defRPr/>
              </a:pPr>
              <a:t>‹#›</a:t>
            </a:fld>
            <a:endParaRPr lang="en-US" altLang="en-US"/>
          </a:p>
        </p:txBody>
      </p:sp>
    </p:spTree>
    <p:extLst>
      <p:ext uri="{BB962C8B-B14F-4D97-AF65-F5344CB8AC3E}">
        <p14:creationId xmlns:p14="http://schemas.microsoft.com/office/powerpoint/2010/main" val="7423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A236CAC5-5AF3-42E9-8469-8C9725383963}" type="slidenum">
              <a:rPr lang="en-US" altLang="en-US"/>
              <a:pPr>
                <a:defRPr/>
              </a:pPr>
              <a:t>‹#›</a:t>
            </a:fld>
            <a:endParaRPr lang="en-US" altLang="en-US"/>
          </a:p>
        </p:txBody>
      </p:sp>
    </p:spTree>
    <p:extLst>
      <p:ext uri="{BB962C8B-B14F-4D97-AF65-F5344CB8AC3E}">
        <p14:creationId xmlns:p14="http://schemas.microsoft.com/office/powerpoint/2010/main" val="177897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vl1pPr>
          </a:lstStyle>
          <a:p>
            <a:pPr>
              <a:defRPr/>
            </a:pPr>
            <a:fld id="{37FB56B6-2D7F-4E45-99DF-01606BC69371}" type="slidenum">
              <a:rPr lang="en-US" altLang="en-US"/>
              <a:pPr>
                <a:defRPr/>
              </a:pPr>
              <a:t>‹#›</a:t>
            </a:fld>
            <a:endParaRPr lang="en-US" altLang="en-US"/>
          </a:p>
        </p:txBody>
      </p:sp>
    </p:spTree>
    <p:extLst>
      <p:ext uri="{BB962C8B-B14F-4D97-AF65-F5344CB8AC3E}">
        <p14:creationId xmlns:p14="http://schemas.microsoft.com/office/powerpoint/2010/main" val="62427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EPP%20Reference%20Atlas.ppt#-1,1,Welcome to Presentation Plus!"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EPP%20Reference%20Atlas.ppt#-1,1,Welcome to Presentation Plus!"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9.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8.w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0" y="65532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spcAft>
                <a:spcPct val="0"/>
              </a:spcAft>
              <a:defRPr sz="1400">
                <a:solidFill>
                  <a:srgbClr val="FFFFFF"/>
                </a:solidFill>
              </a:defRPr>
            </a:lvl1pPr>
          </a:lstStyle>
          <a:p>
            <a:pPr fontAlgn="base">
              <a:defRPr/>
            </a:pPr>
            <a:fld id="{0D777F8E-1E68-428D-95CA-9F3EE570D57F}" type="slidenum">
              <a:rPr lang="en-US" altLang="en-US">
                <a:cs typeface="Arial" charset="0"/>
              </a:rPr>
              <a:pPr fontAlgn="base">
                <a:defRPr/>
              </a:pPr>
              <a:t>‹#›</a:t>
            </a:fld>
            <a:endParaRPr lang="en-US" altLang="en-US">
              <a:cs typeface="Arial" charset="0"/>
            </a:endParaRPr>
          </a:p>
        </p:txBody>
      </p:sp>
      <p:sp>
        <p:nvSpPr>
          <p:cNvPr id="5123" name="Rectangle 2"/>
          <p:cNvSpPr>
            <a:spLocks noGrp="1" noChangeArrowheads="1"/>
          </p:cNvSpPr>
          <p:nvPr>
            <p:ph type="title"/>
          </p:nvPr>
        </p:nvSpPr>
        <p:spPr bwMode="auto">
          <a:xfrm>
            <a:off x="4419600" y="6858000"/>
            <a:ext cx="472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5124" name="Picture 26" descr="c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8" descr="RefAtlas">
            <a:hlinkClick r:id="rId14" action="ppaction://hlinkpres?slideindex=1&amp;slidetitle=Welcome to Presentation Plus!"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4313" y="868363"/>
            <a:ext cx="100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0911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r" rtl="0" eaLnBrk="0" fontAlgn="base" hangingPunct="0">
        <a:spcBef>
          <a:spcPct val="0"/>
        </a:spcBef>
        <a:spcAft>
          <a:spcPct val="0"/>
        </a:spcAft>
        <a:defRPr sz="1400">
          <a:solidFill>
            <a:schemeClr val="tx1"/>
          </a:solidFill>
          <a:latin typeface="+mj-lt"/>
          <a:ea typeface="+mj-ea"/>
          <a:cs typeface="+mj-cs"/>
        </a:defRPr>
      </a:lvl1pPr>
      <a:lvl2pPr algn="r" rtl="0" eaLnBrk="0" fontAlgn="base" hangingPunct="0">
        <a:spcBef>
          <a:spcPct val="0"/>
        </a:spcBef>
        <a:spcAft>
          <a:spcPct val="0"/>
        </a:spcAft>
        <a:defRPr sz="1400">
          <a:solidFill>
            <a:schemeClr val="tx1"/>
          </a:solidFill>
          <a:latin typeface="Arial" charset="0"/>
        </a:defRPr>
      </a:lvl2pPr>
      <a:lvl3pPr algn="r" rtl="0" eaLnBrk="0" fontAlgn="base" hangingPunct="0">
        <a:spcBef>
          <a:spcPct val="0"/>
        </a:spcBef>
        <a:spcAft>
          <a:spcPct val="0"/>
        </a:spcAft>
        <a:defRPr sz="1400">
          <a:solidFill>
            <a:schemeClr val="tx1"/>
          </a:solidFill>
          <a:latin typeface="Arial" charset="0"/>
        </a:defRPr>
      </a:lvl3pPr>
      <a:lvl4pPr algn="r" rtl="0" eaLnBrk="0" fontAlgn="base" hangingPunct="0">
        <a:spcBef>
          <a:spcPct val="0"/>
        </a:spcBef>
        <a:spcAft>
          <a:spcPct val="0"/>
        </a:spcAft>
        <a:defRPr sz="1400">
          <a:solidFill>
            <a:schemeClr val="tx1"/>
          </a:solidFill>
          <a:latin typeface="Arial" charset="0"/>
        </a:defRPr>
      </a:lvl4pPr>
      <a:lvl5pPr algn="r" rtl="0" eaLnBrk="0" fontAlgn="base" hangingPunct="0">
        <a:spcBef>
          <a:spcPct val="0"/>
        </a:spcBef>
        <a:spcAft>
          <a:spcPct val="0"/>
        </a:spcAft>
        <a:defRPr sz="1400">
          <a:solidFill>
            <a:schemeClr val="tx1"/>
          </a:solidFill>
          <a:latin typeface="Arial" charset="0"/>
        </a:defRPr>
      </a:lvl5pPr>
      <a:lvl6pPr marL="457200" algn="r" rtl="0" eaLnBrk="0" fontAlgn="base" hangingPunct="0">
        <a:spcBef>
          <a:spcPct val="0"/>
        </a:spcBef>
        <a:spcAft>
          <a:spcPct val="0"/>
        </a:spcAft>
        <a:defRPr sz="1400">
          <a:solidFill>
            <a:schemeClr val="tx1"/>
          </a:solidFill>
          <a:latin typeface="Arial" charset="0"/>
        </a:defRPr>
      </a:lvl6pPr>
      <a:lvl7pPr marL="914400" algn="r" rtl="0" eaLnBrk="0" fontAlgn="base" hangingPunct="0">
        <a:spcBef>
          <a:spcPct val="0"/>
        </a:spcBef>
        <a:spcAft>
          <a:spcPct val="0"/>
        </a:spcAft>
        <a:defRPr sz="1400">
          <a:solidFill>
            <a:schemeClr val="tx1"/>
          </a:solidFill>
          <a:latin typeface="Arial" charset="0"/>
        </a:defRPr>
      </a:lvl7pPr>
      <a:lvl8pPr marL="1371600" algn="r" rtl="0" eaLnBrk="0" fontAlgn="base" hangingPunct="0">
        <a:spcBef>
          <a:spcPct val="0"/>
        </a:spcBef>
        <a:spcAft>
          <a:spcPct val="0"/>
        </a:spcAft>
        <a:defRPr sz="1400">
          <a:solidFill>
            <a:schemeClr val="tx1"/>
          </a:solidFill>
          <a:latin typeface="Arial" charset="0"/>
        </a:defRPr>
      </a:lvl8pPr>
      <a:lvl9pPr marL="1828800" algn="r" rtl="0" eaLnBrk="0" fontAlgn="base" hangingPunct="0">
        <a:spcBef>
          <a:spcPct val="0"/>
        </a:spcBef>
        <a:spcAft>
          <a:spcPct val="0"/>
        </a:spcAft>
        <a:defRPr sz="1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077"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823FB5AE-F370-4736-A563-43D36D55F996}" type="datetimeFigureOut">
              <a:rPr lang="en-US"/>
              <a:pPr>
                <a:defRPr/>
              </a:pPr>
              <a:t>12/1/2014</a:t>
            </a:fld>
            <a:endParaRPr lang="en-US" dirty="0"/>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FFFFFF"/>
                </a:solidFill>
                <a:latin typeface="+mn-lt"/>
                <a:cs typeface="+mn-cs"/>
              </a:defRPr>
            </a:lvl1pPr>
          </a:lstStyle>
          <a:p>
            <a:pPr>
              <a:defRPr/>
            </a:pPr>
            <a:fld id="{40188072-6198-49FD-8309-40734B593C20}" type="slidenum">
              <a:rPr lang="en-US"/>
              <a:pPr>
                <a:defRPr/>
              </a:pPr>
              <a:t>‹#›</a:t>
            </a:fld>
            <a:endParaRPr lang="en-US" dirty="0"/>
          </a:p>
        </p:txBody>
      </p:sp>
    </p:spTree>
    <p:extLst>
      <p:ext uri="{BB962C8B-B14F-4D97-AF65-F5344CB8AC3E}">
        <p14:creationId xmlns:p14="http://schemas.microsoft.com/office/powerpoint/2010/main" val="1134314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0495103-F444-4B91-BF4D-60573DFC3C25}" type="datetimeFigureOut">
              <a:rPr lang="en-US"/>
              <a:pPr>
                <a:defRPr/>
              </a:pPr>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BEF2E9D-136B-4CD3-8D0E-7A55BE8E64F7}" type="slidenum">
              <a:rPr lang="en-US"/>
              <a:pPr>
                <a:defRPr/>
              </a:pPr>
              <a:t>‹#›</a:t>
            </a:fld>
            <a:endParaRPr lang="en-US"/>
          </a:p>
        </p:txBody>
      </p:sp>
    </p:spTree>
    <p:extLst>
      <p:ext uri="{BB962C8B-B14F-4D97-AF65-F5344CB8AC3E}">
        <p14:creationId xmlns:p14="http://schemas.microsoft.com/office/powerpoint/2010/main" val="2256197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0" y="65532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spcAft>
                <a:spcPct val="0"/>
              </a:spcAft>
              <a:defRPr sz="1400">
                <a:solidFill>
                  <a:srgbClr val="FFFFFF"/>
                </a:solidFill>
              </a:defRPr>
            </a:lvl1pPr>
          </a:lstStyle>
          <a:p>
            <a:pPr fontAlgn="base">
              <a:defRPr/>
            </a:pPr>
            <a:fld id="{8C592594-53D4-4473-8FC0-CFE8E801B629}" type="slidenum">
              <a:rPr lang="en-US" altLang="en-US">
                <a:cs typeface="Arial" charset="0"/>
              </a:rPr>
              <a:pPr fontAlgn="base">
                <a:defRPr/>
              </a:pPr>
              <a:t>‹#›</a:t>
            </a:fld>
            <a:endParaRPr lang="en-US" altLang="en-US">
              <a:cs typeface="Arial" charset="0"/>
            </a:endParaRPr>
          </a:p>
        </p:txBody>
      </p:sp>
      <p:sp>
        <p:nvSpPr>
          <p:cNvPr id="4099" name="Rectangle 2"/>
          <p:cNvSpPr>
            <a:spLocks noGrp="1" noChangeArrowheads="1"/>
          </p:cNvSpPr>
          <p:nvPr>
            <p:ph type="title"/>
          </p:nvPr>
        </p:nvSpPr>
        <p:spPr bwMode="auto">
          <a:xfrm>
            <a:off x="4419600" y="6858000"/>
            <a:ext cx="472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4100" name="Picture 26" descr="c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8" descr="RefAtlas">
            <a:hlinkClick r:id="rId14" action="ppaction://hlinkpres?slideindex=1&amp;slidetitle=Welcome to Presentation Plus!"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4313" y="868363"/>
            <a:ext cx="100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662368"/>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r" rtl="0" eaLnBrk="0" fontAlgn="base" hangingPunct="0">
        <a:spcBef>
          <a:spcPct val="0"/>
        </a:spcBef>
        <a:spcAft>
          <a:spcPct val="0"/>
        </a:spcAft>
        <a:defRPr sz="1400">
          <a:solidFill>
            <a:schemeClr val="tx1"/>
          </a:solidFill>
          <a:latin typeface="+mj-lt"/>
          <a:ea typeface="+mj-ea"/>
          <a:cs typeface="+mj-cs"/>
        </a:defRPr>
      </a:lvl1pPr>
      <a:lvl2pPr algn="r" rtl="0" eaLnBrk="0" fontAlgn="base" hangingPunct="0">
        <a:spcBef>
          <a:spcPct val="0"/>
        </a:spcBef>
        <a:spcAft>
          <a:spcPct val="0"/>
        </a:spcAft>
        <a:defRPr sz="1400">
          <a:solidFill>
            <a:schemeClr val="tx1"/>
          </a:solidFill>
          <a:latin typeface="Arial" charset="0"/>
        </a:defRPr>
      </a:lvl2pPr>
      <a:lvl3pPr algn="r" rtl="0" eaLnBrk="0" fontAlgn="base" hangingPunct="0">
        <a:spcBef>
          <a:spcPct val="0"/>
        </a:spcBef>
        <a:spcAft>
          <a:spcPct val="0"/>
        </a:spcAft>
        <a:defRPr sz="1400">
          <a:solidFill>
            <a:schemeClr val="tx1"/>
          </a:solidFill>
          <a:latin typeface="Arial" charset="0"/>
        </a:defRPr>
      </a:lvl3pPr>
      <a:lvl4pPr algn="r" rtl="0" eaLnBrk="0" fontAlgn="base" hangingPunct="0">
        <a:spcBef>
          <a:spcPct val="0"/>
        </a:spcBef>
        <a:spcAft>
          <a:spcPct val="0"/>
        </a:spcAft>
        <a:defRPr sz="1400">
          <a:solidFill>
            <a:schemeClr val="tx1"/>
          </a:solidFill>
          <a:latin typeface="Arial" charset="0"/>
        </a:defRPr>
      </a:lvl4pPr>
      <a:lvl5pPr algn="r" rtl="0" eaLnBrk="0" fontAlgn="base" hangingPunct="0">
        <a:spcBef>
          <a:spcPct val="0"/>
        </a:spcBef>
        <a:spcAft>
          <a:spcPct val="0"/>
        </a:spcAft>
        <a:defRPr sz="1400">
          <a:solidFill>
            <a:schemeClr val="tx1"/>
          </a:solidFill>
          <a:latin typeface="Arial" charset="0"/>
        </a:defRPr>
      </a:lvl5pPr>
      <a:lvl6pPr marL="457200" algn="r" rtl="0" eaLnBrk="0" fontAlgn="base" hangingPunct="0">
        <a:spcBef>
          <a:spcPct val="0"/>
        </a:spcBef>
        <a:spcAft>
          <a:spcPct val="0"/>
        </a:spcAft>
        <a:defRPr sz="1400">
          <a:solidFill>
            <a:schemeClr val="tx1"/>
          </a:solidFill>
          <a:latin typeface="Arial" charset="0"/>
        </a:defRPr>
      </a:lvl6pPr>
      <a:lvl7pPr marL="914400" algn="r" rtl="0" eaLnBrk="0" fontAlgn="base" hangingPunct="0">
        <a:spcBef>
          <a:spcPct val="0"/>
        </a:spcBef>
        <a:spcAft>
          <a:spcPct val="0"/>
        </a:spcAft>
        <a:defRPr sz="1400">
          <a:solidFill>
            <a:schemeClr val="tx1"/>
          </a:solidFill>
          <a:latin typeface="Arial" charset="0"/>
        </a:defRPr>
      </a:lvl7pPr>
      <a:lvl8pPr marL="1371600" algn="r" rtl="0" eaLnBrk="0" fontAlgn="base" hangingPunct="0">
        <a:spcBef>
          <a:spcPct val="0"/>
        </a:spcBef>
        <a:spcAft>
          <a:spcPct val="0"/>
        </a:spcAft>
        <a:defRPr sz="1400">
          <a:solidFill>
            <a:schemeClr val="tx1"/>
          </a:solidFill>
          <a:latin typeface="Arial" charset="0"/>
        </a:defRPr>
      </a:lvl8pPr>
      <a:lvl9pPr marL="1828800" algn="r" rtl="0" eaLnBrk="0" fontAlgn="base" hangingPunct="0">
        <a:spcBef>
          <a:spcPct val="0"/>
        </a:spcBef>
        <a:spcAft>
          <a:spcPct val="0"/>
        </a:spcAft>
        <a:defRPr sz="1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AB81C17-337F-4E10-AB08-129457F3C484}" type="datetimeFigureOut">
              <a:rPr lang="en-US"/>
              <a:pPr>
                <a:defRPr/>
              </a:pPr>
              <a:t>12/1/2014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40231D5-5E41-4DF7-930C-D6699A4616CC}" type="slidenum">
              <a:rPr lang="en-US"/>
              <a:pPr>
                <a:defRPr/>
              </a:pPr>
              <a:t>‹#›</a:t>
            </a:fld>
            <a:endParaRPr lang="en-US"/>
          </a:p>
        </p:txBody>
      </p:sp>
    </p:spTree>
    <p:extLst>
      <p:ext uri="{BB962C8B-B14F-4D97-AF65-F5344CB8AC3E}">
        <p14:creationId xmlns:p14="http://schemas.microsoft.com/office/powerpoint/2010/main" val="1337352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134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974725"/>
          </a:xfrm>
          <a:prstGeom prst="rect">
            <a:avLst/>
          </a:prstGeom>
          <a:noFill/>
          <a:extLst>
            <a:ext uri="{909E8E84-426E-40DD-AFC4-6F175D3DCCD1}">
              <a14:hiddenFill xmlns:a14="http://schemas.microsoft.com/office/drawing/2010/main">
                <a:solidFill>
                  <a:srgbClr val="FFFFFF"/>
                </a:solidFill>
              </a14:hiddenFill>
            </a:ext>
          </a:extLst>
        </p:spPr>
      </p:pic>
      <p:pic>
        <p:nvPicPr>
          <p:cNvPr id="44134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102350"/>
            <a:ext cx="9144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1348" name="Picture 4"/>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08113" y="6369050"/>
            <a:ext cx="28797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49" name="Rectangle 5"/>
          <p:cNvSpPr>
            <a:spLocks noGrp="1" noChangeArrowheads="1"/>
          </p:cNvSpPr>
          <p:nvPr>
            <p:ph type="body" idx="1"/>
          </p:nvPr>
        </p:nvSpPr>
        <p:spPr bwMode="auto">
          <a:xfrm>
            <a:off x="304800" y="990600"/>
            <a:ext cx="86106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441350" name="Rectangle 6"/>
          <p:cNvSpPr>
            <a:spLocks noGrp="1" noChangeArrowheads="1"/>
          </p:cNvSpPr>
          <p:nvPr>
            <p:ph type="title"/>
          </p:nvPr>
        </p:nvSpPr>
        <p:spPr bwMode="auto">
          <a:xfrm>
            <a:off x="304800" y="193675"/>
            <a:ext cx="8382000"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1351" name="Rectangle 7"/>
          <p:cNvSpPr>
            <a:spLocks noChangeArrowheads="1"/>
          </p:cNvSpPr>
          <p:nvPr/>
        </p:nvSpPr>
        <p:spPr bwMode="auto">
          <a:xfrm>
            <a:off x="0" y="6373813"/>
            <a:ext cx="1214438" cy="223837"/>
          </a:xfrm>
          <a:prstGeom prst="rect">
            <a:avLst/>
          </a:prstGeom>
          <a:noFill/>
          <a:ln>
            <a:noFill/>
          </a:ln>
          <a:effectLst/>
          <a:extLst>
            <a:ext uri="{909E8E84-426E-40DD-AFC4-6F175D3DCCD1}">
              <a14:hiddenFill xmlns:a14="http://schemas.microsoft.com/office/drawing/2010/main">
                <a:gradFill rotWithShape="0">
                  <a:gsLst>
                    <a:gs pos="0">
                      <a:srgbClr val="000000"/>
                    </a:gs>
                    <a:gs pos="100000">
                      <a:srgbClr val="1E74D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algn="r" eaLnBrk="0" fontAlgn="base" hangingPunct="0">
              <a:spcBef>
                <a:spcPct val="20000"/>
              </a:spcBef>
              <a:spcAft>
                <a:spcPct val="0"/>
              </a:spcAft>
            </a:pPr>
            <a:r>
              <a:rPr lang="en-US" altLang="en-US" sz="1400" b="1" smtClean="0">
                <a:solidFill>
                  <a:srgbClr val="FFFFFF"/>
                </a:solidFill>
              </a:rPr>
              <a:t>Chapter 16</a:t>
            </a:r>
          </a:p>
        </p:txBody>
      </p:sp>
      <p:sp>
        <p:nvSpPr>
          <p:cNvPr id="441352" name="Rectangle 8"/>
          <p:cNvSpPr>
            <a:spLocks noChangeArrowheads="1"/>
          </p:cNvSpPr>
          <p:nvPr/>
        </p:nvSpPr>
        <p:spPr bwMode="auto">
          <a:xfrm>
            <a:off x="1408113" y="6373813"/>
            <a:ext cx="2878137" cy="223837"/>
          </a:xfrm>
          <a:prstGeom prst="rect">
            <a:avLst/>
          </a:prstGeom>
          <a:noFill/>
          <a:ln>
            <a:noFill/>
          </a:ln>
          <a:effectLst/>
          <a:extLst>
            <a:ext uri="{909E8E84-426E-40DD-AFC4-6F175D3DCCD1}">
              <a14:hiddenFill xmlns:a14="http://schemas.microsoft.com/office/drawing/2010/main">
                <a:gradFill rotWithShape="0">
                  <a:gsLst>
                    <a:gs pos="0">
                      <a:schemeClr val="tx1"/>
                    </a:gs>
                    <a:gs pos="100000">
                      <a:srgbClr val="1E74D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eaLnBrk="0" fontAlgn="base" hangingPunct="0">
              <a:spcBef>
                <a:spcPct val="20000"/>
              </a:spcBef>
              <a:spcAft>
                <a:spcPct val="0"/>
              </a:spcAft>
            </a:pPr>
            <a:r>
              <a:rPr lang="en-US" altLang="en-US" sz="1400" b="1" smtClean="0">
                <a:solidFill>
                  <a:srgbClr val="FFFFFF"/>
                </a:solidFill>
              </a:rPr>
              <a:t>Section</a:t>
            </a:r>
          </a:p>
        </p:txBody>
      </p:sp>
      <p:sp>
        <p:nvSpPr>
          <p:cNvPr id="441353" name="Line 9"/>
          <p:cNvSpPr>
            <a:spLocks noChangeShapeType="1"/>
          </p:cNvSpPr>
          <p:nvPr/>
        </p:nvSpPr>
        <p:spPr bwMode="auto">
          <a:xfrm>
            <a:off x="4552950" y="6584950"/>
            <a:ext cx="1136650" cy="0"/>
          </a:xfrm>
          <a:prstGeom prst="line">
            <a:avLst/>
          </a:prstGeom>
          <a:noFill/>
          <a:ln w="9525">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20000"/>
              </a:spcBef>
              <a:spcAft>
                <a:spcPct val="0"/>
              </a:spcAft>
              <a:buFontTx/>
              <a:buChar char="•"/>
            </a:pPr>
            <a:endParaRPr kumimoji="1" lang="en-US" sz="3000" smtClean="0">
              <a:solidFill>
                <a:srgbClr val="000000"/>
              </a:solidFill>
            </a:endParaRPr>
          </a:p>
        </p:txBody>
      </p:sp>
      <p:sp>
        <p:nvSpPr>
          <p:cNvPr id="441354" name="Line 10"/>
          <p:cNvSpPr>
            <a:spLocks noChangeShapeType="1"/>
          </p:cNvSpPr>
          <p:nvPr/>
        </p:nvSpPr>
        <p:spPr bwMode="auto">
          <a:xfrm>
            <a:off x="1409700" y="6597650"/>
            <a:ext cx="2762250" cy="0"/>
          </a:xfrm>
          <a:prstGeom prst="line">
            <a:avLst/>
          </a:prstGeom>
          <a:noFill/>
          <a:ln w="9525">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20000"/>
              </a:spcBef>
              <a:spcAft>
                <a:spcPct val="0"/>
              </a:spcAft>
              <a:buFontTx/>
              <a:buChar char="•"/>
            </a:pPr>
            <a:endParaRPr kumimoji="1" lang="en-US" sz="3000" smtClean="0">
              <a:solidFill>
                <a:srgbClr val="000000"/>
              </a:solidFill>
            </a:endParaRPr>
          </a:p>
        </p:txBody>
      </p:sp>
      <p:sp>
        <p:nvSpPr>
          <p:cNvPr id="441355" name="Line 11"/>
          <p:cNvSpPr>
            <a:spLocks noChangeShapeType="1"/>
          </p:cNvSpPr>
          <p:nvPr/>
        </p:nvSpPr>
        <p:spPr bwMode="auto">
          <a:xfrm flipH="1">
            <a:off x="0" y="6604000"/>
            <a:ext cx="1206500" cy="0"/>
          </a:xfrm>
          <a:prstGeom prst="line">
            <a:avLst/>
          </a:prstGeom>
          <a:noFill/>
          <a:ln w="9525">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20000"/>
              </a:spcBef>
              <a:spcAft>
                <a:spcPct val="0"/>
              </a:spcAft>
              <a:buFontTx/>
              <a:buChar char="•"/>
            </a:pPr>
            <a:endParaRPr kumimoji="1" lang="en-US" sz="3000" smtClean="0">
              <a:solidFill>
                <a:srgbClr val="000000"/>
              </a:solidFill>
            </a:endParaRPr>
          </a:p>
        </p:txBody>
      </p:sp>
      <p:sp>
        <p:nvSpPr>
          <p:cNvPr id="441356" name="Text Box 12"/>
          <p:cNvSpPr txBox="1">
            <a:spLocks noChangeArrowheads="1"/>
          </p:cNvSpPr>
          <p:nvPr/>
        </p:nvSpPr>
        <p:spPr bwMode="auto">
          <a:xfrm>
            <a:off x="4543425" y="6373813"/>
            <a:ext cx="914400" cy="212725"/>
          </a:xfrm>
          <a:prstGeom prst="rect">
            <a:avLst/>
          </a:prstGeom>
          <a:noFill/>
          <a:ln>
            <a:noFill/>
          </a:ln>
          <a:effectLst/>
          <a:extLst>
            <a:ext uri="{909E8E84-426E-40DD-AFC4-6F175D3DCCD1}">
              <a14:hiddenFill xmlns:a14="http://schemas.microsoft.com/office/drawing/2010/main">
                <a:gradFill rotWithShape="0">
                  <a:gsLst>
                    <a:gs pos="0">
                      <a:schemeClr val="tx1"/>
                    </a:gs>
                    <a:gs pos="100000">
                      <a:srgbClr val="1E74D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r" eaLnBrk="0" fontAlgn="base" hangingPunct="0">
              <a:spcBef>
                <a:spcPct val="20000"/>
              </a:spcBef>
              <a:spcAft>
                <a:spcPct val="0"/>
              </a:spcAft>
            </a:pPr>
            <a:r>
              <a:rPr lang="en-US" altLang="en-US" sz="1400" b="1" smtClean="0">
                <a:solidFill>
                  <a:srgbClr val="FFFFFF"/>
                </a:solidFill>
              </a:rPr>
              <a:t>Main Menu</a:t>
            </a:r>
          </a:p>
        </p:txBody>
      </p:sp>
    </p:spTree>
    <p:extLst>
      <p:ext uri="{BB962C8B-B14F-4D97-AF65-F5344CB8AC3E}">
        <p14:creationId xmlns:p14="http://schemas.microsoft.com/office/powerpoint/2010/main" val="24718426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41350"/>
                                        </p:tgtEl>
                                        <p:attrNameLst>
                                          <p:attrName>style.visibility</p:attrName>
                                        </p:attrNameLst>
                                      </p:cBhvr>
                                      <p:to>
                                        <p:strVal val="visible"/>
                                      </p:to>
                                    </p:set>
                                    <p:anim calcmode="lin" valueType="num">
                                      <p:cBhvr additive="base">
                                        <p:cTn id="7" dur="500" fill="hold"/>
                                        <p:tgtEl>
                                          <p:spTgt spid="441350"/>
                                        </p:tgtEl>
                                        <p:attrNameLst>
                                          <p:attrName>ppt_x</p:attrName>
                                        </p:attrNameLst>
                                      </p:cBhvr>
                                      <p:tavLst>
                                        <p:tav tm="0">
                                          <p:val>
                                            <p:strVal val="#ppt_x"/>
                                          </p:val>
                                        </p:tav>
                                        <p:tav tm="100000">
                                          <p:val>
                                            <p:strVal val="#ppt_x"/>
                                          </p:val>
                                        </p:tav>
                                      </p:tavLst>
                                    </p:anim>
                                    <p:anim calcmode="lin" valueType="num">
                                      <p:cBhvr additive="base">
                                        <p:cTn id="8" dur="500" fill="hold"/>
                                        <p:tgtEl>
                                          <p:spTgt spid="4413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41349">
                                            <p:txEl>
                                              <p:pRg st="0" end="0"/>
                                            </p:txEl>
                                          </p:spTgt>
                                        </p:tgtEl>
                                        <p:attrNameLst>
                                          <p:attrName>style.visibility</p:attrName>
                                        </p:attrNameLst>
                                      </p:cBhvr>
                                      <p:to>
                                        <p:strVal val="visible"/>
                                      </p:to>
                                    </p:set>
                                    <p:animEffect transition="in" filter="dissolve">
                                      <p:cBhvr>
                                        <p:cTn id="13" dur="500"/>
                                        <p:tgtEl>
                                          <p:spTgt spid="44134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41349">
                                            <p:txEl>
                                              <p:pRg st="1" end="1"/>
                                            </p:txEl>
                                          </p:spTgt>
                                        </p:tgtEl>
                                        <p:attrNameLst>
                                          <p:attrName>style.visibility</p:attrName>
                                        </p:attrNameLst>
                                      </p:cBhvr>
                                      <p:to>
                                        <p:strVal val="visible"/>
                                      </p:to>
                                    </p:set>
                                    <p:animEffect transition="in" filter="dissolve">
                                      <p:cBhvr>
                                        <p:cTn id="18" dur="500"/>
                                        <p:tgtEl>
                                          <p:spTgt spid="44134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41349">
                                            <p:txEl>
                                              <p:pRg st="2" end="2"/>
                                            </p:txEl>
                                          </p:spTgt>
                                        </p:tgtEl>
                                        <p:attrNameLst>
                                          <p:attrName>style.visibility</p:attrName>
                                        </p:attrNameLst>
                                      </p:cBhvr>
                                      <p:to>
                                        <p:strVal val="visible"/>
                                      </p:to>
                                    </p:set>
                                    <p:animEffect transition="in" filter="dissolve">
                                      <p:cBhvr>
                                        <p:cTn id="23" dur="500"/>
                                        <p:tgtEl>
                                          <p:spTgt spid="44134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41349">
                                            <p:txEl>
                                              <p:pRg st="3" end="3"/>
                                            </p:txEl>
                                          </p:spTgt>
                                        </p:tgtEl>
                                        <p:attrNameLst>
                                          <p:attrName>style.visibility</p:attrName>
                                        </p:attrNameLst>
                                      </p:cBhvr>
                                      <p:to>
                                        <p:strVal val="visible"/>
                                      </p:to>
                                    </p:set>
                                    <p:animEffect transition="in" filter="dissolve">
                                      <p:cBhvr>
                                        <p:cTn id="28" dur="500"/>
                                        <p:tgtEl>
                                          <p:spTgt spid="441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9" grpId="0" build="p" bldLvl="5" autoUpdateAnimBg="0">
        <p:tmplLst>
          <p:tmpl lvl="1">
            <p:tnLst>
              <p:par>
                <p:cTn presetID="9" presetClass="entr" presetSubtype="0" fill="hold" nodeType="clickEffect">
                  <p:stCondLst>
                    <p:cond delay="0"/>
                  </p:stCondLst>
                  <p:childTnLst>
                    <p:set>
                      <p:cBhvr>
                        <p:cTn dur="1" fill="hold">
                          <p:stCondLst>
                            <p:cond delay="0"/>
                          </p:stCondLst>
                        </p:cTn>
                        <p:tgtEl>
                          <p:spTgt spid="441349"/>
                        </p:tgtEl>
                        <p:attrNameLst>
                          <p:attrName>style.visibility</p:attrName>
                        </p:attrNameLst>
                      </p:cBhvr>
                      <p:to>
                        <p:strVal val="visible"/>
                      </p:to>
                    </p:set>
                    <p:animEffect transition="in" filter="dissolve">
                      <p:cBhvr>
                        <p:cTn dur="500"/>
                        <p:tgtEl>
                          <p:spTgt spid="441349"/>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441349"/>
                        </p:tgtEl>
                        <p:attrNameLst>
                          <p:attrName>style.visibility</p:attrName>
                        </p:attrNameLst>
                      </p:cBhvr>
                      <p:to>
                        <p:strVal val="visible"/>
                      </p:to>
                    </p:set>
                    <p:animEffect transition="in" filter="dissolve">
                      <p:cBhvr>
                        <p:cTn dur="500"/>
                        <p:tgtEl>
                          <p:spTgt spid="441349"/>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441349"/>
                        </p:tgtEl>
                        <p:attrNameLst>
                          <p:attrName>style.visibility</p:attrName>
                        </p:attrNameLst>
                      </p:cBhvr>
                      <p:to>
                        <p:strVal val="visible"/>
                      </p:to>
                    </p:set>
                    <p:animEffect transition="in" filter="dissolve">
                      <p:cBhvr>
                        <p:cTn dur="500"/>
                        <p:tgtEl>
                          <p:spTgt spid="441349"/>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441349"/>
                        </p:tgtEl>
                        <p:attrNameLst>
                          <p:attrName>style.visibility</p:attrName>
                        </p:attrNameLst>
                      </p:cBhvr>
                      <p:to>
                        <p:strVal val="visible"/>
                      </p:to>
                    </p:set>
                    <p:animEffect transition="in" filter="dissolve">
                      <p:cBhvr>
                        <p:cTn dur="500"/>
                        <p:tgtEl>
                          <p:spTgt spid="441349"/>
                        </p:tgtEl>
                      </p:cBhvr>
                    </p:animEffect>
                  </p:childTnLst>
                </p:cTn>
              </p:par>
            </p:tnLst>
          </p:tmpl>
        </p:tmplLst>
      </p:bldP>
      <p:bldP spid="441350" grpId="0" autoUpdateAnimBg="0"/>
    </p:bldLst>
  </p:timing>
  <p:txStyles>
    <p:titleStyle>
      <a:lvl1pPr algn="l" rtl="0" eaLnBrk="0" fontAlgn="base" hangingPunct="0">
        <a:lnSpc>
          <a:spcPct val="85000"/>
        </a:lnSpc>
        <a:spcBef>
          <a:spcPct val="0"/>
        </a:spcBef>
        <a:spcAft>
          <a:spcPct val="0"/>
        </a:spcAft>
        <a:defRPr kumimoji="1" sz="3200" b="1">
          <a:solidFill>
            <a:srgbClr val="FFFFFF"/>
          </a:solidFill>
          <a:latin typeface="+mj-lt"/>
          <a:ea typeface="+mj-ea"/>
          <a:cs typeface="+mj-cs"/>
        </a:defRPr>
      </a:lvl1pPr>
      <a:lvl2pPr algn="l" rtl="0" eaLnBrk="0" fontAlgn="base" hangingPunct="0">
        <a:lnSpc>
          <a:spcPct val="85000"/>
        </a:lnSpc>
        <a:spcBef>
          <a:spcPct val="0"/>
        </a:spcBef>
        <a:spcAft>
          <a:spcPct val="0"/>
        </a:spcAft>
        <a:defRPr kumimoji="1" sz="3200" b="1">
          <a:solidFill>
            <a:srgbClr val="FFFFFF"/>
          </a:solidFill>
          <a:latin typeface="Arial" charset="0"/>
        </a:defRPr>
      </a:lvl2pPr>
      <a:lvl3pPr algn="l" rtl="0" eaLnBrk="0" fontAlgn="base" hangingPunct="0">
        <a:lnSpc>
          <a:spcPct val="85000"/>
        </a:lnSpc>
        <a:spcBef>
          <a:spcPct val="0"/>
        </a:spcBef>
        <a:spcAft>
          <a:spcPct val="0"/>
        </a:spcAft>
        <a:defRPr kumimoji="1" sz="3200" b="1">
          <a:solidFill>
            <a:srgbClr val="FFFFFF"/>
          </a:solidFill>
          <a:latin typeface="Arial" charset="0"/>
        </a:defRPr>
      </a:lvl3pPr>
      <a:lvl4pPr algn="l" rtl="0" eaLnBrk="0" fontAlgn="base" hangingPunct="0">
        <a:lnSpc>
          <a:spcPct val="85000"/>
        </a:lnSpc>
        <a:spcBef>
          <a:spcPct val="0"/>
        </a:spcBef>
        <a:spcAft>
          <a:spcPct val="0"/>
        </a:spcAft>
        <a:defRPr kumimoji="1" sz="3200" b="1">
          <a:solidFill>
            <a:srgbClr val="FFFFFF"/>
          </a:solidFill>
          <a:latin typeface="Arial" charset="0"/>
        </a:defRPr>
      </a:lvl4pPr>
      <a:lvl5pPr algn="l" rtl="0" eaLnBrk="0" fontAlgn="base" hangingPunct="0">
        <a:lnSpc>
          <a:spcPct val="85000"/>
        </a:lnSpc>
        <a:spcBef>
          <a:spcPct val="0"/>
        </a:spcBef>
        <a:spcAft>
          <a:spcPct val="0"/>
        </a:spcAft>
        <a:defRPr kumimoji="1" sz="3200" b="1">
          <a:solidFill>
            <a:srgbClr val="FFFFFF"/>
          </a:solidFill>
          <a:latin typeface="Arial" charset="0"/>
        </a:defRPr>
      </a:lvl5pPr>
      <a:lvl6pPr marL="457200" algn="l" rtl="0" eaLnBrk="0" fontAlgn="base" hangingPunct="0">
        <a:lnSpc>
          <a:spcPct val="85000"/>
        </a:lnSpc>
        <a:spcBef>
          <a:spcPct val="0"/>
        </a:spcBef>
        <a:spcAft>
          <a:spcPct val="0"/>
        </a:spcAft>
        <a:defRPr kumimoji="1" sz="3200" b="1">
          <a:solidFill>
            <a:srgbClr val="FFFFFF"/>
          </a:solidFill>
          <a:latin typeface="Arial" charset="0"/>
        </a:defRPr>
      </a:lvl6pPr>
      <a:lvl7pPr marL="914400" algn="l" rtl="0" eaLnBrk="0" fontAlgn="base" hangingPunct="0">
        <a:lnSpc>
          <a:spcPct val="85000"/>
        </a:lnSpc>
        <a:spcBef>
          <a:spcPct val="0"/>
        </a:spcBef>
        <a:spcAft>
          <a:spcPct val="0"/>
        </a:spcAft>
        <a:defRPr kumimoji="1" sz="3200" b="1">
          <a:solidFill>
            <a:srgbClr val="FFFFFF"/>
          </a:solidFill>
          <a:latin typeface="Arial" charset="0"/>
        </a:defRPr>
      </a:lvl7pPr>
      <a:lvl8pPr marL="1371600" algn="l" rtl="0" eaLnBrk="0" fontAlgn="base" hangingPunct="0">
        <a:lnSpc>
          <a:spcPct val="85000"/>
        </a:lnSpc>
        <a:spcBef>
          <a:spcPct val="0"/>
        </a:spcBef>
        <a:spcAft>
          <a:spcPct val="0"/>
        </a:spcAft>
        <a:defRPr kumimoji="1" sz="3200" b="1">
          <a:solidFill>
            <a:srgbClr val="FFFFFF"/>
          </a:solidFill>
          <a:latin typeface="Arial" charset="0"/>
        </a:defRPr>
      </a:lvl8pPr>
      <a:lvl9pPr marL="1828800" algn="l" rtl="0" eaLnBrk="0" fontAlgn="base" hangingPunct="0">
        <a:lnSpc>
          <a:spcPct val="85000"/>
        </a:lnSpc>
        <a:spcBef>
          <a:spcPct val="0"/>
        </a:spcBef>
        <a:spcAft>
          <a:spcPct val="0"/>
        </a:spcAft>
        <a:defRPr kumimoji="1" sz="3200" b="1">
          <a:solidFill>
            <a:srgbClr val="FFFFFF"/>
          </a:solidFill>
          <a:latin typeface="Arial" charset="0"/>
        </a:defRPr>
      </a:lvl9pPr>
    </p:titleStyle>
    <p:bodyStyle>
      <a:lvl1pPr marL="342900" indent="-342900" algn="l" rtl="0" eaLnBrk="0" fontAlgn="base" hangingPunct="0">
        <a:spcBef>
          <a:spcPct val="60000"/>
        </a:spcBef>
        <a:spcAft>
          <a:spcPct val="0"/>
        </a:spcAft>
        <a:buClr>
          <a:srgbClr val="1E74D2"/>
        </a:buClr>
        <a:buChar char="•"/>
        <a:defRPr kumimoji="1" sz="2400" b="1">
          <a:solidFill>
            <a:srgbClr val="000000"/>
          </a:solidFill>
          <a:latin typeface="+mn-lt"/>
          <a:ea typeface="+mn-ea"/>
          <a:cs typeface="+mn-cs"/>
        </a:defRPr>
      </a:lvl1pPr>
      <a:lvl2pPr marL="742950" indent="-285750" algn="l" rtl="0" eaLnBrk="0" fontAlgn="base" hangingPunct="0">
        <a:spcBef>
          <a:spcPct val="40000"/>
        </a:spcBef>
        <a:spcAft>
          <a:spcPct val="0"/>
        </a:spcAft>
        <a:buClr>
          <a:srgbClr val="0066CC"/>
        </a:buClr>
        <a:buChar char="–"/>
        <a:defRPr kumimoji="1" sz="2400" b="1">
          <a:solidFill>
            <a:srgbClr val="000000"/>
          </a:solidFill>
          <a:latin typeface="+mn-lt"/>
        </a:defRPr>
      </a:lvl2pPr>
      <a:lvl3pPr marL="1143000" indent="-228600" algn="l" rtl="0" eaLnBrk="0" fontAlgn="base" hangingPunct="0">
        <a:lnSpc>
          <a:spcPct val="95000"/>
        </a:lnSpc>
        <a:spcBef>
          <a:spcPct val="35000"/>
        </a:spcBef>
        <a:spcAft>
          <a:spcPct val="0"/>
        </a:spcAft>
        <a:buClr>
          <a:srgbClr val="0066CC"/>
        </a:buClr>
        <a:buChar char="•"/>
        <a:defRPr kumimoji="1" sz="2400" b="1">
          <a:solidFill>
            <a:srgbClr val="000000"/>
          </a:solidFill>
          <a:latin typeface="+mn-lt"/>
        </a:defRPr>
      </a:lvl3pPr>
      <a:lvl4pPr marL="1600200" indent="-228600" algn="l" rtl="0" eaLnBrk="0" fontAlgn="base" hangingPunct="0">
        <a:lnSpc>
          <a:spcPct val="75000"/>
        </a:lnSpc>
        <a:spcBef>
          <a:spcPct val="30000"/>
        </a:spcBef>
        <a:spcAft>
          <a:spcPct val="0"/>
        </a:spcAft>
        <a:buClr>
          <a:srgbClr val="1E74D2"/>
        </a:buClr>
        <a:buChar char="–"/>
        <a:defRPr kumimoji="1" sz="2400" b="1">
          <a:solidFill>
            <a:srgbClr val="000000"/>
          </a:solidFill>
          <a:latin typeface="+mn-lt"/>
        </a:defRPr>
      </a:lvl4pPr>
      <a:lvl5pPr marL="2057400"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C0C0C0"/>
            </a:outerShdw>
          </a:effectLst>
          <a:latin typeface="+mn-lt"/>
        </a:defRPr>
      </a:lvl5pPr>
      <a:lvl6pPr marL="2514600"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C0C0C0"/>
            </a:outerShdw>
          </a:effectLst>
          <a:latin typeface="+mn-lt"/>
        </a:defRPr>
      </a:lvl6pPr>
      <a:lvl7pPr marL="2971800"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C0C0C0"/>
            </a:outerShdw>
          </a:effectLst>
          <a:latin typeface="+mn-lt"/>
        </a:defRPr>
      </a:lvl7pPr>
      <a:lvl8pPr marL="3429000"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C0C0C0"/>
            </a:outerShdw>
          </a:effectLst>
          <a:latin typeface="+mn-lt"/>
        </a:defRPr>
      </a:lvl8pPr>
      <a:lvl9pPr marL="3886200"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9.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wmf"/><Relationship Id="rId7" Type="http://schemas.openxmlformats.org/officeDocument/2006/relationships/slide" Target="slide8.xml"/><Relationship Id="rId2" Type="http://schemas.openxmlformats.org/officeDocument/2006/relationships/image" Target="../media/image21.wmf"/><Relationship Id="rId1" Type="http://schemas.openxmlformats.org/officeDocument/2006/relationships/slideLayout" Target="../slideLayouts/slideLayout61.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slide" Target="slide3.xml"/><Relationship Id="rId10" Type="http://schemas.openxmlformats.org/officeDocument/2006/relationships/image" Target="../media/image27.png"/><Relationship Id="rId4" Type="http://schemas.openxmlformats.org/officeDocument/2006/relationships/image" Target="../media/image23.wmf"/><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r>
              <a:rPr lang="en-US" altLang="en-US" b="1" dirty="0" smtClean="0">
                <a:solidFill>
                  <a:srgbClr val="FF0000"/>
                </a:solidFill>
              </a:rPr>
              <a:t>Monday December 1, 2014</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Economics</a:t>
            </a:r>
          </a:p>
        </p:txBody>
      </p:sp>
      <p:sp>
        <p:nvSpPr>
          <p:cNvPr id="20483" name="Content Placeholder 6"/>
          <p:cNvSpPr>
            <a:spLocks noGrp="1"/>
          </p:cNvSpPr>
          <p:nvPr>
            <p:ph idx="4294967295"/>
          </p:nvPr>
        </p:nvSpPr>
        <p:spPr>
          <a:xfrm>
            <a:off x="0" y="838200"/>
            <a:ext cx="9144000" cy="6019800"/>
          </a:xfrm>
        </p:spPr>
        <p:txBody>
          <a:bodyPr>
            <a:normAutofit/>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Explain the </a:t>
            </a:r>
            <a:r>
              <a:rPr lang="en-US" sz="2400" dirty="0" smtClean="0"/>
              <a:t>3 tools of the Fed in conducting monetary policy</a:t>
            </a:r>
            <a:r>
              <a:rPr lang="en-US" sz="2400" dirty="0" smtClean="0"/>
              <a:t>.</a:t>
            </a:r>
            <a:endParaRPr lang="en-US" sz="2400" dirty="0" smtClean="0"/>
          </a:p>
          <a:p>
            <a:pPr marL="0" indent="0">
              <a:spcBef>
                <a:spcPct val="0"/>
              </a:spcBef>
              <a:buNone/>
              <a:defRPr/>
            </a:pPr>
            <a:endParaRPr lang="en-US" sz="20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a:t>
            </a:r>
            <a:r>
              <a:rPr lang="en-US" sz="2400" dirty="0" smtClean="0"/>
              <a:t>Monetary Policy Vocab</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CONCEPT: The Fed Part II – Monetary Policy</a:t>
            </a:r>
          </a:p>
          <a:p>
            <a:pPr marL="609600" lvl="0" indent="-609600">
              <a:spcBef>
                <a:spcPct val="0"/>
              </a:spcBef>
              <a:buFontTx/>
              <a:buAutoNum type="arabicParenR"/>
              <a:defRPr/>
            </a:pPr>
            <a:r>
              <a:rPr lang="en-US" sz="2400" dirty="0" smtClean="0">
                <a:solidFill>
                  <a:prstClr val="black"/>
                </a:solidFill>
              </a:rPr>
              <a:t>VIDEO: Money Supply – Macro Review (3 min)</a:t>
            </a:r>
            <a:endParaRPr lang="en-US" sz="2400" dirty="0" smtClean="0">
              <a:solidFill>
                <a:srgbClr val="FF0000"/>
              </a:solidFill>
            </a:endParaRPr>
          </a:p>
          <a:p>
            <a:pPr marL="609600" lvl="0" indent="-609600">
              <a:spcBef>
                <a:spcPct val="0"/>
              </a:spcBef>
              <a:buFontTx/>
              <a:buAutoNum type="arabicParenR"/>
              <a:defRPr/>
            </a:pPr>
            <a:r>
              <a:rPr lang="en-US" sz="2400" dirty="0" smtClean="0">
                <a:solidFill>
                  <a:prstClr val="black"/>
                </a:solidFill>
              </a:rPr>
              <a:t>READING: The Fed Fights Inflation</a:t>
            </a:r>
            <a:endParaRPr lang="en-US" sz="1800" dirty="0" smtClean="0">
              <a:solidFill>
                <a:srgbClr val="FF0000"/>
              </a:solidFill>
            </a:endParaRPr>
          </a:p>
          <a:p>
            <a:pPr marL="0" indent="0">
              <a:spcBef>
                <a:spcPct val="0"/>
              </a:spcBef>
              <a:buFont typeface="Arial" charset="0"/>
              <a:buNone/>
              <a:defRPr/>
            </a:pPr>
            <a:endParaRPr lang="en-US" sz="2000" b="1" dirty="0" smtClean="0"/>
          </a:p>
          <a:p>
            <a:pPr marL="609600" lvl="0" indent="-609600">
              <a:spcBef>
                <a:spcPct val="0"/>
              </a:spcBef>
              <a:buNone/>
              <a:defRPr/>
            </a:pPr>
            <a:r>
              <a:rPr lang="en-US" sz="2800" b="1" dirty="0" smtClean="0">
                <a:solidFill>
                  <a:srgbClr val="1F497D"/>
                </a:solidFill>
              </a:rPr>
              <a:t>Monetary Policy Vocab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lvl="0" indent="0" algn="ctr">
              <a:spcBef>
                <a:spcPct val="0"/>
              </a:spcBef>
              <a:buNone/>
              <a:defRPr/>
            </a:pPr>
            <a:r>
              <a:rPr lang="en-US" sz="2400" dirty="0">
                <a:solidFill>
                  <a:prstClr val="black"/>
                </a:solidFill>
              </a:rPr>
              <a:t>***5 minutes***</a:t>
            </a:r>
          </a:p>
          <a:p>
            <a:pPr lvl="0">
              <a:spcBef>
                <a:spcPct val="0"/>
              </a:spcBef>
              <a:buFont typeface="Wingdings" panose="05000000000000000000" pitchFamily="2" charset="2"/>
              <a:buChar char="Ø"/>
              <a:defRPr/>
            </a:pPr>
            <a:r>
              <a:rPr lang="en-US" sz="2400" dirty="0" smtClean="0">
                <a:solidFill>
                  <a:prstClr val="black"/>
                </a:solidFill>
              </a:rPr>
              <a:t>Define the terms below using the glossary of your textbook.</a:t>
            </a:r>
          </a:p>
          <a:p>
            <a:pPr marL="457200" lvl="0" indent="-457200">
              <a:spcBef>
                <a:spcPct val="0"/>
              </a:spcBef>
              <a:buFont typeface="+mj-lt"/>
              <a:buAutoNum type="arabicParenR"/>
              <a:defRPr/>
            </a:pPr>
            <a:endParaRPr lang="en-US" sz="2400" dirty="0" smtClean="0">
              <a:solidFill>
                <a:prstClr val="black"/>
              </a:solidFill>
            </a:endParaRPr>
          </a:p>
          <a:p>
            <a:pPr marL="457200" lvl="0" indent="-457200">
              <a:spcBef>
                <a:spcPct val="0"/>
              </a:spcBef>
              <a:buFont typeface="+mj-lt"/>
              <a:buAutoNum type="arabicParenR"/>
              <a:defRPr/>
            </a:pPr>
            <a:r>
              <a:rPr lang="en-US" sz="2400" dirty="0" smtClean="0">
                <a:solidFill>
                  <a:prstClr val="black"/>
                </a:solidFill>
              </a:rPr>
              <a:t>Required reserve ratio (RRR)	       3)   Prime rate</a:t>
            </a:r>
          </a:p>
          <a:p>
            <a:pPr marL="457200" lvl="0" indent="-457200">
              <a:spcBef>
                <a:spcPct val="0"/>
              </a:spcBef>
              <a:buFont typeface="+mj-lt"/>
              <a:buAutoNum type="arabicParenR"/>
              <a:defRPr/>
            </a:pPr>
            <a:r>
              <a:rPr lang="en-US" sz="2400" dirty="0" smtClean="0">
                <a:solidFill>
                  <a:prstClr val="black"/>
                </a:solidFill>
              </a:rPr>
              <a:t>Money multiplier formula	       4)   Open Market operations</a:t>
            </a:r>
            <a:endParaRPr lang="en-US" sz="2400" dirty="0" smtClean="0">
              <a:solidFill>
                <a:prstClr val="black"/>
              </a:solidFill>
            </a:endParaRPr>
          </a:p>
        </p:txBody>
      </p:sp>
    </p:spTree>
    <p:extLst>
      <p:ext uri="{BB962C8B-B14F-4D97-AF65-F5344CB8AC3E}">
        <p14:creationId xmlns:p14="http://schemas.microsoft.com/office/powerpoint/2010/main" val="872287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609600" y="533400"/>
            <a:ext cx="8534400" cy="5821363"/>
          </a:xfrm>
        </p:spPr>
        <p:txBody>
          <a:bodyPr/>
          <a:lstStyle/>
          <a:p>
            <a:pPr marL="971550" lvl="1" indent="-514350" eaLnBrk="1" hangingPunct="1">
              <a:spcBef>
                <a:spcPct val="0"/>
              </a:spcBef>
              <a:buFont typeface="+mj-lt"/>
              <a:buAutoNum type="arabicParenR" startAt="2"/>
              <a:defRPr/>
            </a:pPr>
            <a:r>
              <a:rPr lang="en-US" altLang="en-US" b="1" dirty="0">
                <a:solidFill>
                  <a:prstClr val="black"/>
                </a:solidFill>
                <a:ea typeface="Calibri" pitchFamily="34" charset="0"/>
                <a:cs typeface="Times New Roman" pitchFamily="18" charset="0"/>
              </a:rPr>
              <a:t>Open Market Operations</a:t>
            </a:r>
            <a:r>
              <a:rPr lang="en-US" altLang="en-US" dirty="0">
                <a:solidFill>
                  <a:prstClr val="black"/>
                </a:solidFill>
                <a:ea typeface="Calibri" pitchFamily="34" charset="0"/>
                <a:cs typeface="Times New Roman" pitchFamily="18" charset="0"/>
              </a:rPr>
              <a:t>:  </a:t>
            </a:r>
          </a:p>
          <a:p>
            <a:pPr marL="457200" lvl="1" indent="0" eaLnBrk="1" hangingPunct="1">
              <a:spcBef>
                <a:spcPct val="0"/>
              </a:spcBef>
              <a:buFont typeface="Arial" charset="0"/>
              <a:buNone/>
              <a:defRPr/>
            </a:pPr>
            <a:r>
              <a:rPr lang="en-US" altLang="en-US" dirty="0">
                <a:solidFill>
                  <a:srgbClr val="FF0000"/>
                </a:solidFill>
                <a:ea typeface="Calibri" pitchFamily="34" charset="0"/>
                <a:cs typeface="Times New Roman" pitchFamily="18" charset="0"/>
              </a:rPr>
              <a:t>	Buy &amp; selling of government </a:t>
            </a:r>
            <a:r>
              <a:rPr lang="en-US" altLang="en-US" dirty="0" smtClean="0">
                <a:solidFill>
                  <a:srgbClr val="FF0000"/>
                </a:solidFill>
                <a:ea typeface="Calibri" pitchFamily="34" charset="0"/>
                <a:cs typeface="Times New Roman" pitchFamily="18" charset="0"/>
              </a:rPr>
              <a:t>securities (bonds) </a:t>
            </a:r>
            <a:r>
              <a:rPr lang="en-US" altLang="en-US" dirty="0">
                <a:solidFill>
                  <a:srgbClr val="FF0000"/>
                </a:solidFill>
                <a:ea typeface="Calibri" pitchFamily="34" charset="0"/>
                <a:cs typeface="Times New Roman" pitchFamily="18" charset="0"/>
              </a:rPr>
              <a:t>in </a:t>
            </a:r>
            <a:r>
              <a:rPr lang="en-US" altLang="en-US" dirty="0" smtClean="0">
                <a:solidFill>
                  <a:srgbClr val="FF0000"/>
                </a:solidFill>
                <a:ea typeface="Calibri" pitchFamily="34" charset="0"/>
                <a:cs typeface="Times New Roman" pitchFamily="18" charset="0"/>
              </a:rPr>
              <a:t>	financial markets</a:t>
            </a:r>
            <a:r>
              <a:rPr lang="en-US" altLang="en-US" dirty="0">
                <a:solidFill>
                  <a:srgbClr val="FF0000"/>
                </a:solidFill>
                <a:ea typeface="Calibri" pitchFamily="34" charset="0"/>
                <a:cs typeface="Times New Roman" pitchFamily="18" charset="0"/>
              </a:rPr>
              <a:t>.</a:t>
            </a:r>
          </a:p>
          <a:p>
            <a:pPr marL="914400" lvl="2" indent="0" eaLnBrk="1" hangingPunct="1">
              <a:spcBef>
                <a:spcPct val="0"/>
              </a:spcBef>
              <a:buFont typeface="Arial" charset="0"/>
              <a:buNone/>
              <a:defRPr/>
            </a:pPr>
            <a:r>
              <a:rPr lang="en-US" altLang="en-US" dirty="0">
                <a:solidFill>
                  <a:srgbClr val="FF0000"/>
                </a:solidFill>
                <a:ea typeface="Calibri" pitchFamily="34" charset="0"/>
                <a:cs typeface="Times New Roman" pitchFamily="18" charset="0"/>
              </a:rPr>
              <a:t>EXP:  </a:t>
            </a:r>
          </a:p>
          <a:p>
            <a:pPr marL="914400" lvl="2" indent="0" eaLnBrk="1" hangingPunct="1">
              <a:spcBef>
                <a:spcPct val="0"/>
              </a:spcBef>
              <a:buFont typeface="Arial" charset="0"/>
              <a:buNone/>
              <a:defRPr/>
            </a:pPr>
            <a:r>
              <a:rPr lang="en-US" altLang="en-US" dirty="0">
                <a:solidFill>
                  <a:prstClr val="black"/>
                </a:solidFill>
                <a:ea typeface="Calibri" pitchFamily="34" charset="0"/>
                <a:cs typeface="Times New Roman" pitchFamily="18" charset="0"/>
              </a:rPr>
              <a:t>	Fed wants to increase the money supply - BUY </a:t>
            </a:r>
            <a:r>
              <a:rPr lang="en-US" altLang="en-US" dirty="0" smtClean="0">
                <a:solidFill>
                  <a:prstClr val="black"/>
                </a:solidFill>
                <a:ea typeface="Calibri" pitchFamily="34" charset="0"/>
                <a:cs typeface="Times New Roman" pitchFamily="18" charset="0"/>
              </a:rPr>
              <a:t>			bonds </a:t>
            </a:r>
            <a:r>
              <a:rPr lang="en-US" altLang="en-US" dirty="0">
                <a:solidFill>
                  <a:prstClr val="black"/>
                </a:solidFill>
                <a:ea typeface="Calibri" pitchFamily="34" charset="0"/>
                <a:cs typeface="Times New Roman" pitchFamily="18" charset="0"/>
              </a:rPr>
              <a:t>= </a:t>
            </a:r>
            <a:r>
              <a:rPr lang="en-US" altLang="en-US" dirty="0" smtClean="0">
                <a:solidFill>
                  <a:prstClr val="black"/>
                </a:solidFill>
                <a:ea typeface="Calibri" pitchFamily="34" charset="0"/>
                <a:cs typeface="Times New Roman" pitchFamily="18" charset="0"/>
              </a:rPr>
              <a:t>Increased </a:t>
            </a:r>
            <a:r>
              <a:rPr lang="en-US" altLang="en-US" dirty="0" smtClean="0">
                <a:solidFill>
                  <a:prstClr val="black"/>
                </a:solidFill>
                <a:ea typeface="Calibri" pitchFamily="34" charset="0"/>
                <a:cs typeface="Times New Roman" pitchFamily="18" charset="0"/>
              </a:rPr>
              <a:t>money supply</a:t>
            </a:r>
            <a:endParaRPr lang="en-US" altLang="en-US" dirty="0">
              <a:solidFill>
                <a:prstClr val="black"/>
              </a:solidFill>
              <a:ea typeface="Calibri" pitchFamily="34" charset="0"/>
              <a:cs typeface="Times New Roman" pitchFamily="18" charset="0"/>
            </a:endParaRPr>
          </a:p>
          <a:p>
            <a:pPr marL="914400" lvl="2" indent="0" eaLnBrk="1" hangingPunct="1">
              <a:spcBef>
                <a:spcPct val="0"/>
              </a:spcBef>
              <a:buFont typeface="Arial" charset="0"/>
              <a:buNone/>
              <a:defRPr/>
            </a:pPr>
            <a:endParaRPr lang="en-US" altLang="en-US" dirty="0">
              <a:solidFill>
                <a:srgbClr val="FF0000"/>
              </a:solidFill>
              <a:ea typeface="Calibri" pitchFamily="34" charset="0"/>
              <a:cs typeface="Times New Roman" pitchFamily="18" charset="0"/>
            </a:endParaRPr>
          </a:p>
          <a:p>
            <a:pPr marL="914400" lvl="2" indent="0" eaLnBrk="1" hangingPunct="1">
              <a:spcBef>
                <a:spcPct val="0"/>
              </a:spcBef>
              <a:buFont typeface="Arial" charset="0"/>
              <a:buNone/>
              <a:defRPr/>
            </a:pPr>
            <a:r>
              <a:rPr lang="en-US" altLang="en-US" dirty="0">
                <a:ea typeface="Calibri" pitchFamily="34" charset="0"/>
                <a:cs typeface="Times New Roman" pitchFamily="18" charset="0"/>
              </a:rPr>
              <a:t>	Fed wants to </a:t>
            </a:r>
            <a:r>
              <a:rPr lang="en-US" altLang="en-US" dirty="0" smtClean="0">
                <a:ea typeface="Calibri" pitchFamily="34" charset="0"/>
                <a:cs typeface="Times New Roman" pitchFamily="18" charset="0"/>
              </a:rPr>
              <a:t>contract </a:t>
            </a:r>
            <a:r>
              <a:rPr lang="en-US" altLang="en-US" dirty="0">
                <a:ea typeface="Calibri" pitchFamily="34" charset="0"/>
                <a:cs typeface="Times New Roman" pitchFamily="18" charset="0"/>
              </a:rPr>
              <a:t>the money supply  - </a:t>
            </a:r>
            <a:r>
              <a:rPr lang="en-US" altLang="en-US" dirty="0" smtClean="0">
                <a:ea typeface="Calibri" pitchFamily="34" charset="0"/>
                <a:cs typeface="Times New Roman" pitchFamily="18" charset="0"/>
              </a:rPr>
              <a:t>SELL </a:t>
            </a:r>
            <a:r>
              <a:rPr lang="en-US" altLang="en-US" dirty="0" smtClean="0">
                <a:ea typeface="Calibri" pitchFamily="34" charset="0"/>
                <a:cs typeface="Times New Roman" pitchFamily="18" charset="0"/>
              </a:rPr>
              <a:t>			bonds </a:t>
            </a:r>
            <a:r>
              <a:rPr lang="en-US" altLang="en-US" dirty="0">
                <a:ea typeface="Calibri" pitchFamily="34" charset="0"/>
                <a:cs typeface="Times New Roman" pitchFamily="18" charset="0"/>
              </a:rPr>
              <a:t>= </a:t>
            </a:r>
            <a:r>
              <a:rPr lang="en-US" altLang="en-US" dirty="0" smtClean="0">
                <a:ea typeface="Calibri" pitchFamily="34" charset="0"/>
                <a:cs typeface="Times New Roman" pitchFamily="18" charset="0"/>
              </a:rPr>
              <a:t>Decrease </a:t>
            </a:r>
            <a:r>
              <a:rPr lang="en-US" altLang="en-US" dirty="0" smtClean="0">
                <a:ea typeface="Calibri" pitchFamily="34" charset="0"/>
                <a:cs typeface="Times New Roman" pitchFamily="18" charset="0"/>
              </a:rPr>
              <a:t>money supply</a:t>
            </a:r>
          </a:p>
          <a:p>
            <a:pPr marL="914400" lvl="2" indent="0" eaLnBrk="1" hangingPunct="1">
              <a:spcBef>
                <a:spcPct val="0"/>
              </a:spcBef>
              <a:buFont typeface="Arial" charset="0"/>
              <a:buNone/>
              <a:defRPr/>
            </a:pPr>
            <a:endParaRPr lang="en-US" altLang="en-US" b="1" dirty="0" smtClean="0">
              <a:ea typeface="Calibri" pitchFamily="34" charset="0"/>
              <a:cs typeface="Times New Roman" pitchFamily="18" charset="0"/>
            </a:endParaRPr>
          </a:p>
          <a:p>
            <a:pPr marL="914400" lvl="1" indent="-514350" eaLnBrk="1" hangingPunct="1">
              <a:spcBef>
                <a:spcPct val="0"/>
              </a:spcBef>
              <a:buFont typeface="+mj-lt"/>
              <a:buAutoNum type="arabicParenR" startAt="3"/>
              <a:defRPr/>
            </a:pPr>
            <a:r>
              <a:rPr lang="en-US" altLang="en-US" b="1" dirty="0" smtClean="0">
                <a:ea typeface="Calibri" pitchFamily="34" charset="0"/>
                <a:cs typeface="Times New Roman" pitchFamily="18" charset="0"/>
              </a:rPr>
              <a:t>Discount Rate</a:t>
            </a:r>
            <a:r>
              <a:rPr lang="en-US" altLang="en-US" dirty="0" smtClean="0">
                <a:ea typeface="Calibri" pitchFamily="34" charset="0"/>
                <a:cs typeface="Times New Roman" pitchFamily="18" charset="0"/>
              </a:rPr>
              <a:t>:  </a:t>
            </a:r>
            <a:r>
              <a:rPr lang="en-US" altLang="en-US" dirty="0" smtClean="0">
                <a:solidFill>
                  <a:srgbClr val="FF0000"/>
                </a:solidFill>
                <a:ea typeface="Calibri" pitchFamily="34" charset="0"/>
                <a:cs typeface="Times New Roman" pitchFamily="18" charset="0"/>
              </a:rPr>
              <a:t>Interest rates charged to banks for borrowing money from the Federal Reserve</a:t>
            </a:r>
          </a:p>
          <a:p>
            <a:pPr marL="457200" lvl="1" indent="0" eaLnBrk="1" hangingPunct="1">
              <a:spcBef>
                <a:spcPct val="0"/>
              </a:spcBef>
              <a:buFont typeface="Arial" charset="0"/>
              <a:buNone/>
              <a:defRPr/>
            </a:pPr>
            <a:r>
              <a:rPr lang="en-US" altLang="en-US" dirty="0" smtClean="0">
                <a:solidFill>
                  <a:srgbClr val="FF0000"/>
                </a:solidFill>
                <a:ea typeface="Calibri" pitchFamily="34" charset="0"/>
                <a:cs typeface="Times New Roman" pitchFamily="18" charset="0"/>
              </a:rPr>
              <a:t>	EXP) </a:t>
            </a:r>
            <a:r>
              <a:rPr lang="en-US" altLang="en-US" dirty="0" smtClean="0">
                <a:ea typeface="Calibri" pitchFamily="34" charset="0"/>
                <a:cs typeface="Times New Roman" pitchFamily="18" charset="0"/>
              </a:rPr>
              <a:t>Raise the discount rate = lower money supply</a:t>
            </a:r>
          </a:p>
          <a:p>
            <a:pPr marL="457200" lvl="1" indent="0" eaLnBrk="1" hangingPunct="1">
              <a:spcBef>
                <a:spcPct val="0"/>
              </a:spcBef>
              <a:buFont typeface="Arial" charset="0"/>
              <a:buNone/>
              <a:defRPr/>
            </a:pPr>
            <a:r>
              <a:rPr lang="en-US" altLang="en-US" dirty="0">
                <a:ea typeface="Calibri" pitchFamily="34" charset="0"/>
                <a:cs typeface="Times New Roman" pitchFamily="18" charset="0"/>
              </a:rPr>
              <a:t>	</a:t>
            </a:r>
            <a:r>
              <a:rPr lang="en-US" altLang="en-US" dirty="0" smtClean="0">
                <a:ea typeface="Calibri" pitchFamily="34" charset="0"/>
                <a:cs typeface="Times New Roman" pitchFamily="18" charset="0"/>
              </a:rPr>
              <a:t>    Lower the discount rate = increase money supply</a:t>
            </a:r>
          </a:p>
          <a:p>
            <a:pPr eaLnBrk="1" hangingPunct="1">
              <a:defRPr/>
            </a:pPr>
            <a:endParaRPr lang="en-US" altLang="en-US" dirty="0" smtClean="0"/>
          </a:p>
        </p:txBody>
      </p:sp>
    </p:spTree>
    <p:extLst>
      <p:ext uri="{BB962C8B-B14F-4D97-AF65-F5344CB8AC3E}">
        <p14:creationId xmlns:p14="http://schemas.microsoft.com/office/powerpoint/2010/main" val="2468170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69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69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A475CAF-7DC2-469F-A277-9114B25B7E13}" type="slidenum">
              <a:rPr lang="en-US" altLang="en-US" smtClean="0">
                <a:solidFill>
                  <a:srgbClr val="FFFFFF"/>
                </a:solidFill>
              </a:rPr>
              <a:pPr eaLnBrk="1" hangingPunct="1"/>
              <a:t>11</a:t>
            </a:fld>
            <a:endParaRPr lang="en-US" altLang="en-US" smtClean="0">
              <a:solidFill>
                <a:srgbClr val="FFFFFF"/>
              </a:solidFill>
            </a:endParaRPr>
          </a:p>
        </p:txBody>
      </p:sp>
      <p:sp>
        <p:nvSpPr>
          <p:cNvPr id="51203" name="Rectangle 2"/>
          <p:cNvSpPr>
            <a:spLocks noGrp="1" noChangeArrowheads="1"/>
          </p:cNvSpPr>
          <p:nvPr>
            <p:ph type="title"/>
          </p:nvPr>
        </p:nvSpPr>
        <p:spPr/>
        <p:txBody>
          <a:bodyPr/>
          <a:lstStyle/>
          <a:p>
            <a:r>
              <a:rPr lang="en-US" altLang="en-US" smtClean="0"/>
              <a:t>Section 2-35 </a:t>
            </a:r>
          </a:p>
        </p:txBody>
      </p:sp>
      <p:pic>
        <p:nvPicPr>
          <p:cNvPr id="51204" name="Picture 8" descr="S2_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1" descr="c4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2" y="963613"/>
            <a:ext cx="7354887"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22"/>
          <p:cNvSpPr txBox="1">
            <a:spLocks noChangeArrowheads="1"/>
          </p:cNvSpPr>
          <p:nvPr/>
        </p:nvSpPr>
        <p:spPr bwMode="auto">
          <a:xfrm>
            <a:off x="7296150" y="1571625"/>
            <a:ext cx="13398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mtClean="0">
                <a:solidFill>
                  <a:srgbClr val="FFFF99"/>
                </a:solidFill>
              </a:rPr>
              <a:t>Figure 15.6</a:t>
            </a:r>
          </a:p>
        </p:txBody>
      </p:sp>
      <p:sp>
        <p:nvSpPr>
          <p:cNvPr id="595993" name="Text Box 25"/>
          <p:cNvSpPr txBox="1">
            <a:spLocks noChangeArrowheads="1"/>
          </p:cNvSpPr>
          <p:nvPr/>
        </p:nvSpPr>
        <p:spPr bwMode="auto">
          <a:xfrm>
            <a:off x="1484313" y="433388"/>
            <a:ext cx="57959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z="3200" b="1" smtClean="0">
                <a:solidFill>
                  <a:srgbClr val="FFCC00"/>
                </a:solidFill>
              </a:rPr>
              <a:t>Tools of Monetary Policy </a:t>
            </a:r>
            <a:r>
              <a:rPr lang="en-US" altLang="en-US" b="1" smtClean="0">
                <a:solidFill>
                  <a:srgbClr val="FFCC00"/>
                </a:solidFill>
              </a:rPr>
              <a:t>(cont.)</a:t>
            </a:r>
            <a:endParaRPr lang="en-US" altLang="en-US" b="1" smtClean="0">
              <a:solidFill>
                <a:srgbClr val="FFFFFF"/>
              </a:solidFill>
            </a:endParaRPr>
          </a:p>
        </p:txBody>
      </p:sp>
    </p:spTree>
    <p:extLst>
      <p:ext uri="{BB962C8B-B14F-4D97-AF65-F5344CB8AC3E}">
        <p14:creationId xmlns:p14="http://schemas.microsoft.com/office/powerpoint/2010/main" val="2629875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595993"/>
                                        </p:tgtEl>
                                        <p:attrNameLst>
                                          <p:attrName>style.visibility</p:attrName>
                                        </p:attrNameLst>
                                      </p:cBhvr>
                                      <p:to>
                                        <p:strVal val="visible"/>
                                      </p:to>
                                    </p:set>
                                    <p:animEffect transition="in" filter="wipe(left)">
                                      <p:cBhvr>
                                        <p:cTn id="7" dur="75"/>
                                        <p:tgtEl>
                                          <p:spTgt spid="595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9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47EEE3-2E31-48B5-9AC5-5D84A9830104}" type="slidenum">
              <a:rPr lang="en-US" altLang="en-US" smtClean="0">
                <a:solidFill>
                  <a:srgbClr val="FFFFFF"/>
                </a:solidFill>
              </a:rPr>
              <a:pPr eaLnBrk="1" hangingPunct="1"/>
              <a:t>12</a:t>
            </a:fld>
            <a:endParaRPr lang="en-US" altLang="en-US" smtClean="0">
              <a:solidFill>
                <a:srgbClr val="FFFFFF"/>
              </a:solidFill>
            </a:endParaRPr>
          </a:p>
        </p:txBody>
      </p:sp>
      <p:sp>
        <p:nvSpPr>
          <p:cNvPr id="57347" name="Rectangle 2"/>
          <p:cNvSpPr>
            <a:spLocks noGrp="1" noChangeArrowheads="1"/>
          </p:cNvSpPr>
          <p:nvPr>
            <p:ph type="title"/>
          </p:nvPr>
        </p:nvSpPr>
        <p:spPr/>
        <p:txBody>
          <a:bodyPr/>
          <a:lstStyle/>
          <a:p>
            <a:r>
              <a:rPr lang="en-US" altLang="en-US" smtClean="0"/>
              <a:t>Section 3-Assessment 1</a:t>
            </a:r>
          </a:p>
        </p:txBody>
      </p:sp>
      <p:sp>
        <p:nvSpPr>
          <p:cNvPr id="641027" name="Text Box 3"/>
          <p:cNvSpPr txBox="1">
            <a:spLocks noChangeArrowheads="1"/>
          </p:cNvSpPr>
          <p:nvPr/>
        </p:nvSpPr>
        <p:spPr bwMode="auto">
          <a:xfrm>
            <a:off x="1484313" y="436563"/>
            <a:ext cx="659103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z="3200" b="1" dirty="0" smtClean="0">
                <a:solidFill>
                  <a:srgbClr val="FFCC00"/>
                </a:solidFill>
              </a:rPr>
              <a:t>Structured Academic Discussion</a:t>
            </a:r>
            <a:endParaRPr lang="en-US" altLang="en-US" sz="2000" b="1" dirty="0" smtClean="0">
              <a:solidFill>
                <a:srgbClr val="FFCC00"/>
              </a:solidFill>
            </a:endParaRPr>
          </a:p>
        </p:txBody>
      </p:sp>
      <p:sp>
        <p:nvSpPr>
          <p:cNvPr id="641032" name="Text Box 8"/>
          <p:cNvSpPr txBox="1">
            <a:spLocks noChangeArrowheads="1"/>
          </p:cNvSpPr>
          <p:nvPr/>
        </p:nvSpPr>
        <p:spPr bwMode="auto">
          <a:xfrm>
            <a:off x="2398713" y="1285875"/>
            <a:ext cx="6364287"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z="2800" smtClean="0">
                <a:solidFill>
                  <a:srgbClr val="FFFFFF"/>
                </a:solidFill>
              </a:rPr>
              <a:t>If the economy was in a recession, what might the president want the Federal Reserve to do?</a:t>
            </a:r>
          </a:p>
        </p:txBody>
      </p:sp>
      <p:sp>
        <p:nvSpPr>
          <p:cNvPr id="641033" name="Text Box 9"/>
          <p:cNvSpPr txBox="1">
            <a:spLocks noChangeArrowheads="1"/>
          </p:cNvSpPr>
          <p:nvPr/>
        </p:nvSpPr>
        <p:spPr bwMode="auto">
          <a:xfrm>
            <a:off x="2398713" y="3013075"/>
            <a:ext cx="61356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z="2800" smtClean="0">
                <a:solidFill>
                  <a:srgbClr val="FFFFFF"/>
                </a:solidFill>
              </a:rPr>
              <a:t>Increase the money supply in order to lower interest rates so that businesses would borrow money to expand.</a:t>
            </a:r>
          </a:p>
        </p:txBody>
      </p:sp>
      <p:pic>
        <p:nvPicPr>
          <p:cNvPr id="641034" name="Picture 10" descr="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1739900" y="1323975"/>
            <a:ext cx="6492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1035" name="Picture 11" descr="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1771650" y="3048000"/>
            <a:ext cx="6588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9" descr="S3_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641027"/>
                                        </p:tgtEl>
                                        <p:attrNameLst>
                                          <p:attrName>style.visibility</p:attrName>
                                        </p:attrNameLst>
                                      </p:cBhvr>
                                      <p:to>
                                        <p:strVal val="visible"/>
                                      </p:to>
                                    </p:set>
                                    <p:animEffect transition="in" filter="wipe(left)">
                                      <p:cBhvr>
                                        <p:cTn id="7" dur="75"/>
                                        <p:tgtEl>
                                          <p:spTgt spid="641027"/>
                                        </p:tgtEl>
                                      </p:cBhvr>
                                    </p:animEffect>
                                  </p:childTnLst>
                                </p:cTn>
                              </p:par>
                            </p:childTnLst>
                          </p:cTn>
                        </p:par>
                        <p:par>
                          <p:cTn id="8" fill="hold" nodeType="afterGroup">
                            <p:stCondLst>
                              <p:cond delay="2100"/>
                            </p:stCondLst>
                            <p:childTnLst>
                              <p:par>
                                <p:cTn id="9" presetID="17" presetClass="entr" presetSubtype="10" fill="hold" nodeType="afterEffect">
                                  <p:stCondLst>
                                    <p:cond delay="0"/>
                                  </p:stCondLst>
                                  <p:childTnLst>
                                    <p:set>
                                      <p:cBhvr>
                                        <p:cTn id="10" dur="1" fill="hold">
                                          <p:stCondLst>
                                            <p:cond delay="0"/>
                                          </p:stCondLst>
                                        </p:cTn>
                                        <p:tgtEl>
                                          <p:spTgt spid="641034"/>
                                        </p:tgtEl>
                                        <p:attrNameLst>
                                          <p:attrName>style.visibility</p:attrName>
                                        </p:attrNameLst>
                                      </p:cBhvr>
                                      <p:to>
                                        <p:strVal val="visible"/>
                                      </p:to>
                                    </p:set>
                                    <p:anim calcmode="lin" valueType="num">
                                      <p:cBhvr>
                                        <p:cTn id="11" dur="500" fill="hold"/>
                                        <p:tgtEl>
                                          <p:spTgt spid="641034"/>
                                        </p:tgtEl>
                                        <p:attrNameLst>
                                          <p:attrName>ppt_w</p:attrName>
                                        </p:attrNameLst>
                                      </p:cBhvr>
                                      <p:tavLst>
                                        <p:tav tm="0">
                                          <p:val>
                                            <p:fltVal val="0"/>
                                          </p:val>
                                        </p:tav>
                                        <p:tav tm="100000">
                                          <p:val>
                                            <p:strVal val="#ppt_w"/>
                                          </p:val>
                                        </p:tav>
                                      </p:tavLst>
                                    </p:anim>
                                    <p:anim calcmode="lin" valueType="num">
                                      <p:cBhvr>
                                        <p:cTn id="12" dur="500" fill="hold"/>
                                        <p:tgtEl>
                                          <p:spTgt spid="641034"/>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2600"/>
                            </p:stCondLst>
                            <p:childTnLst>
                              <p:par>
                                <p:cTn id="14" presetID="4" presetClass="entr" presetSubtype="32" fill="hold" grpId="0" nodeType="afterEffect">
                                  <p:stCondLst>
                                    <p:cond delay="0"/>
                                  </p:stCondLst>
                                  <p:childTnLst>
                                    <p:set>
                                      <p:cBhvr>
                                        <p:cTn id="15" dur="1" fill="hold">
                                          <p:stCondLst>
                                            <p:cond delay="0"/>
                                          </p:stCondLst>
                                        </p:cTn>
                                        <p:tgtEl>
                                          <p:spTgt spid="641032"/>
                                        </p:tgtEl>
                                        <p:attrNameLst>
                                          <p:attrName>style.visibility</p:attrName>
                                        </p:attrNameLst>
                                      </p:cBhvr>
                                      <p:to>
                                        <p:strVal val="visible"/>
                                      </p:to>
                                    </p:set>
                                    <p:animEffect transition="in" filter="box(out)">
                                      <p:cBhvr>
                                        <p:cTn id="16" dur="500"/>
                                        <p:tgtEl>
                                          <p:spTgt spid="641032"/>
                                        </p:tgtEl>
                                      </p:cBhvr>
                                    </p:animEffect>
                                  </p:childTnLst>
                                </p:cTn>
                              </p:par>
                            </p:childTnLst>
                          </p:cTn>
                        </p:par>
                        <p:par>
                          <p:cTn id="17" fill="hold" nodeType="afterGroup">
                            <p:stCondLst>
                              <p:cond delay="3100"/>
                            </p:stCondLst>
                            <p:childTnLst>
                              <p:par>
                                <p:cTn id="18" presetID="17" presetClass="entr" presetSubtype="10" fill="hold" nodeType="afterEffect">
                                  <p:stCondLst>
                                    <p:cond delay="0"/>
                                  </p:stCondLst>
                                  <p:childTnLst>
                                    <p:set>
                                      <p:cBhvr>
                                        <p:cTn id="19" dur="1" fill="hold">
                                          <p:stCondLst>
                                            <p:cond delay="0"/>
                                          </p:stCondLst>
                                        </p:cTn>
                                        <p:tgtEl>
                                          <p:spTgt spid="641035"/>
                                        </p:tgtEl>
                                        <p:attrNameLst>
                                          <p:attrName>style.visibility</p:attrName>
                                        </p:attrNameLst>
                                      </p:cBhvr>
                                      <p:to>
                                        <p:strVal val="visible"/>
                                      </p:to>
                                    </p:set>
                                    <p:anim calcmode="lin" valueType="num">
                                      <p:cBhvr>
                                        <p:cTn id="20" dur="500" fill="hold"/>
                                        <p:tgtEl>
                                          <p:spTgt spid="641035"/>
                                        </p:tgtEl>
                                        <p:attrNameLst>
                                          <p:attrName>ppt_w</p:attrName>
                                        </p:attrNameLst>
                                      </p:cBhvr>
                                      <p:tavLst>
                                        <p:tav tm="0">
                                          <p:val>
                                            <p:fltVal val="0"/>
                                          </p:val>
                                        </p:tav>
                                        <p:tav tm="100000">
                                          <p:val>
                                            <p:strVal val="#ppt_w"/>
                                          </p:val>
                                        </p:tav>
                                      </p:tavLst>
                                    </p:anim>
                                    <p:anim calcmode="lin" valueType="num">
                                      <p:cBhvr>
                                        <p:cTn id="21" dur="500" fill="hold"/>
                                        <p:tgtEl>
                                          <p:spTgt spid="641035"/>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641033">
                                            <p:txEl>
                                              <p:pRg st="0" end="0"/>
                                            </p:txEl>
                                          </p:spTgt>
                                        </p:tgtEl>
                                        <p:attrNameLst>
                                          <p:attrName>style.visibility</p:attrName>
                                        </p:attrNameLst>
                                      </p:cBhvr>
                                      <p:to>
                                        <p:strVal val="visible"/>
                                      </p:to>
                                    </p:set>
                                    <p:animEffect transition="in" filter="box(out)">
                                      <p:cBhvr>
                                        <p:cTn id="26" dur="500"/>
                                        <p:tgtEl>
                                          <p:spTgt spid="6410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autoUpdateAnimBg="0"/>
      <p:bldP spid="641032" grpId="0" autoUpdateAnimBg="0"/>
      <p:bldP spid="64103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8598" name="Group 22"/>
          <p:cNvGrpSpPr>
            <a:grpSpLocks/>
          </p:cNvGrpSpPr>
          <p:nvPr/>
        </p:nvGrpSpPr>
        <p:grpSpPr bwMode="auto">
          <a:xfrm>
            <a:off x="552450" y="1606550"/>
            <a:ext cx="8039100" cy="4637088"/>
            <a:chOff x="958" y="980"/>
            <a:chExt cx="4133" cy="2780"/>
          </a:xfrm>
        </p:grpSpPr>
        <p:pic>
          <p:nvPicPr>
            <p:cNvPr id="40859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 y="980"/>
              <a:ext cx="4133" cy="2780"/>
            </a:xfrm>
            <a:prstGeom prst="rect">
              <a:avLst/>
            </a:prstGeom>
            <a:noFill/>
            <a:extLst>
              <a:ext uri="{909E8E84-426E-40DD-AFC4-6F175D3DCCD1}">
                <a14:hiddenFill xmlns:a14="http://schemas.microsoft.com/office/drawing/2010/main">
                  <a:solidFill>
                    <a:srgbClr val="FFFFFF"/>
                  </a:solidFill>
                </a14:hiddenFill>
              </a:ext>
            </a:extLst>
          </p:spPr>
        </p:pic>
        <p:sp>
          <p:nvSpPr>
            <p:cNvPr id="408589" name="Text Box 13"/>
            <p:cNvSpPr txBox="1">
              <a:spLocks noChangeArrowheads="1"/>
            </p:cNvSpPr>
            <p:nvPr/>
          </p:nvSpPr>
          <p:spPr bwMode="auto">
            <a:xfrm>
              <a:off x="1146" y="1150"/>
              <a:ext cx="222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50000"/>
                </a:spcBef>
                <a:spcAft>
                  <a:spcPct val="0"/>
                </a:spcAft>
              </a:pPr>
              <a:r>
                <a:rPr lang="en-US" altLang="en-US" sz="1600" smtClean="0">
                  <a:solidFill>
                    <a:srgbClr val="FFFFFF"/>
                  </a:solidFill>
                </a:rPr>
                <a:t>Fiscal and Monetary Policy Tools</a:t>
              </a:r>
            </a:p>
          </p:txBody>
        </p:sp>
        <p:sp>
          <p:nvSpPr>
            <p:cNvPr id="408591" name="Text Box 15"/>
            <p:cNvSpPr txBox="1">
              <a:spLocks noChangeArrowheads="1"/>
            </p:cNvSpPr>
            <p:nvPr/>
          </p:nvSpPr>
          <p:spPr bwMode="auto">
            <a:xfrm>
              <a:off x="2406" y="1519"/>
              <a:ext cx="123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fontAlgn="base" hangingPunct="0">
                <a:spcBef>
                  <a:spcPct val="50000"/>
                </a:spcBef>
                <a:spcAft>
                  <a:spcPct val="0"/>
                </a:spcAft>
              </a:pPr>
              <a:r>
                <a:rPr lang="en-US" altLang="en-US" sz="1200" b="1" smtClean="0">
                  <a:solidFill>
                    <a:srgbClr val="000000"/>
                  </a:solidFill>
                </a:rPr>
                <a:t>Fiscal policy tools</a:t>
              </a:r>
            </a:p>
          </p:txBody>
        </p:sp>
        <p:sp>
          <p:nvSpPr>
            <p:cNvPr id="408592" name="Text Box 16"/>
            <p:cNvSpPr txBox="1">
              <a:spLocks noChangeArrowheads="1"/>
            </p:cNvSpPr>
            <p:nvPr/>
          </p:nvSpPr>
          <p:spPr bwMode="auto">
            <a:xfrm>
              <a:off x="3690" y="1519"/>
              <a:ext cx="118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fontAlgn="base" hangingPunct="0">
                <a:spcBef>
                  <a:spcPct val="50000"/>
                </a:spcBef>
                <a:spcAft>
                  <a:spcPct val="0"/>
                </a:spcAft>
              </a:pPr>
              <a:r>
                <a:rPr lang="en-US" altLang="en-US" sz="1200" b="1" smtClean="0">
                  <a:solidFill>
                    <a:srgbClr val="000000"/>
                  </a:solidFill>
                </a:rPr>
                <a:t>Monetary policy tools</a:t>
              </a:r>
            </a:p>
          </p:txBody>
        </p:sp>
      </p:grpSp>
      <p:sp>
        <p:nvSpPr>
          <p:cNvPr id="408579" name="Rectangle 3"/>
          <p:cNvSpPr>
            <a:spLocks noGrp="1" noChangeArrowheads="1"/>
          </p:cNvSpPr>
          <p:nvPr>
            <p:ph type="body" sz="half" idx="4294967295"/>
          </p:nvPr>
        </p:nvSpPr>
        <p:spPr>
          <a:xfrm>
            <a:off x="604838" y="1082675"/>
            <a:ext cx="7908925" cy="744538"/>
          </a:xfrm>
        </p:spPr>
        <p:txBody>
          <a:bodyPr/>
          <a:lstStyle/>
          <a:p>
            <a:pPr marL="0" indent="0" algn="ctr">
              <a:buFontTx/>
              <a:buNone/>
            </a:pPr>
            <a:r>
              <a:rPr lang="en-US" altLang="en-US" sz="1800"/>
              <a:t>The federal government and the Federal Reserve both have tools to influence the nation’s economy.</a:t>
            </a:r>
          </a:p>
        </p:txBody>
      </p:sp>
      <p:grpSp>
        <p:nvGrpSpPr>
          <p:cNvPr id="408609" name="Group 33"/>
          <p:cNvGrpSpPr>
            <a:grpSpLocks/>
          </p:cNvGrpSpPr>
          <p:nvPr/>
        </p:nvGrpSpPr>
        <p:grpSpPr bwMode="auto">
          <a:xfrm>
            <a:off x="1044575" y="2862263"/>
            <a:ext cx="7186613" cy="1492250"/>
            <a:chOff x="658" y="1803"/>
            <a:chExt cx="4527" cy="940"/>
          </a:xfrm>
        </p:grpSpPr>
        <p:sp>
          <p:nvSpPr>
            <p:cNvPr id="408588" name="Text Box 12"/>
            <p:cNvSpPr txBox="1">
              <a:spLocks noChangeArrowheads="1"/>
            </p:cNvSpPr>
            <p:nvPr/>
          </p:nvSpPr>
          <p:spPr bwMode="auto">
            <a:xfrm>
              <a:off x="2188" y="2000"/>
              <a:ext cx="1362"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68275" indent="-168275">
                <a:spcBef>
                  <a:spcPct val="0"/>
                </a:spcBef>
                <a:defRPr kumimoji="1" sz="2400">
                  <a:solidFill>
                    <a:schemeClr val="tx1"/>
                  </a:solidFill>
                  <a:latin typeface="Times New Roman" pitchFamily="18" charset="0"/>
                </a:defRPr>
              </a:lvl1pPr>
              <a:lvl2pPr marL="460375">
                <a:spcBef>
                  <a:spcPct val="0"/>
                </a:spcBef>
                <a:defRPr kumimoji="1" sz="2400">
                  <a:solidFill>
                    <a:schemeClr val="tx1"/>
                  </a:solidFill>
                  <a:latin typeface="Times New Roman" pitchFamily="18" charset="0"/>
                </a:defRPr>
              </a:lvl2pPr>
              <a:lvl3pPr>
                <a:spcBef>
                  <a:spcPct val="0"/>
                </a:spcBef>
                <a:defRPr kumimoji="1" sz="2400">
                  <a:solidFill>
                    <a:schemeClr val="tx1"/>
                  </a:solidFill>
                  <a:latin typeface="Times New Roman" pitchFamily="18" charset="0"/>
                </a:defRPr>
              </a:lvl3pPr>
              <a:lvl4pPr>
                <a:spcBef>
                  <a:spcPct val="0"/>
                </a:spcBef>
                <a:defRPr kumimoji="1" sz="2400">
                  <a:solidFill>
                    <a:schemeClr val="tx1"/>
                  </a:solidFill>
                  <a:latin typeface="Times New Roman" pitchFamily="18" charset="0"/>
                </a:defRPr>
              </a:lvl4pPr>
              <a:lvl5pPr>
                <a:spcBef>
                  <a:spcPct val="0"/>
                </a:spcBef>
                <a:defRPr kumimoji="1" sz="2400">
                  <a:solidFill>
                    <a:schemeClr val="tx1"/>
                  </a:solidFill>
                  <a:latin typeface="Times New Roman" pitchFamily="18" charset="0"/>
                </a:defRPr>
              </a:lvl5pPr>
              <a:lvl6pPr eaLnBrk="0" fontAlgn="base" hangingPunct="0">
                <a:spcBef>
                  <a:spcPct val="0"/>
                </a:spcBef>
                <a:spcAft>
                  <a:spcPct val="0"/>
                </a:spcAft>
                <a:defRPr kumimoji="1" sz="2400">
                  <a:solidFill>
                    <a:schemeClr val="tx1"/>
                  </a:solidFill>
                  <a:latin typeface="Times New Roman" pitchFamily="18" charset="0"/>
                </a:defRPr>
              </a:lvl6pPr>
              <a:lvl7pPr eaLnBrk="0" fontAlgn="base" hangingPunct="0">
                <a:spcBef>
                  <a:spcPct val="0"/>
                </a:spcBef>
                <a:spcAft>
                  <a:spcPct val="0"/>
                </a:spcAft>
                <a:defRPr kumimoji="1" sz="2400">
                  <a:solidFill>
                    <a:schemeClr val="tx1"/>
                  </a:solidFill>
                  <a:latin typeface="Times New Roman" pitchFamily="18" charset="0"/>
                </a:defRPr>
              </a:lvl7pPr>
              <a:lvl8pPr eaLnBrk="0" fontAlgn="base" hangingPunct="0">
                <a:spcBef>
                  <a:spcPct val="0"/>
                </a:spcBef>
                <a:spcAft>
                  <a:spcPct val="0"/>
                </a:spcAft>
                <a:defRPr kumimoji="1" sz="2400">
                  <a:solidFill>
                    <a:schemeClr val="tx1"/>
                  </a:solidFill>
                  <a:latin typeface="Times New Roman" pitchFamily="18" charset="0"/>
                </a:defRPr>
              </a:lvl8pPr>
              <a:lvl9pPr eaLnBrk="0" fontAlgn="base" hangingPunct="0">
                <a:spcBef>
                  <a:spcPct val="0"/>
                </a:spcBef>
                <a:spcAft>
                  <a:spcPct val="0"/>
                </a:spcAft>
                <a:defRPr kumimoji="1" sz="2400">
                  <a:solidFill>
                    <a:schemeClr val="tx1"/>
                  </a:solidFill>
                  <a:latin typeface="Times New Roman" pitchFamily="18" charset="0"/>
                </a:defRPr>
              </a:lvl9pPr>
            </a:lstStyle>
            <a:p>
              <a:pPr eaLnBrk="0" fontAlgn="base" hangingPunct="0">
                <a:lnSpc>
                  <a:spcPct val="110000"/>
                </a:lnSpc>
                <a:spcAft>
                  <a:spcPct val="0"/>
                </a:spcAft>
              </a:pPr>
              <a:r>
                <a:rPr kumimoji="0" lang="en-US" altLang="en-US" sz="1400" smtClean="0">
                  <a:solidFill>
                    <a:srgbClr val="000000"/>
                  </a:solidFill>
                  <a:latin typeface="Arial" charset="0"/>
                </a:rPr>
                <a:t>1.	increasing government spending</a:t>
              </a:r>
            </a:p>
            <a:p>
              <a:pPr eaLnBrk="0" fontAlgn="base" hangingPunct="0">
                <a:lnSpc>
                  <a:spcPct val="110000"/>
                </a:lnSpc>
                <a:spcAft>
                  <a:spcPct val="0"/>
                </a:spcAft>
              </a:pPr>
              <a:r>
                <a:rPr kumimoji="0" lang="en-US" altLang="en-US" sz="1400" smtClean="0">
                  <a:solidFill>
                    <a:srgbClr val="000000"/>
                  </a:solidFill>
                  <a:latin typeface="Arial" charset="0"/>
                </a:rPr>
                <a:t>2. cutting taxes</a:t>
              </a:r>
              <a:endParaRPr kumimoji="0" lang="en-US" altLang="en-US" sz="1200" smtClean="0">
                <a:solidFill>
                  <a:srgbClr val="000000"/>
                </a:solidFill>
                <a:latin typeface="Arial" charset="0"/>
              </a:endParaRPr>
            </a:p>
          </p:txBody>
        </p:sp>
        <p:sp>
          <p:nvSpPr>
            <p:cNvPr id="408593" name="Text Box 17"/>
            <p:cNvSpPr txBox="1">
              <a:spLocks noChangeArrowheads="1"/>
            </p:cNvSpPr>
            <p:nvPr/>
          </p:nvSpPr>
          <p:spPr bwMode="auto">
            <a:xfrm>
              <a:off x="658" y="2004"/>
              <a:ext cx="123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fontAlgn="base" hangingPunct="0">
                <a:spcBef>
                  <a:spcPct val="50000"/>
                </a:spcBef>
                <a:spcAft>
                  <a:spcPct val="0"/>
                </a:spcAft>
              </a:pPr>
              <a:r>
                <a:rPr lang="en-US" altLang="en-US" sz="1600" b="1" smtClean="0">
                  <a:solidFill>
                    <a:srgbClr val="000000"/>
                  </a:solidFill>
                </a:rPr>
                <a:t>Expansionary tools</a:t>
              </a:r>
              <a:endParaRPr lang="en-US" altLang="en-US" sz="1200" b="1" smtClean="0">
                <a:solidFill>
                  <a:srgbClr val="000000"/>
                </a:solidFill>
              </a:endParaRPr>
            </a:p>
          </p:txBody>
        </p:sp>
        <p:sp>
          <p:nvSpPr>
            <p:cNvPr id="408595" name="Text Box 19"/>
            <p:cNvSpPr txBox="1">
              <a:spLocks noChangeArrowheads="1"/>
            </p:cNvSpPr>
            <p:nvPr/>
          </p:nvSpPr>
          <p:spPr bwMode="auto">
            <a:xfrm>
              <a:off x="3677" y="1803"/>
              <a:ext cx="1508" cy="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68275" indent="-168275">
                <a:spcBef>
                  <a:spcPct val="0"/>
                </a:spcBef>
                <a:defRPr kumimoji="1" sz="2400">
                  <a:solidFill>
                    <a:schemeClr val="tx1"/>
                  </a:solidFill>
                  <a:latin typeface="Times New Roman" pitchFamily="18" charset="0"/>
                </a:defRPr>
              </a:lvl1pPr>
              <a:lvl2pPr marL="460375">
                <a:spcBef>
                  <a:spcPct val="0"/>
                </a:spcBef>
                <a:defRPr kumimoji="1" sz="2400">
                  <a:solidFill>
                    <a:schemeClr val="tx1"/>
                  </a:solidFill>
                  <a:latin typeface="Times New Roman" pitchFamily="18" charset="0"/>
                </a:defRPr>
              </a:lvl2pPr>
              <a:lvl3pPr>
                <a:spcBef>
                  <a:spcPct val="0"/>
                </a:spcBef>
                <a:defRPr kumimoji="1" sz="2400">
                  <a:solidFill>
                    <a:schemeClr val="tx1"/>
                  </a:solidFill>
                  <a:latin typeface="Times New Roman" pitchFamily="18" charset="0"/>
                </a:defRPr>
              </a:lvl3pPr>
              <a:lvl4pPr>
                <a:spcBef>
                  <a:spcPct val="0"/>
                </a:spcBef>
                <a:defRPr kumimoji="1" sz="2400">
                  <a:solidFill>
                    <a:schemeClr val="tx1"/>
                  </a:solidFill>
                  <a:latin typeface="Times New Roman" pitchFamily="18" charset="0"/>
                </a:defRPr>
              </a:lvl4pPr>
              <a:lvl5pPr>
                <a:spcBef>
                  <a:spcPct val="0"/>
                </a:spcBef>
                <a:defRPr kumimoji="1" sz="2400">
                  <a:solidFill>
                    <a:schemeClr val="tx1"/>
                  </a:solidFill>
                  <a:latin typeface="Times New Roman" pitchFamily="18" charset="0"/>
                </a:defRPr>
              </a:lvl5pPr>
              <a:lvl6pPr eaLnBrk="0" fontAlgn="base" hangingPunct="0">
                <a:spcBef>
                  <a:spcPct val="0"/>
                </a:spcBef>
                <a:spcAft>
                  <a:spcPct val="0"/>
                </a:spcAft>
                <a:defRPr kumimoji="1" sz="2400">
                  <a:solidFill>
                    <a:schemeClr val="tx1"/>
                  </a:solidFill>
                  <a:latin typeface="Times New Roman" pitchFamily="18" charset="0"/>
                </a:defRPr>
              </a:lvl6pPr>
              <a:lvl7pPr eaLnBrk="0" fontAlgn="base" hangingPunct="0">
                <a:spcBef>
                  <a:spcPct val="0"/>
                </a:spcBef>
                <a:spcAft>
                  <a:spcPct val="0"/>
                </a:spcAft>
                <a:defRPr kumimoji="1" sz="2400">
                  <a:solidFill>
                    <a:schemeClr val="tx1"/>
                  </a:solidFill>
                  <a:latin typeface="Times New Roman" pitchFamily="18" charset="0"/>
                </a:defRPr>
              </a:lvl7pPr>
              <a:lvl8pPr eaLnBrk="0" fontAlgn="base" hangingPunct="0">
                <a:spcBef>
                  <a:spcPct val="0"/>
                </a:spcBef>
                <a:spcAft>
                  <a:spcPct val="0"/>
                </a:spcAft>
                <a:defRPr kumimoji="1" sz="2400">
                  <a:solidFill>
                    <a:schemeClr val="tx1"/>
                  </a:solidFill>
                  <a:latin typeface="Times New Roman" pitchFamily="18" charset="0"/>
                </a:defRPr>
              </a:lvl8pPr>
              <a:lvl9pPr eaLnBrk="0" fontAlgn="base" hangingPunct="0">
                <a:spcBef>
                  <a:spcPct val="0"/>
                </a:spcBef>
                <a:spcAft>
                  <a:spcPct val="0"/>
                </a:spcAft>
                <a:defRPr kumimoji="1" sz="2400">
                  <a:solidFill>
                    <a:schemeClr val="tx1"/>
                  </a:solidFill>
                  <a:latin typeface="Times New Roman" pitchFamily="18" charset="0"/>
                </a:defRPr>
              </a:lvl9pPr>
            </a:lstStyle>
            <a:p>
              <a:pPr eaLnBrk="0" fontAlgn="base" hangingPunct="0">
                <a:lnSpc>
                  <a:spcPct val="110000"/>
                </a:lnSpc>
                <a:spcAft>
                  <a:spcPct val="0"/>
                </a:spcAft>
              </a:pPr>
              <a:r>
                <a:rPr kumimoji="0" lang="en-US" altLang="en-US" sz="1400" smtClean="0">
                  <a:solidFill>
                    <a:srgbClr val="000000"/>
                  </a:solidFill>
                  <a:latin typeface="Arial" charset="0"/>
                </a:rPr>
                <a:t>1.	open market operations: bond purchases</a:t>
              </a:r>
            </a:p>
            <a:p>
              <a:pPr eaLnBrk="0" fontAlgn="base" hangingPunct="0">
                <a:lnSpc>
                  <a:spcPct val="110000"/>
                </a:lnSpc>
                <a:spcAft>
                  <a:spcPct val="0"/>
                </a:spcAft>
              </a:pPr>
              <a:r>
                <a:rPr kumimoji="0" lang="en-US" altLang="en-US" sz="1400" smtClean="0">
                  <a:solidFill>
                    <a:srgbClr val="000000"/>
                  </a:solidFill>
                  <a:latin typeface="Arial" charset="0"/>
                </a:rPr>
                <a:t>2. decreasing the discount rate</a:t>
              </a:r>
            </a:p>
            <a:p>
              <a:pPr eaLnBrk="0" fontAlgn="base" hangingPunct="0">
                <a:lnSpc>
                  <a:spcPct val="110000"/>
                </a:lnSpc>
                <a:spcAft>
                  <a:spcPct val="0"/>
                </a:spcAft>
              </a:pPr>
              <a:r>
                <a:rPr kumimoji="0" lang="en-US" altLang="en-US" sz="1400" smtClean="0">
                  <a:solidFill>
                    <a:srgbClr val="000000"/>
                  </a:solidFill>
                  <a:latin typeface="Arial" charset="0"/>
                </a:rPr>
                <a:t>3.	decreasing reserve requirements</a:t>
              </a:r>
              <a:endParaRPr kumimoji="0" lang="en-US" altLang="en-US" sz="1200" smtClean="0">
                <a:solidFill>
                  <a:srgbClr val="000000"/>
                </a:solidFill>
                <a:latin typeface="Arial" charset="0"/>
              </a:endParaRPr>
            </a:p>
          </p:txBody>
        </p:sp>
      </p:grpSp>
      <p:grpSp>
        <p:nvGrpSpPr>
          <p:cNvPr id="408610" name="Group 34"/>
          <p:cNvGrpSpPr>
            <a:grpSpLocks/>
          </p:cNvGrpSpPr>
          <p:nvPr/>
        </p:nvGrpSpPr>
        <p:grpSpPr bwMode="auto">
          <a:xfrm>
            <a:off x="1085850" y="4398963"/>
            <a:ext cx="7218363" cy="1492250"/>
            <a:chOff x="684" y="2771"/>
            <a:chExt cx="4547" cy="940"/>
          </a:xfrm>
        </p:grpSpPr>
        <p:sp>
          <p:nvSpPr>
            <p:cNvPr id="408594" name="Text Box 18"/>
            <p:cNvSpPr txBox="1">
              <a:spLocks noChangeArrowheads="1"/>
            </p:cNvSpPr>
            <p:nvPr/>
          </p:nvSpPr>
          <p:spPr bwMode="auto">
            <a:xfrm>
              <a:off x="684" y="3022"/>
              <a:ext cx="123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fontAlgn="base" hangingPunct="0">
                <a:spcBef>
                  <a:spcPct val="50000"/>
                </a:spcBef>
                <a:spcAft>
                  <a:spcPct val="0"/>
                </a:spcAft>
              </a:pPr>
              <a:r>
                <a:rPr lang="en-US" altLang="en-US" sz="1600" b="1" smtClean="0">
                  <a:solidFill>
                    <a:srgbClr val="000000"/>
                  </a:solidFill>
                </a:rPr>
                <a:t>Contractionary tools</a:t>
              </a:r>
              <a:endParaRPr lang="en-US" altLang="en-US" sz="1200" b="1" smtClean="0">
                <a:solidFill>
                  <a:srgbClr val="000000"/>
                </a:solidFill>
              </a:endParaRPr>
            </a:p>
          </p:txBody>
        </p:sp>
        <p:sp>
          <p:nvSpPr>
            <p:cNvPr id="408596" name="Text Box 20"/>
            <p:cNvSpPr txBox="1">
              <a:spLocks noChangeArrowheads="1"/>
            </p:cNvSpPr>
            <p:nvPr/>
          </p:nvSpPr>
          <p:spPr bwMode="auto">
            <a:xfrm>
              <a:off x="2095" y="2957"/>
              <a:ext cx="1569"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68275" indent="-168275">
                <a:spcBef>
                  <a:spcPct val="0"/>
                </a:spcBef>
                <a:defRPr kumimoji="1" sz="2400">
                  <a:solidFill>
                    <a:schemeClr val="tx1"/>
                  </a:solidFill>
                  <a:latin typeface="Times New Roman" pitchFamily="18" charset="0"/>
                </a:defRPr>
              </a:lvl1pPr>
              <a:lvl2pPr marL="460375">
                <a:spcBef>
                  <a:spcPct val="0"/>
                </a:spcBef>
                <a:defRPr kumimoji="1" sz="2400">
                  <a:solidFill>
                    <a:schemeClr val="tx1"/>
                  </a:solidFill>
                  <a:latin typeface="Times New Roman" pitchFamily="18" charset="0"/>
                </a:defRPr>
              </a:lvl2pPr>
              <a:lvl3pPr>
                <a:spcBef>
                  <a:spcPct val="0"/>
                </a:spcBef>
                <a:defRPr kumimoji="1" sz="2400">
                  <a:solidFill>
                    <a:schemeClr val="tx1"/>
                  </a:solidFill>
                  <a:latin typeface="Times New Roman" pitchFamily="18" charset="0"/>
                </a:defRPr>
              </a:lvl3pPr>
              <a:lvl4pPr>
                <a:spcBef>
                  <a:spcPct val="0"/>
                </a:spcBef>
                <a:defRPr kumimoji="1" sz="2400">
                  <a:solidFill>
                    <a:schemeClr val="tx1"/>
                  </a:solidFill>
                  <a:latin typeface="Times New Roman" pitchFamily="18" charset="0"/>
                </a:defRPr>
              </a:lvl4pPr>
              <a:lvl5pPr>
                <a:spcBef>
                  <a:spcPct val="0"/>
                </a:spcBef>
                <a:defRPr kumimoji="1" sz="2400">
                  <a:solidFill>
                    <a:schemeClr val="tx1"/>
                  </a:solidFill>
                  <a:latin typeface="Times New Roman" pitchFamily="18" charset="0"/>
                </a:defRPr>
              </a:lvl5pPr>
              <a:lvl6pPr eaLnBrk="0" fontAlgn="base" hangingPunct="0">
                <a:spcBef>
                  <a:spcPct val="0"/>
                </a:spcBef>
                <a:spcAft>
                  <a:spcPct val="0"/>
                </a:spcAft>
                <a:defRPr kumimoji="1" sz="2400">
                  <a:solidFill>
                    <a:schemeClr val="tx1"/>
                  </a:solidFill>
                  <a:latin typeface="Times New Roman" pitchFamily="18" charset="0"/>
                </a:defRPr>
              </a:lvl6pPr>
              <a:lvl7pPr eaLnBrk="0" fontAlgn="base" hangingPunct="0">
                <a:spcBef>
                  <a:spcPct val="0"/>
                </a:spcBef>
                <a:spcAft>
                  <a:spcPct val="0"/>
                </a:spcAft>
                <a:defRPr kumimoji="1" sz="2400">
                  <a:solidFill>
                    <a:schemeClr val="tx1"/>
                  </a:solidFill>
                  <a:latin typeface="Times New Roman" pitchFamily="18" charset="0"/>
                </a:defRPr>
              </a:lvl7pPr>
              <a:lvl8pPr eaLnBrk="0" fontAlgn="base" hangingPunct="0">
                <a:spcBef>
                  <a:spcPct val="0"/>
                </a:spcBef>
                <a:spcAft>
                  <a:spcPct val="0"/>
                </a:spcAft>
                <a:defRPr kumimoji="1" sz="2400">
                  <a:solidFill>
                    <a:schemeClr val="tx1"/>
                  </a:solidFill>
                  <a:latin typeface="Times New Roman" pitchFamily="18" charset="0"/>
                </a:defRPr>
              </a:lvl8pPr>
              <a:lvl9pPr eaLnBrk="0" fontAlgn="base" hangingPunct="0">
                <a:spcBef>
                  <a:spcPct val="0"/>
                </a:spcBef>
                <a:spcAft>
                  <a:spcPct val="0"/>
                </a:spcAft>
                <a:defRPr kumimoji="1" sz="2400">
                  <a:solidFill>
                    <a:schemeClr val="tx1"/>
                  </a:solidFill>
                  <a:latin typeface="Times New Roman" pitchFamily="18" charset="0"/>
                </a:defRPr>
              </a:lvl9pPr>
            </a:lstStyle>
            <a:p>
              <a:pPr eaLnBrk="0" fontAlgn="base" hangingPunct="0">
                <a:lnSpc>
                  <a:spcPct val="110000"/>
                </a:lnSpc>
                <a:spcAft>
                  <a:spcPct val="0"/>
                </a:spcAft>
              </a:pPr>
              <a:r>
                <a:rPr kumimoji="0" lang="en-US" altLang="en-US" sz="1400" smtClean="0">
                  <a:solidFill>
                    <a:srgbClr val="000000"/>
                  </a:solidFill>
                  <a:latin typeface="Arial" charset="0"/>
                </a:rPr>
                <a:t>1.	decreasing government spending</a:t>
              </a:r>
            </a:p>
            <a:p>
              <a:pPr eaLnBrk="0" fontAlgn="base" hangingPunct="0">
                <a:lnSpc>
                  <a:spcPct val="110000"/>
                </a:lnSpc>
                <a:spcAft>
                  <a:spcPct val="0"/>
                </a:spcAft>
              </a:pPr>
              <a:r>
                <a:rPr kumimoji="0" lang="en-US" altLang="en-US" sz="1400" smtClean="0">
                  <a:solidFill>
                    <a:srgbClr val="000000"/>
                  </a:solidFill>
                  <a:latin typeface="Arial" charset="0"/>
                </a:rPr>
                <a:t>2. raising taxes</a:t>
              </a:r>
              <a:endParaRPr kumimoji="0" lang="en-US" altLang="en-US" sz="1200" smtClean="0">
                <a:solidFill>
                  <a:srgbClr val="000000"/>
                </a:solidFill>
                <a:latin typeface="Arial" charset="0"/>
              </a:endParaRPr>
            </a:p>
          </p:txBody>
        </p:sp>
        <p:sp>
          <p:nvSpPr>
            <p:cNvPr id="408597" name="Text Box 21"/>
            <p:cNvSpPr txBox="1">
              <a:spLocks noChangeArrowheads="1"/>
            </p:cNvSpPr>
            <p:nvPr/>
          </p:nvSpPr>
          <p:spPr bwMode="auto">
            <a:xfrm>
              <a:off x="3676" y="2771"/>
              <a:ext cx="1555" cy="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68275" indent="-168275">
                <a:spcBef>
                  <a:spcPct val="0"/>
                </a:spcBef>
                <a:defRPr kumimoji="1" sz="2400">
                  <a:solidFill>
                    <a:schemeClr val="tx1"/>
                  </a:solidFill>
                  <a:latin typeface="Times New Roman" pitchFamily="18" charset="0"/>
                </a:defRPr>
              </a:lvl1pPr>
              <a:lvl2pPr marL="460375">
                <a:spcBef>
                  <a:spcPct val="0"/>
                </a:spcBef>
                <a:defRPr kumimoji="1" sz="2400">
                  <a:solidFill>
                    <a:schemeClr val="tx1"/>
                  </a:solidFill>
                  <a:latin typeface="Times New Roman" pitchFamily="18" charset="0"/>
                </a:defRPr>
              </a:lvl2pPr>
              <a:lvl3pPr>
                <a:spcBef>
                  <a:spcPct val="0"/>
                </a:spcBef>
                <a:defRPr kumimoji="1" sz="2400">
                  <a:solidFill>
                    <a:schemeClr val="tx1"/>
                  </a:solidFill>
                  <a:latin typeface="Times New Roman" pitchFamily="18" charset="0"/>
                </a:defRPr>
              </a:lvl3pPr>
              <a:lvl4pPr>
                <a:spcBef>
                  <a:spcPct val="0"/>
                </a:spcBef>
                <a:defRPr kumimoji="1" sz="2400">
                  <a:solidFill>
                    <a:schemeClr val="tx1"/>
                  </a:solidFill>
                  <a:latin typeface="Times New Roman" pitchFamily="18" charset="0"/>
                </a:defRPr>
              </a:lvl4pPr>
              <a:lvl5pPr>
                <a:spcBef>
                  <a:spcPct val="0"/>
                </a:spcBef>
                <a:defRPr kumimoji="1" sz="2400">
                  <a:solidFill>
                    <a:schemeClr val="tx1"/>
                  </a:solidFill>
                  <a:latin typeface="Times New Roman" pitchFamily="18" charset="0"/>
                </a:defRPr>
              </a:lvl5pPr>
              <a:lvl6pPr eaLnBrk="0" fontAlgn="base" hangingPunct="0">
                <a:spcBef>
                  <a:spcPct val="0"/>
                </a:spcBef>
                <a:spcAft>
                  <a:spcPct val="0"/>
                </a:spcAft>
                <a:defRPr kumimoji="1" sz="2400">
                  <a:solidFill>
                    <a:schemeClr val="tx1"/>
                  </a:solidFill>
                  <a:latin typeface="Times New Roman" pitchFamily="18" charset="0"/>
                </a:defRPr>
              </a:lvl6pPr>
              <a:lvl7pPr eaLnBrk="0" fontAlgn="base" hangingPunct="0">
                <a:spcBef>
                  <a:spcPct val="0"/>
                </a:spcBef>
                <a:spcAft>
                  <a:spcPct val="0"/>
                </a:spcAft>
                <a:defRPr kumimoji="1" sz="2400">
                  <a:solidFill>
                    <a:schemeClr val="tx1"/>
                  </a:solidFill>
                  <a:latin typeface="Times New Roman" pitchFamily="18" charset="0"/>
                </a:defRPr>
              </a:lvl7pPr>
              <a:lvl8pPr eaLnBrk="0" fontAlgn="base" hangingPunct="0">
                <a:spcBef>
                  <a:spcPct val="0"/>
                </a:spcBef>
                <a:spcAft>
                  <a:spcPct val="0"/>
                </a:spcAft>
                <a:defRPr kumimoji="1" sz="2400">
                  <a:solidFill>
                    <a:schemeClr val="tx1"/>
                  </a:solidFill>
                  <a:latin typeface="Times New Roman" pitchFamily="18" charset="0"/>
                </a:defRPr>
              </a:lvl8pPr>
              <a:lvl9pPr eaLnBrk="0" fontAlgn="base" hangingPunct="0">
                <a:spcBef>
                  <a:spcPct val="0"/>
                </a:spcBef>
                <a:spcAft>
                  <a:spcPct val="0"/>
                </a:spcAft>
                <a:defRPr kumimoji="1" sz="2400">
                  <a:solidFill>
                    <a:schemeClr val="tx1"/>
                  </a:solidFill>
                  <a:latin typeface="Times New Roman" pitchFamily="18" charset="0"/>
                </a:defRPr>
              </a:lvl9pPr>
            </a:lstStyle>
            <a:p>
              <a:pPr eaLnBrk="0" fontAlgn="base" hangingPunct="0">
                <a:lnSpc>
                  <a:spcPct val="110000"/>
                </a:lnSpc>
                <a:spcAft>
                  <a:spcPct val="0"/>
                </a:spcAft>
              </a:pPr>
              <a:r>
                <a:rPr kumimoji="0" lang="en-US" altLang="en-US" sz="1400" smtClean="0">
                  <a:solidFill>
                    <a:srgbClr val="000000"/>
                  </a:solidFill>
                  <a:latin typeface="Arial" charset="0"/>
                </a:rPr>
                <a:t>1.	open market operations: bond sales</a:t>
              </a:r>
            </a:p>
            <a:p>
              <a:pPr eaLnBrk="0" fontAlgn="base" hangingPunct="0">
                <a:lnSpc>
                  <a:spcPct val="110000"/>
                </a:lnSpc>
                <a:spcAft>
                  <a:spcPct val="0"/>
                </a:spcAft>
              </a:pPr>
              <a:r>
                <a:rPr kumimoji="0" lang="en-US" altLang="en-US" sz="1400" smtClean="0">
                  <a:solidFill>
                    <a:srgbClr val="000000"/>
                  </a:solidFill>
                  <a:latin typeface="Arial" charset="0"/>
                </a:rPr>
                <a:t>2. increasing the discount rate</a:t>
              </a:r>
            </a:p>
            <a:p>
              <a:pPr eaLnBrk="0" fontAlgn="base" hangingPunct="0">
                <a:lnSpc>
                  <a:spcPct val="110000"/>
                </a:lnSpc>
                <a:spcAft>
                  <a:spcPct val="0"/>
                </a:spcAft>
              </a:pPr>
              <a:r>
                <a:rPr kumimoji="0" lang="en-US" altLang="en-US" sz="1400" smtClean="0">
                  <a:solidFill>
                    <a:srgbClr val="000000"/>
                  </a:solidFill>
                  <a:latin typeface="Arial" charset="0"/>
                </a:rPr>
                <a:t>3.	increasing reserve requirements</a:t>
              </a:r>
              <a:endParaRPr kumimoji="0" lang="en-US" altLang="en-US" sz="1200" smtClean="0">
                <a:solidFill>
                  <a:srgbClr val="000000"/>
                </a:solidFill>
                <a:latin typeface="Arial" charset="0"/>
              </a:endParaRPr>
            </a:p>
          </p:txBody>
        </p:sp>
      </p:grpSp>
      <p:sp>
        <p:nvSpPr>
          <p:cNvPr id="408611" name="Rectangle 35"/>
          <p:cNvSpPr>
            <a:spLocks noGrp="1" noChangeArrowheads="1"/>
          </p:cNvSpPr>
          <p:nvPr>
            <p:ph type="title"/>
          </p:nvPr>
        </p:nvSpPr>
        <p:spPr/>
        <p:txBody>
          <a:bodyPr/>
          <a:lstStyle/>
          <a:p>
            <a:r>
              <a:rPr lang="en-US" altLang="en-US"/>
              <a:t>Fiscal and Monetary Policy Tools</a:t>
            </a:r>
          </a:p>
        </p:txBody>
      </p:sp>
      <p:pic>
        <p:nvPicPr>
          <p:cNvPr id="408612" name="Picture 36">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13" y="6153150"/>
            <a:ext cx="6826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8613" name="Picture 37">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038" y="6153150"/>
            <a:ext cx="6826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8614" name="Picture 38">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6270625"/>
            <a:ext cx="4381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408615" name="Picture 39">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5263" y="6270625"/>
            <a:ext cx="4381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408616" name="Picture 40">
            <a:hlinkClick r:id="" action="ppaction://noactio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2163" y="6270625"/>
            <a:ext cx="4381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408617" name="Picture 41">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0650" y="6270625"/>
            <a:ext cx="4381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408618" name="Picture 42">
            <a:hlinkClick r:id="" action="ppaction://hlinkshowjump?jump=endshow"/>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8313" y="6270625"/>
            <a:ext cx="430212" cy="41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875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08611"/>
                                        </p:tgtEl>
                                        <p:attrNameLst>
                                          <p:attrName>style.visibility</p:attrName>
                                        </p:attrNameLst>
                                      </p:cBhvr>
                                      <p:to>
                                        <p:strVal val="visible"/>
                                      </p:to>
                                    </p:set>
                                    <p:anim calcmode="lin" valueType="num">
                                      <p:cBhvr additive="base">
                                        <p:cTn id="7" dur="500" fill="hold"/>
                                        <p:tgtEl>
                                          <p:spTgt spid="408611"/>
                                        </p:tgtEl>
                                        <p:attrNameLst>
                                          <p:attrName>ppt_x</p:attrName>
                                        </p:attrNameLst>
                                      </p:cBhvr>
                                      <p:tavLst>
                                        <p:tav tm="0">
                                          <p:val>
                                            <p:strVal val="#ppt_x"/>
                                          </p:val>
                                        </p:tav>
                                        <p:tav tm="100000">
                                          <p:val>
                                            <p:strVal val="#ppt_x"/>
                                          </p:val>
                                        </p:tav>
                                      </p:tavLst>
                                    </p:anim>
                                    <p:anim calcmode="lin" valueType="num">
                                      <p:cBhvr additive="base">
                                        <p:cTn id="8" dur="500" fill="hold"/>
                                        <p:tgtEl>
                                          <p:spTgt spid="4086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08579">
                                            <p:txEl>
                                              <p:pRg st="0" end="0"/>
                                            </p:txEl>
                                          </p:spTgt>
                                        </p:tgtEl>
                                        <p:attrNameLst>
                                          <p:attrName>style.visibility</p:attrName>
                                        </p:attrNameLst>
                                      </p:cBhvr>
                                      <p:to>
                                        <p:strVal val="visible"/>
                                      </p:to>
                                    </p:set>
                                    <p:anim calcmode="lin" valueType="num">
                                      <p:cBhvr>
                                        <p:cTn id="13" dur="500" fill="hold"/>
                                        <p:tgtEl>
                                          <p:spTgt spid="408579">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40857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408598"/>
                                        </p:tgtEl>
                                        <p:attrNameLst>
                                          <p:attrName>style.visibility</p:attrName>
                                        </p:attrNameLst>
                                      </p:cBhvr>
                                      <p:to>
                                        <p:strVal val="visible"/>
                                      </p:to>
                                    </p:set>
                                    <p:animEffect transition="in" filter="randombar(horizontal)">
                                      <p:cBhvr>
                                        <p:cTn id="19" dur="500"/>
                                        <p:tgtEl>
                                          <p:spTgt spid="4085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408609"/>
                                        </p:tgtEl>
                                        <p:attrNameLst>
                                          <p:attrName>style.visibility</p:attrName>
                                        </p:attrNameLst>
                                      </p:cBhvr>
                                      <p:to>
                                        <p:strVal val="visible"/>
                                      </p:to>
                                    </p:set>
                                    <p:animEffect transition="in" filter="wipe(up)">
                                      <p:cBhvr>
                                        <p:cTn id="24" dur="500"/>
                                        <p:tgtEl>
                                          <p:spTgt spid="4086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08610"/>
                                        </p:tgtEl>
                                        <p:attrNameLst>
                                          <p:attrName>style.visibility</p:attrName>
                                        </p:attrNameLst>
                                      </p:cBhvr>
                                      <p:to>
                                        <p:strVal val="visible"/>
                                      </p:to>
                                    </p:set>
                                    <p:animEffect transition="in" filter="wipe(up)">
                                      <p:cBhvr>
                                        <p:cTn id="29" dur="500"/>
                                        <p:tgtEl>
                                          <p:spTgt spid="40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bldLvl="5" autoUpdateAnimBg="0"/>
      <p:bldP spid="40861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17" descr="EPP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title"/>
          </p:nvPr>
        </p:nvSpPr>
        <p:spPr/>
        <p:txBody>
          <a:bodyPr/>
          <a:lstStyle/>
          <a:p>
            <a:r>
              <a:rPr lang="en-US" altLang="en-US" smtClean="0"/>
              <a:t>Focus Activity 2.1</a:t>
            </a:r>
          </a:p>
        </p:txBody>
      </p:sp>
    </p:spTree>
    <p:extLst>
      <p:ext uri="{BB962C8B-B14F-4D97-AF65-F5344CB8AC3E}">
        <p14:creationId xmlns:p14="http://schemas.microsoft.com/office/powerpoint/2010/main" val="4035162262"/>
      </p:ext>
    </p:extLst>
  </p:cSld>
  <p:clrMapOvr>
    <a:masterClrMapping/>
  </p:clrMapOvr>
  <p:transition>
    <p:zoom/>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8" y="1676400"/>
            <a:ext cx="6324600" cy="1116013"/>
          </a:xfrm>
        </p:spPr>
        <p:txBody>
          <a:bodyPr/>
          <a:lstStyle/>
          <a:p>
            <a:pPr algn="ctr" eaLnBrk="1" fontAlgn="auto" hangingPunct="1">
              <a:spcAft>
                <a:spcPts val="0"/>
              </a:spcAft>
              <a:defRPr/>
            </a:pPr>
            <a:r>
              <a:rPr lang="en-US" sz="5400" dirty="0" smtClean="0"/>
              <a:t>The Fed</a:t>
            </a:r>
            <a:br>
              <a:rPr lang="en-US" sz="5400" dirty="0" smtClean="0"/>
            </a:br>
            <a:r>
              <a:rPr lang="en-US" sz="5400" dirty="0" err="1" smtClean="0"/>
              <a:t>PARt</a:t>
            </a:r>
            <a:r>
              <a:rPr lang="en-US" sz="5400" dirty="0" smtClean="0"/>
              <a:t> </a:t>
            </a:r>
            <a:r>
              <a:rPr lang="en-US" sz="5400" dirty="0" smtClean="0"/>
              <a:t>II –</a:t>
            </a:r>
            <a:br>
              <a:rPr lang="en-US" sz="5400" dirty="0" smtClean="0"/>
            </a:br>
            <a:r>
              <a:rPr lang="en-US" sz="5400" dirty="0" smtClean="0"/>
              <a:t>Monetary Policy</a:t>
            </a:r>
            <a:endParaRPr lang="en-US" sz="5400" dirty="0"/>
          </a:p>
        </p:txBody>
      </p:sp>
      <p:sp>
        <p:nvSpPr>
          <p:cNvPr id="3" name="Subtitle 2"/>
          <p:cNvSpPr>
            <a:spLocks noGrp="1"/>
          </p:cNvSpPr>
          <p:nvPr>
            <p:ph type="subTitle" idx="1"/>
          </p:nvPr>
        </p:nvSpPr>
        <p:spPr>
          <a:xfrm rot="19140000">
            <a:off x="1273175" y="2578100"/>
            <a:ext cx="6511925" cy="738188"/>
          </a:xfrm>
        </p:spPr>
        <p:txBody>
          <a:bodyPr rtlCol="0"/>
          <a:lstStyle/>
          <a:p>
            <a:pPr eaLnBrk="1" fontAlgn="auto" hangingPunct="1">
              <a:spcAft>
                <a:spcPts val="0"/>
              </a:spcAft>
              <a:buFont typeface="Arial" pitchFamily="34" charset="0"/>
              <a:buNone/>
              <a:defRPr/>
            </a:pPr>
            <a:r>
              <a:rPr sz="1800" dirty="0"/>
              <a:t>Chapter </a:t>
            </a:r>
            <a:r>
              <a:rPr sz="1800" dirty="0" smtClean="0"/>
              <a:t>16</a:t>
            </a:r>
            <a:endParaRPr sz="1800" dirty="0"/>
          </a:p>
        </p:txBody>
      </p:sp>
    </p:spTree>
    <p:extLst>
      <p:ext uri="{BB962C8B-B14F-4D97-AF65-F5344CB8AC3E}">
        <p14:creationId xmlns:p14="http://schemas.microsoft.com/office/powerpoint/2010/main" val="4187859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1108364" y="0"/>
            <a:ext cx="8035636" cy="6858000"/>
          </a:xfrm>
        </p:spPr>
        <p:txBody>
          <a:bodyPr/>
          <a:lstStyle/>
          <a:p>
            <a:pPr marL="571500" indent="-571500" eaLnBrk="1" hangingPunct="1">
              <a:spcBef>
                <a:spcPct val="0"/>
              </a:spcBef>
              <a:buFont typeface="+mj-lt"/>
              <a:buAutoNum type="romanUcPeriod"/>
              <a:defRPr/>
            </a:pPr>
            <a:r>
              <a:rPr lang="en-US" altLang="en-US" b="1" dirty="0" smtClean="0">
                <a:ea typeface="Calibri" pitchFamily="34" charset="0"/>
                <a:cs typeface="Times New Roman" pitchFamily="18" charset="0"/>
              </a:rPr>
              <a:t>Easy Money Policy:</a:t>
            </a:r>
            <a:r>
              <a:rPr lang="en-US" altLang="en-US" dirty="0" smtClean="0">
                <a:ea typeface="Calibri" pitchFamily="34" charset="0"/>
                <a:cs typeface="Times New Roman" pitchFamily="18" charset="0"/>
              </a:rPr>
              <a:t>                                            </a:t>
            </a:r>
            <a:r>
              <a:rPr lang="en-US" altLang="en-US" dirty="0" smtClean="0">
                <a:solidFill>
                  <a:srgbClr val="FF0000"/>
                </a:solidFill>
                <a:ea typeface="Calibri" pitchFamily="34" charset="0"/>
                <a:cs typeface="Times New Roman" pitchFamily="18" charset="0"/>
              </a:rPr>
              <a:t>Money supply grows = interest rates fall.  Hope to stimulate the economy b/c w/ low interest rates people will buy more on credit</a:t>
            </a:r>
          </a:p>
          <a:p>
            <a:pPr lvl="1" eaLnBrk="1" hangingPunct="1">
              <a:spcBef>
                <a:spcPct val="0"/>
              </a:spcBef>
              <a:buFont typeface="Calibri" pitchFamily="34" charset="0"/>
              <a:buAutoNum type="alphaUcPeriod"/>
              <a:defRPr/>
            </a:pPr>
            <a:r>
              <a:rPr lang="en-US" altLang="en-US" dirty="0" smtClean="0">
                <a:ea typeface="Calibri" pitchFamily="34" charset="0"/>
                <a:cs typeface="Times New Roman" pitchFamily="18" charset="0"/>
              </a:rPr>
              <a:t> REASONS: </a:t>
            </a:r>
          </a:p>
          <a:p>
            <a:pPr marL="1371600" lvl="2" indent="-457200" eaLnBrk="1" hangingPunct="1">
              <a:spcBef>
                <a:spcPct val="0"/>
              </a:spcBef>
              <a:buFont typeface="+mj-lt"/>
              <a:buAutoNum type="arabicPeriod"/>
              <a:defRPr/>
            </a:pPr>
            <a:r>
              <a:rPr lang="en-US" altLang="en-US" dirty="0" smtClean="0">
                <a:ea typeface="Calibri" pitchFamily="34" charset="0"/>
                <a:cs typeface="Times New Roman" pitchFamily="18" charset="0"/>
              </a:rPr>
              <a:t>GDP is falling </a:t>
            </a:r>
          </a:p>
          <a:p>
            <a:pPr marL="1371600" lvl="2" indent="-457200" eaLnBrk="1" hangingPunct="1">
              <a:spcBef>
                <a:spcPct val="0"/>
              </a:spcBef>
              <a:buFont typeface="+mj-lt"/>
              <a:buAutoNum type="arabicPeriod"/>
              <a:defRPr/>
            </a:pPr>
            <a:r>
              <a:rPr lang="en-US" altLang="en-US" dirty="0" smtClean="0">
                <a:ea typeface="Calibri" pitchFamily="34" charset="0"/>
                <a:cs typeface="Times New Roman" pitchFamily="18" charset="0"/>
              </a:rPr>
              <a:t>unemployment up </a:t>
            </a:r>
          </a:p>
          <a:p>
            <a:pPr marL="1371600" lvl="2" indent="-457200" eaLnBrk="1" hangingPunct="1">
              <a:spcBef>
                <a:spcPct val="0"/>
              </a:spcBef>
              <a:buFont typeface="+mj-lt"/>
              <a:buAutoNum type="arabicPeriod"/>
              <a:defRPr/>
            </a:pPr>
            <a:r>
              <a:rPr lang="en-US" altLang="en-US" dirty="0" smtClean="0">
                <a:ea typeface="Calibri" pitchFamily="34" charset="0"/>
                <a:cs typeface="Times New Roman" pitchFamily="18" charset="0"/>
              </a:rPr>
              <a:t>economic recession is on </a:t>
            </a:r>
          </a:p>
          <a:p>
            <a:pPr marL="914400" lvl="2" indent="0" eaLnBrk="1" hangingPunct="1">
              <a:spcBef>
                <a:spcPct val="0"/>
              </a:spcBef>
              <a:buFont typeface="Arial" charset="0"/>
              <a:buNone/>
              <a:defRPr/>
            </a:pPr>
            <a:r>
              <a:rPr lang="en-US" altLang="en-US" dirty="0" smtClean="0">
                <a:solidFill>
                  <a:srgbClr val="FF0000"/>
                </a:solidFill>
                <a:ea typeface="Calibri" pitchFamily="34" charset="0"/>
                <a:cs typeface="Times New Roman" pitchFamily="18" charset="0"/>
              </a:rPr>
              <a:t>= easy money policy</a:t>
            </a:r>
          </a:p>
          <a:p>
            <a:pPr marL="571500" indent="-571500" eaLnBrk="1" hangingPunct="1">
              <a:spcBef>
                <a:spcPct val="0"/>
              </a:spcBef>
              <a:buFont typeface="+mj-lt"/>
              <a:buAutoNum type="romanUcPeriod" startAt="2"/>
              <a:defRPr/>
            </a:pPr>
            <a:r>
              <a:rPr lang="en-US" altLang="en-US" b="1" dirty="0" smtClean="0">
                <a:ea typeface="Calibri" pitchFamily="34" charset="0"/>
                <a:cs typeface="Times New Roman" pitchFamily="18" charset="0"/>
              </a:rPr>
              <a:t>Tight Money Policy</a:t>
            </a:r>
            <a:r>
              <a:rPr lang="en-US" altLang="en-US" dirty="0" smtClean="0">
                <a:ea typeface="Calibri" pitchFamily="34" charset="0"/>
                <a:cs typeface="Times New Roman" pitchFamily="18" charset="0"/>
              </a:rPr>
              <a:t>:                                           </a:t>
            </a:r>
            <a:r>
              <a:rPr lang="en-US" altLang="en-US" dirty="0" smtClean="0">
                <a:solidFill>
                  <a:srgbClr val="FF0000"/>
                </a:solidFill>
                <a:ea typeface="Calibri" pitchFamily="34" charset="0"/>
                <a:cs typeface="Times New Roman" pitchFamily="18" charset="0"/>
              </a:rPr>
              <a:t>Money supply declines = interest rate up</a:t>
            </a:r>
          </a:p>
          <a:p>
            <a:pPr lvl="1" eaLnBrk="1" hangingPunct="1">
              <a:spcBef>
                <a:spcPct val="0"/>
              </a:spcBef>
              <a:buFont typeface="Calibri" pitchFamily="34" charset="0"/>
              <a:buAutoNum type="alphaUcPeriod"/>
              <a:defRPr/>
            </a:pPr>
            <a:r>
              <a:rPr lang="en-US" altLang="en-US" dirty="0" smtClean="0">
                <a:ea typeface="Calibri" pitchFamily="34" charset="0"/>
                <a:cs typeface="Times New Roman" pitchFamily="18" charset="0"/>
              </a:rPr>
              <a:t> REASONS: </a:t>
            </a:r>
          </a:p>
          <a:p>
            <a:pPr marL="1371600" lvl="2" indent="-457200" eaLnBrk="1" hangingPunct="1">
              <a:spcBef>
                <a:spcPct val="0"/>
              </a:spcBef>
              <a:buFont typeface="+mj-lt"/>
              <a:buAutoNum type="arabicPeriod"/>
              <a:defRPr/>
            </a:pPr>
            <a:r>
              <a:rPr lang="en-US" altLang="en-US" dirty="0" smtClean="0">
                <a:ea typeface="Calibri" pitchFamily="34" charset="0"/>
                <a:cs typeface="Times New Roman" pitchFamily="18" charset="0"/>
              </a:rPr>
              <a:t>Rising inflation </a:t>
            </a:r>
          </a:p>
          <a:p>
            <a:pPr marL="1371600" lvl="2" indent="-457200" eaLnBrk="1" hangingPunct="1">
              <a:spcBef>
                <a:spcPct val="0"/>
              </a:spcBef>
              <a:buFont typeface="+mj-lt"/>
              <a:buAutoNum type="arabicPeriod"/>
              <a:defRPr/>
            </a:pPr>
            <a:r>
              <a:rPr lang="en-US" altLang="en-US" dirty="0" smtClean="0">
                <a:ea typeface="Calibri" pitchFamily="34" charset="0"/>
                <a:cs typeface="Times New Roman" pitchFamily="18" charset="0"/>
              </a:rPr>
              <a:t>low unemployment</a:t>
            </a:r>
          </a:p>
          <a:p>
            <a:pPr marL="1371600" lvl="2" indent="-457200" eaLnBrk="1" hangingPunct="1">
              <a:spcBef>
                <a:spcPct val="0"/>
              </a:spcBef>
              <a:buFont typeface="+mj-lt"/>
              <a:buAutoNum type="arabicPeriod"/>
              <a:defRPr/>
            </a:pPr>
            <a:r>
              <a:rPr lang="en-US" altLang="en-US" dirty="0" smtClean="0">
                <a:ea typeface="Calibri" pitchFamily="34" charset="0"/>
                <a:cs typeface="Times New Roman" pitchFamily="18" charset="0"/>
              </a:rPr>
              <a:t>economic expansion</a:t>
            </a:r>
          </a:p>
          <a:p>
            <a:pPr eaLnBrk="1" hangingPunct="1">
              <a:defRPr/>
            </a:pPr>
            <a:endParaRPr lang="en-US" altLang="en-US" dirty="0" smtClean="0"/>
          </a:p>
        </p:txBody>
      </p:sp>
    </p:spTree>
    <p:extLst>
      <p:ext uri="{BB962C8B-B14F-4D97-AF65-F5344CB8AC3E}">
        <p14:creationId xmlns:p14="http://schemas.microsoft.com/office/powerpoint/2010/main" val="480505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5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2"/>
          <p:cNvSpPr>
            <a:spLocks noGrp="1"/>
          </p:cNvSpPr>
          <p:nvPr>
            <p:ph type="sldNum"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28AA57-5BCD-4807-8BD5-542235601091}" type="slidenum">
              <a:rPr lang="en-US" altLang="en-US" smtClean="0">
                <a:solidFill>
                  <a:srgbClr val="FFFFFF"/>
                </a:solidFill>
              </a:rPr>
              <a:pPr eaLnBrk="1" hangingPunct="1"/>
              <a:t>5</a:t>
            </a:fld>
            <a:endParaRPr lang="en-US" altLang="en-US" smtClean="0">
              <a:solidFill>
                <a:srgbClr val="FFFFFF"/>
              </a:solidFill>
            </a:endParaRPr>
          </a:p>
        </p:txBody>
      </p:sp>
      <p:sp>
        <p:nvSpPr>
          <p:cNvPr id="53251" name="Rectangle 2"/>
          <p:cNvSpPr>
            <a:spLocks noGrp="1" noChangeArrowheads="1"/>
          </p:cNvSpPr>
          <p:nvPr>
            <p:ph type="title"/>
          </p:nvPr>
        </p:nvSpPr>
        <p:spPr/>
        <p:txBody>
          <a:bodyPr/>
          <a:lstStyle/>
          <a:p>
            <a:r>
              <a:rPr lang="en-US" altLang="en-US" smtClean="0"/>
              <a:t>Section 3-6 </a:t>
            </a:r>
          </a:p>
        </p:txBody>
      </p:sp>
      <p:pic>
        <p:nvPicPr>
          <p:cNvPr id="53252" name="Picture 8" descr="S3_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6" descr="c42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92288"/>
            <a:ext cx="436245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29"/>
          <p:cNvSpPr txBox="1">
            <a:spLocks noChangeArrowheads="1"/>
          </p:cNvSpPr>
          <p:nvPr/>
        </p:nvSpPr>
        <p:spPr bwMode="auto">
          <a:xfrm>
            <a:off x="4852988" y="1371600"/>
            <a:ext cx="14684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mtClean="0">
                <a:solidFill>
                  <a:srgbClr val="FFFF99"/>
                </a:solidFill>
              </a:rPr>
              <a:t>Figure 15.7a</a:t>
            </a:r>
          </a:p>
        </p:txBody>
      </p:sp>
      <p:sp>
        <p:nvSpPr>
          <p:cNvPr id="449567" name="Text Box 31"/>
          <p:cNvSpPr txBox="1">
            <a:spLocks noChangeArrowheads="1"/>
          </p:cNvSpPr>
          <p:nvPr/>
        </p:nvSpPr>
        <p:spPr bwMode="auto">
          <a:xfrm>
            <a:off x="1484313" y="433388"/>
            <a:ext cx="440055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z="3200" b="1" smtClean="0">
                <a:solidFill>
                  <a:srgbClr val="FFCC00"/>
                </a:solidFill>
              </a:rPr>
              <a:t>Short-Run Impact </a:t>
            </a:r>
            <a:r>
              <a:rPr lang="en-US" altLang="en-US" b="1" smtClean="0">
                <a:solidFill>
                  <a:srgbClr val="FFCC00"/>
                </a:solidFill>
              </a:rPr>
              <a:t>(cont.)</a:t>
            </a:r>
          </a:p>
        </p:txBody>
      </p:sp>
    </p:spTree>
    <p:extLst>
      <p:ext uri="{BB962C8B-B14F-4D97-AF65-F5344CB8AC3E}">
        <p14:creationId xmlns:p14="http://schemas.microsoft.com/office/powerpoint/2010/main" val="28633183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9567"/>
                                        </p:tgtEl>
                                        <p:attrNameLst>
                                          <p:attrName>style.visibility</p:attrName>
                                        </p:attrNameLst>
                                      </p:cBhvr>
                                      <p:to>
                                        <p:strVal val="visible"/>
                                      </p:to>
                                    </p:set>
                                    <p:animEffect transition="in" filter="wipe(left)">
                                      <p:cBhvr>
                                        <p:cTn id="7" dur="500"/>
                                        <p:tgtEl>
                                          <p:spTgt spid="449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236386-1ADD-44D3-91EE-5885D4B20C09}" type="slidenum">
              <a:rPr lang="en-US" altLang="en-US" smtClean="0">
                <a:solidFill>
                  <a:srgbClr val="FFFFFF"/>
                </a:solidFill>
              </a:rPr>
              <a:pPr eaLnBrk="1" hangingPunct="1"/>
              <a:t>6</a:t>
            </a:fld>
            <a:endParaRPr lang="en-US" altLang="en-US" smtClean="0">
              <a:solidFill>
                <a:srgbClr val="FFFFFF"/>
              </a:solidFill>
            </a:endParaRPr>
          </a:p>
        </p:txBody>
      </p:sp>
      <p:sp>
        <p:nvSpPr>
          <p:cNvPr id="54275" name="Rectangle 2"/>
          <p:cNvSpPr>
            <a:spLocks noGrp="1" noChangeArrowheads="1"/>
          </p:cNvSpPr>
          <p:nvPr>
            <p:ph type="title"/>
          </p:nvPr>
        </p:nvSpPr>
        <p:spPr/>
        <p:txBody>
          <a:bodyPr/>
          <a:lstStyle/>
          <a:p>
            <a:r>
              <a:rPr lang="en-US" altLang="en-US" smtClean="0"/>
              <a:t>Section 3-7 </a:t>
            </a:r>
          </a:p>
        </p:txBody>
      </p:sp>
      <p:pic>
        <p:nvPicPr>
          <p:cNvPr id="54276" name="Picture 8" descr="S3_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5" name="Text Box 25"/>
          <p:cNvSpPr txBox="1">
            <a:spLocks noChangeArrowheads="1"/>
          </p:cNvSpPr>
          <p:nvPr/>
        </p:nvSpPr>
        <p:spPr bwMode="auto">
          <a:xfrm>
            <a:off x="1484313" y="433388"/>
            <a:ext cx="440055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z="3200" b="1" smtClean="0">
                <a:solidFill>
                  <a:srgbClr val="FFCC00"/>
                </a:solidFill>
              </a:rPr>
              <a:t>Short-Run Impact </a:t>
            </a:r>
            <a:r>
              <a:rPr lang="en-US" altLang="en-US" b="1" smtClean="0">
                <a:solidFill>
                  <a:srgbClr val="FFCC00"/>
                </a:solidFill>
              </a:rPr>
              <a:t>(cont.)</a:t>
            </a:r>
          </a:p>
        </p:txBody>
      </p:sp>
      <p:pic>
        <p:nvPicPr>
          <p:cNvPr id="54278" name="Picture 35" descr="6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371600"/>
            <a:ext cx="4024313" cy="4260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435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585"/>
                                        </p:tgtEl>
                                        <p:attrNameLst>
                                          <p:attrName>style.visibility</p:attrName>
                                        </p:attrNameLst>
                                      </p:cBhvr>
                                      <p:to>
                                        <p:strVal val="visible"/>
                                      </p:to>
                                    </p:set>
                                    <p:animEffect transition="in" filter="wipe(left)">
                                      <p:cBhvr>
                                        <p:cTn id="7" dur="500"/>
                                        <p:tgtEl>
                                          <p:spTgt spid="450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09600"/>
            <a:ext cx="8001000" cy="6248400"/>
          </a:xfrm>
        </p:spPr>
        <p:txBody>
          <a:bodyPr rtlCol="0">
            <a:normAutofit/>
          </a:bodyPr>
          <a:lstStyle/>
          <a:p>
            <a:pPr marL="571500" indent="-571500" eaLnBrk="1" fontAlgn="auto" hangingPunct="1">
              <a:spcBef>
                <a:spcPts val="0"/>
              </a:spcBef>
              <a:spcAft>
                <a:spcPts val="0"/>
              </a:spcAft>
              <a:buFont typeface="+mj-lt"/>
              <a:buAutoNum type="romanUcPeriod" startAt="3"/>
              <a:defRPr/>
            </a:pPr>
            <a:r>
              <a:rPr lang="en-US" b="1" dirty="0" smtClean="0">
                <a:ea typeface="Calibri"/>
                <a:cs typeface="Times New Roman"/>
              </a:rPr>
              <a:t>IMPACTS</a:t>
            </a:r>
          </a:p>
          <a:p>
            <a:pPr marL="0" indent="0" eaLnBrk="1" fontAlgn="auto" hangingPunct="1">
              <a:spcBef>
                <a:spcPts val="0"/>
              </a:spcBef>
              <a:spcAft>
                <a:spcPts val="0"/>
              </a:spcAft>
              <a:buNone/>
              <a:defRPr/>
            </a:pPr>
            <a:endParaRPr lang="en-US" b="1" dirty="0">
              <a:ea typeface="Calibri"/>
              <a:cs typeface="Times New Roman"/>
            </a:endParaRPr>
          </a:p>
          <a:p>
            <a:pPr marL="0" indent="0" eaLnBrk="1" fontAlgn="auto" hangingPunct="1">
              <a:spcBef>
                <a:spcPts val="0"/>
              </a:spcBef>
              <a:spcAft>
                <a:spcPts val="0"/>
              </a:spcAft>
              <a:buNone/>
              <a:defRPr/>
            </a:pPr>
            <a:r>
              <a:rPr lang="en-US" b="1" dirty="0" smtClean="0">
                <a:ea typeface="Calibri"/>
                <a:cs typeface="Times New Roman"/>
              </a:rPr>
              <a:t>Short-Run:</a:t>
            </a:r>
            <a:endParaRPr lang="en-US" dirty="0" smtClean="0">
              <a:solidFill>
                <a:srgbClr val="FF0000"/>
              </a:solidFill>
              <a:ea typeface="Calibri"/>
              <a:cs typeface="Times New Roman"/>
            </a:endParaRPr>
          </a:p>
          <a:p>
            <a:pPr marL="914400" lvl="1" indent="-514350" eaLnBrk="1" fontAlgn="auto" hangingPunct="1">
              <a:spcBef>
                <a:spcPts val="0"/>
              </a:spcBef>
              <a:spcAft>
                <a:spcPts val="0"/>
              </a:spcAft>
              <a:buFont typeface="Arial" charset="0"/>
              <a:buAutoNum type="arabicPeriod"/>
              <a:defRPr/>
            </a:pPr>
            <a:r>
              <a:rPr lang="en-US" dirty="0" smtClean="0">
                <a:ea typeface="Calibri"/>
                <a:cs typeface="Times New Roman"/>
              </a:rPr>
              <a:t>Availability of credit; Interest rate</a:t>
            </a:r>
            <a:endParaRPr lang="en-US" dirty="0">
              <a:ea typeface="Calibri"/>
              <a:cs typeface="Times New Roman"/>
            </a:endParaRPr>
          </a:p>
          <a:p>
            <a:pPr eaLnBrk="1" fontAlgn="auto" hangingPunct="1">
              <a:spcBef>
                <a:spcPts val="0"/>
              </a:spcBef>
              <a:spcAft>
                <a:spcPts val="0"/>
              </a:spcAft>
              <a:buFont typeface="+mj-lt"/>
              <a:buAutoNum type="romanUcPeriod" startAt="4"/>
              <a:defRPr/>
            </a:pPr>
            <a:endParaRPr lang="en-US" b="1" dirty="0" smtClean="0">
              <a:ea typeface="Calibri"/>
              <a:cs typeface="Times New Roman"/>
            </a:endParaRPr>
          </a:p>
          <a:p>
            <a:pPr marL="0" indent="0" eaLnBrk="1" fontAlgn="auto" hangingPunct="1">
              <a:spcBef>
                <a:spcPts val="0"/>
              </a:spcBef>
              <a:spcAft>
                <a:spcPts val="0"/>
              </a:spcAft>
              <a:buNone/>
              <a:defRPr/>
            </a:pPr>
            <a:r>
              <a:rPr lang="en-US" b="1" dirty="0" smtClean="0">
                <a:ea typeface="Calibri"/>
                <a:cs typeface="Times New Roman"/>
              </a:rPr>
              <a:t>Long-Run:</a:t>
            </a:r>
            <a:r>
              <a:rPr lang="en-US" dirty="0" smtClean="0">
                <a:ea typeface="Calibri"/>
                <a:cs typeface="Times New Roman"/>
              </a:rPr>
              <a:t>  </a:t>
            </a:r>
            <a:endParaRPr lang="en-US" dirty="0" smtClean="0">
              <a:ea typeface="Calibri"/>
              <a:cs typeface="Times New Roman"/>
            </a:endParaRPr>
          </a:p>
          <a:p>
            <a:pPr marL="457200" lvl="1" indent="0" eaLnBrk="1" fontAlgn="auto" hangingPunct="1">
              <a:spcBef>
                <a:spcPts val="0"/>
              </a:spcBef>
              <a:spcAft>
                <a:spcPts val="0"/>
              </a:spcAft>
              <a:buFont typeface="Arial" charset="0"/>
              <a:buNone/>
              <a:defRPr/>
            </a:pPr>
            <a:r>
              <a:rPr lang="en-US" dirty="0" smtClean="0">
                <a:ea typeface="Calibri"/>
                <a:cs typeface="Times New Roman"/>
              </a:rPr>
              <a:t>INFLATION: changes </a:t>
            </a:r>
            <a:r>
              <a:rPr lang="en-US" dirty="0">
                <a:ea typeface="Calibri"/>
                <a:cs typeface="Times New Roman"/>
              </a:rPr>
              <a:t>in supply of money affect the general level of prices = QUANTITY THEORY OF </a:t>
            </a:r>
            <a:r>
              <a:rPr lang="en-US" dirty="0" smtClean="0">
                <a:ea typeface="Calibri"/>
                <a:cs typeface="Times New Roman"/>
              </a:rPr>
              <a:t>MONEY</a:t>
            </a:r>
            <a:endParaRPr lang="en-US" dirty="0">
              <a:ea typeface="Calibri"/>
              <a:cs typeface="Times New Roman"/>
            </a:endParaRPr>
          </a:p>
        </p:txBody>
      </p:sp>
    </p:spTree>
    <p:extLst>
      <p:ext uri="{BB962C8B-B14F-4D97-AF65-F5344CB8AC3E}">
        <p14:creationId xmlns:p14="http://schemas.microsoft.com/office/powerpoint/2010/main" val="2849910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2"/>
          <p:cNvSpPr>
            <a:spLocks noGrp="1"/>
          </p:cNvSpPr>
          <p:nvPr>
            <p:ph type="sldNum"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F5C4EE-B19A-4BE0-827F-65969F491DAD}" type="slidenum">
              <a:rPr lang="en-US" altLang="en-US" smtClean="0">
                <a:solidFill>
                  <a:srgbClr val="FFFFFF"/>
                </a:solidFill>
              </a:rPr>
              <a:pPr eaLnBrk="1" hangingPunct="1"/>
              <a:t>8</a:t>
            </a:fld>
            <a:endParaRPr lang="en-US" altLang="en-US" smtClean="0">
              <a:solidFill>
                <a:srgbClr val="FFFFFF"/>
              </a:solidFill>
            </a:endParaRPr>
          </a:p>
        </p:txBody>
      </p:sp>
      <p:sp>
        <p:nvSpPr>
          <p:cNvPr id="56323" name="Rectangle 2"/>
          <p:cNvSpPr>
            <a:spLocks noGrp="1" noChangeArrowheads="1"/>
          </p:cNvSpPr>
          <p:nvPr>
            <p:ph type="title"/>
          </p:nvPr>
        </p:nvSpPr>
        <p:spPr/>
        <p:txBody>
          <a:bodyPr/>
          <a:lstStyle/>
          <a:p>
            <a:r>
              <a:rPr lang="en-US" altLang="en-US" smtClean="0"/>
              <a:t>Section 3-Assessment 1</a:t>
            </a:r>
          </a:p>
        </p:txBody>
      </p:sp>
      <p:sp>
        <p:nvSpPr>
          <p:cNvPr id="95240" name="Text Box 8"/>
          <p:cNvSpPr txBox="1">
            <a:spLocks noChangeArrowheads="1"/>
          </p:cNvSpPr>
          <p:nvPr/>
        </p:nvSpPr>
        <p:spPr bwMode="auto">
          <a:xfrm>
            <a:off x="1484313" y="436563"/>
            <a:ext cx="6704849"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z="3200" b="1" dirty="0" smtClean="0">
                <a:solidFill>
                  <a:srgbClr val="FFCC00"/>
                </a:solidFill>
              </a:rPr>
              <a:t>Structured Academic Discussion</a:t>
            </a:r>
            <a:endParaRPr lang="en-US" altLang="en-US" sz="2000" b="1" dirty="0" smtClean="0">
              <a:solidFill>
                <a:srgbClr val="FFCC00"/>
              </a:solidFill>
            </a:endParaRPr>
          </a:p>
        </p:txBody>
      </p:sp>
      <p:sp>
        <p:nvSpPr>
          <p:cNvPr id="95279" name="Text Box 47"/>
          <p:cNvSpPr txBox="1">
            <a:spLocks noChangeArrowheads="1"/>
          </p:cNvSpPr>
          <p:nvPr/>
        </p:nvSpPr>
        <p:spPr bwMode="auto">
          <a:xfrm>
            <a:off x="2398713" y="1285875"/>
            <a:ext cx="6364287"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z="2800" smtClean="0">
                <a:solidFill>
                  <a:srgbClr val="FFFFFF"/>
                </a:solidFill>
              </a:rPr>
              <a:t>How do changes in the money supply affect interest rates?</a:t>
            </a:r>
          </a:p>
        </p:txBody>
      </p:sp>
      <p:sp>
        <p:nvSpPr>
          <p:cNvPr id="95280" name="Text Box 48"/>
          <p:cNvSpPr txBox="1">
            <a:spLocks noChangeArrowheads="1"/>
          </p:cNvSpPr>
          <p:nvPr/>
        </p:nvSpPr>
        <p:spPr bwMode="auto">
          <a:xfrm>
            <a:off x="2398713" y="2667000"/>
            <a:ext cx="6135687"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90000"/>
              </a:lnSpc>
              <a:spcBef>
                <a:spcPct val="20000"/>
              </a:spcBef>
              <a:spcAft>
                <a:spcPct val="20000"/>
              </a:spcAft>
            </a:pPr>
            <a:r>
              <a:rPr lang="en-US" altLang="en-US" sz="2800" smtClean="0">
                <a:solidFill>
                  <a:srgbClr val="FFFFFF"/>
                </a:solidFill>
              </a:rPr>
              <a:t>When the Fed expands the money supply, banks have plenty of money to lend and have to lower interest rates in order to lend all of the money in circulation.  When the Fed contracts the money supply, banks have to ration the money they have, which is done by raising interest rates.</a:t>
            </a:r>
          </a:p>
        </p:txBody>
      </p:sp>
      <p:pic>
        <p:nvPicPr>
          <p:cNvPr id="95281" name="Picture 49" descr="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1739900" y="1323975"/>
            <a:ext cx="6492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2" name="Picture 50" descr="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1771650" y="2701925"/>
            <a:ext cx="6588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69" descr="S3_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7762875" y="0"/>
            <a:ext cx="13795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1787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95240"/>
                                        </p:tgtEl>
                                        <p:attrNameLst>
                                          <p:attrName>style.visibility</p:attrName>
                                        </p:attrNameLst>
                                      </p:cBhvr>
                                      <p:to>
                                        <p:strVal val="visible"/>
                                      </p:to>
                                    </p:set>
                                    <p:animEffect transition="in" filter="wipe(left)">
                                      <p:cBhvr>
                                        <p:cTn id="7" dur="75"/>
                                        <p:tgtEl>
                                          <p:spTgt spid="95240"/>
                                        </p:tgtEl>
                                      </p:cBhvr>
                                    </p:animEffect>
                                  </p:childTnLst>
                                </p:cTn>
                              </p:par>
                            </p:childTnLst>
                          </p:cTn>
                        </p:par>
                        <p:par>
                          <p:cTn id="8" fill="hold" nodeType="afterGroup">
                            <p:stCondLst>
                              <p:cond delay="2100"/>
                            </p:stCondLst>
                            <p:childTnLst>
                              <p:par>
                                <p:cTn id="9" presetID="17" presetClass="entr" presetSubtype="10" fill="hold" nodeType="afterEffect">
                                  <p:stCondLst>
                                    <p:cond delay="0"/>
                                  </p:stCondLst>
                                  <p:childTnLst>
                                    <p:set>
                                      <p:cBhvr>
                                        <p:cTn id="10" dur="1" fill="hold">
                                          <p:stCondLst>
                                            <p:cond delay="0"/>
                                          </p:stCondLst>
                                        </p:cTn>
                                        <p:tgtEl>
                                          <p:spTgt spid="95281"/>
                                        </p:tgtEl>
                                        <p:attrNameLst>
                                          <p:attrName>style.visibility</p:attrName>
                                        </p:attrNameLst>
                                      </p:cBhvr>
                                      <p:to>
                                        <p:strVal val="visible"/>
                                      </p:to>
                                    </p:set>
                                    <p:anim calcmode="lin" valueType="num">
                                      <p:cBhvr>
                                        <p:cTn id="11" dur="500" fill="hold"/>
                                        <p:tgtEl>
                                          <p:spTgt spid="95281"/>
                                        </p:tgtEl>
                                        <p:attrNameLst>
                                          <p:attrName>ppt_w</p:attrName>
                                        </p:attrNameLst>
                                      </p:cBhvr>
                                      <p:tavLst>
                                        <p:tav tm="0">
                                          <p:val>
                                            <p:fltVal val="0"/>
                                          </p:val>
                                        </p:tav>
                                        <p:tav tm="100000">
                                          <p:val>
                                            <p:strVal val="#ppt_w"/>
                                          </p:val>
                                        </p:tav>
                                      </p:tavLst>
                                    </p:anim>
                                    <p:anim calcmode="lin" valueType="num">
                                      <p:cBhvr>
                                        <p:cTn id="12" dur="500" fill="hold"/>
                                        <p:tgtEl>
                                          <p:spTgt spid="95281"/>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2600"/>
                            </p:stCondLst>
                            <p:childTnLst>
                              <p:par>
                                <p:cTn id="14" presetID="4" presetClass="entr" presetSubtype="32" fill="hold" grpId="0" nodeType="afterEffect">
                                  <p:stCondLst>
                                    <p:cond delay="0"/>
                                  </p:stCondLst>
                                  <p:childTnLst>
                                    <p:set>
                                      <p:cBhvr>
                                        <p:cTn id="15" dur="1" fill="hold">
                                          <p:stCondLst>
                                            <p:cond delay="0"/>
                                          </p:stCondLst>
                                        </p:cTn>
                                        <p:tgtEl>
                                          <p:spTgt spid="95279"/>
                                        </p:tgtEl>
                                        <p:attrNameLst>
                                          <p:attrName>style.visibility</p:attrName>
                                        </p:attrNameLst>
                                      </p:cBhvr>
                                      <p:to>
                                        <p:strVal val="visible"/>
                                      </p:to>
                                    </p:set>
                                    <p:animEffect transition="in" filter="box(out)">
                                      <p:cBhvr>
                                        <p:cTn id="16" dur="500"/>
                                        <p:tgtEl>
                                          <p:spTgt spid="95279"/>
                                        </p:tgtEl>
                                      </p:cBhvr>
                                    </p:animEffect>
                                  </p:childTnLst>
                                </p:cTn>
                              </p:par>
                            </p:childTnLst>
                          </p:cTn>
                        </p:par>
                        <p:par>
                          <p:cTn id="17" fill="hold" nodeType="afterGroup">
                            <p:stCondLst>
                              <p:cond delay="3100"/>
                            </p:stCondLst>
                            <p:childTnLst>
                              <p:par>
                                <p:cTn id="18" presetID="17" presetClass="entr" presetSubtype="10" fill="hold" nodeType="afterEffect">
                                  <p:stCondLst>
                                    <p:cond delay="0"/>
                                  </p:stCondLst>
                                  <p:childTnLst>
                                    <p:set>
                                      <p:cBhvr>
                                        <p:cTn id="19" dur="1" fill="hold">
                                          <p:stCondLst>
                                            <p:cond delay="0"/>
                                          </p:stCondLst>
                                        </p:cTn>
                                        <p:tgtEl>
                                          <p:spTgt spid="95282"/>
                                        </p:tgtEl>
                                        <p:attrNameLst>
                                          <p:attrName>style.visibility</p:attrName>
                                        </p:attrNameLst>
                                      </p:cBhvr>
                                      <p:to>
                                        <p:strVal val="visible"/>
                                      </p:to>
                                    </p:set>
                                    <p:anim calcmode="lin" valueType="num">
                                      <p:cBhvr>
                                        <p:cTn id="20" dur="500" fill="hold"/>
                                        <p:tgtEl>
                                          <p:spTgt spid="95282"/>
                                        </p:tgtEl>
                                        <p:attrNameLst>
                                          <p:attrName>ppt_w</p:attrName>
                                        </p:attrNameLst>
                                      </p:cBhvr>
                                      <p:tavLst>
                                        <p:tav tm="0">
                                          <p:val>
                                            <p:fltVal val="0"/>
                                          </p:val>
                                        </p:tav>
                                        <p:tav tm="100000">
                                          <p:val>
                                            <p:strVal val="#ppt_w"/>
                                          </p:val>
                                        </p:tav>
                                      </p:tavLst>
                                    </p:anim>
                                    <p:anim calcmode="lin" valueType="num">
                                      <p:cBhvr>
                                        <p:cTn id="21" dur="500" fill="hold"/>
                                        <p:tgtEl>
                                          <p:spTgt spid="95282"/>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95280">
                                            <p:txEl>
                                              <p:pRg st="0" end="0"/>
                                            </p:txEl>
                                          </p:spTgt>
                                        </p:tgtEl>
                                        <p:attrNameLst>
                                          <p:attrName>style.visibility</p:attrName>
                                        </p:attrNameLst>
                                      </p:cBhvr>
                                      <p:to>
                                        <p:strVal val="visible"/>
                                      </p:to>
                                    </p:set>
                                    <p:animEffect transition="in" filter="box(out)">
                                      <p:cBhvr>
                                        <p:cTn id="26" dur="500"/>
                                        <p:tgtEl>
                                          <p:spTgt spid="952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autoUpdateAnimBg="0"/>
      <p:bldP spid="95279" grpId="0" autoUpdateAnimBg="0"/>
      <p:bldP spid="9528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066800" y="0"/>
            <a:ext cx="8077200" cy="6858000"/>
          </a:xfrm>
        </p:spPr>
        <p:txBody>
          <a:bodyPr/>
          <a:lstStyle/>
          <a:p>
            <a:pPr marL="571500" indent="-571500" eaLnBrk="1" hangingPunct="1">
              <a:spcBef>
                <a:spcPct val="0"/>
              </a:spcBef>
              <a:buFont typeface="+mj-lt"/>
              <a:buAutoNum type="romanUcPeriod" startAt="4"/>
              <a:defRPr/>
            </a:pPr>
            <a:r>
              <a:rPr lang="en-US" altLang="en-US" sz="2800" b="1" dirty="0">
                <a:ea typeface="Calibri" pitchFamily="34" charset="0"/>
                <a:cs typeface="Times New Roman" pitchFamily="18" charset="0"/>
              </a:rPr>
              <a:t> </a:t>
            </a:r>
            <a:r>
              <a:rPr lang="en-US" altLang="en-US" sz="2800" b="1" dirty="0" smtClean="0">
                <a:ea typeface="Calibri" pitchFamily="34" charset="0"/>
                <a:cs typeface="Times New Roman" pitchFamily="18" charset="0"/>
              </a:rPr>
              <a:t>3 Tools of Monetary Policy</a:t>
            </a:r>
          </a:p>
          <a:p>
            <a:pPr marL="971550" lvl="1" indent="-514350" eaLnBrk="1" hangingPunct="1">
              <a:spcBef>
                <a:spcPct val="0"/>
              </a:spcBef>
              <a:buFont typeface="+mj-lt"/>
              <a:buAutoNum type="arabicParenR"/>
              <a:defRPr/>
            </a:pPr>
            <a:r>
              <a:rPr lang="en-US" altLang="en-US" sz="2400" b="1" dirty="0" smtClean="0">
                <a:ea typeface="Calibri" pitchFamily="34" charset="0"/>
                <a:cs typeface="Times New Roman" pitchFamily="18" charset="0"/>
              </a:rPr>
              <a:t>Reserve Requirement: </a:t>
            </a:r>
          </a:p>
          <a:p>
            <a:pPr marL="457200" lvl="1" indent="0" eaLnBrk="1" hangingPunct="1">
              <a:spcBef>
                <a:spcPct val="0"/>
              </a:spcBef>
              <a:buFont typeface="Arial" charset="0"/>
              <a:buNone/>
              <a:defRPr/>
            </a:pPr>
            <a:r>
              <a:rPr lang="en-US" altLang="en-US" sz="2400" b="1" dirty="0">
                <a:solidFill>
                  <a:srgbClr val="FF0000"/>
                </a:solidFill>
                <a:ea typeface="Calibri" pitchFamily="34" charset="0"/>
                <a:cs typeface="Times New Roman" pitchFamily="18" charset="0"/>
              </a:rPr>
              <a:t>	</a:t>
            </a:r>
            <a:r>
              <a:rPr lang="en-US" altLang="en-US" sz="2400" dirty="0" smtClean="0">
                <a:solidFill>
                  <a:srgbClr val="FF0000"/>
                </a:solidFill>
                <a:ea typeface="Calibri" pitchFamily="34" charset="0"/>
                <a:cs typeface="Times New Roman" pitchFamily="18" charset="0"/>
              </a:rPr>
              <a:t>Lower reserve requirement = more money to loan out; 	Higher reserve requirement = less money to loan out</a:t>
            </a:r>
            <a:endParaRPr lang="en-US" altLang="en-US" sz="2400" b="1" dirty="0" smtClean="0">
              <a:solidFill>
                <a:srgbClr val="FF0000"/>
              </a:solidFill>
              <a:ea typeface="Calibri" pitchFamily="34" charset="0"/>
              <a:cs typeface="Times New Roman" pitchFamily="18" charset="0"/>
            </a:endParaRPr>
          </a:p>
          <a:p>
            <a:pPr eaLnBrk="1" hangingPunct="1">
              <a:defRPr/>
            </a:pPr>
            <a:endParaRPr lang="en-US" altLang="en-US" dirty="0" smtClean="0"/>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8077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30240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3_Blank Presentation">
  <a:themeElements>
    <a:clrScheme name="">
      <a:dk1>
        <a:srgbClr val="808080"/>
      </a:dk1>
      <a:lt1>
        <a:srgbClr val="FFFFFF"/>
      </a:lt1>
      <a:dk2>
        <a:srgbClr val="000000"/>
      </a:dk2>
      <a:lt2>
        <a:srgbClr val="000000"/>
      </a:lt2>
      <a:accent1>
        <a:srgbClr val="990000"/>
      </a:accent1>
      <a:accent2>
        <a:srgbClr val="3333CC"/>
      </a:accent2>
      <a:accent3>
        <a:srgbClr val="AAAAAA"/>
      </a:accent3>
      <a:accent4>
        <a:srgbClr val="DADADA"/>
      </a:accent4>
      <a:accent5>
        <a:srgbClr val="CAAAAA"/>
      </a:accent5>
      <a:accent6>
        <a:srgbClr val="2D2DB9"/>
      </a:accent6>
      <a:hlink>
        <a:srgbClr val="FFFF99"/>
      </a:hlink>
      <a:folHlink>
        <a:srgbClr val="FFFF99"/>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20000"/>
          </a:spcBef>
          <a:spcAft>
            <a:spcPct val="20000"/>
          </a:spcAft>
          <a:buClrTx/>
          <a:buSzTx/>
          <a:buFontTx/>
          <a:buNone/>
          <a:tabLst/>
          <a:defRPr kumimoji="0" lang="en-US" altLang="en-US" sz="3200" b="0"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20000"/>
          </a:spcBef>
          <a:spcAft>
            <a:spcPct val="20000"/>
          </a:spcAft>
          <a:buClrTx/>
          <a:buSzTx/>
          <a:buFontTx/>
          <a:buNone/>
          <a:tabLst/>
          <a:defRPr kumimoji="0" lang="en-US" altLang="en-US" sz="3200" b="0" i="0" u="none" strike="noStrike" cap="none" normalizeH="0" baseline="0" smtClean="0">
            <a:ln>
              <a:noFill/>
            </a:ln>
            <a:solidFill>
              <a:srgbClr val="FFCC00"/>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
      <a:dk1>
        <a:srgbClr val="808080"/>
      </a:dk1>
      <a:lt1>
        <a:srgbClr val="FFFFFF"/>
      </a:lt1>
      <a:dk2>
        <a:srgbClr val="000000"/>
      </a:dk2>
      <a:lt2>
        <a:srgbClr val="000000"/>
      </a:lt2>
      <a:accent1>
        <a:srgbClr val="990000"/>
      </a:accent1>
      <a:accent2>
        <a:srgbClr val="3333CC"/>
      </a:accent2>
      <a:accent3>
        <a:srgbClr val="AAAAAA"/>
      </a:accent3>
      <a:accent4>
        <a:srgbClr val="DADADA"/>
      </a:accent4>
      <a:accent5>
        <a:srgbClr val="CAAAAA"/>
      </a:accent5>
      <a:accent6>
        <a:srgbClr val="2D2DB9"/>
      </a:accent6>
      <a:hlink>
        <a:srgbClr val="FFFF99"/>
      </a:hlink>
      <a:folHlink>
        <a:srgbClr val="FFFF99"/>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20000"/>
          </a:spcBef>
          <a:spcAft>
            <a:spcPct val="20000"/>
          </a:spcAft>
          <a:buClrTx/>
          <a:buSzTx/>
          <a:buFontTx/>
          <a:buNone/>
          <a:tabLst/>
          <a:defRPr kumimoji="0" lang="en-US" altLang="en-US" sz="3200" b="0"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20000"/>
          </a:spcBef>
          <a:spcAft>
            <a:spcPct val="20000"/>
          </a:spcAft>
          <a:buClrTx/>
          <a:buSzTx/>
          <a:buFontTx/>
          <a:buNone/>
          <a:tabLst/>
          <a:defRPr kumimoji="0" lang="en-US" altLang="en-US" sz="3200" b="0" i="0" u="none" strike="noStrike" cap="none" normalizeH="0" baseline="0" smtClean="0">
            <a:ln>
              <a:noFill/>
            </a:ln>
            <a:solidFill>
              <a:srgbClr val="FFCC00"/>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con_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econ_template.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econ_template.po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econ_template.po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econ_template.po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econ_template.po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econ_template.po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econ_template.po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econ_template.po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econ_template.po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264</TotalTime>
  <Words>402</Words>
  <Application>Microsoft Office PowerPoint</Application>
  <PresentationFormat>On-screen Show (4:3)</PresentationFormat>
  <Paragraphs>88</Paragraphs>
  <Slides>13</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13</vt:i4>
      </vt:variant>
    </vt:vector>
  </HeadingPairs>
  <TitlesOfParts>
    <vt:vector size="20" baseType="lpstr">
      <vt:lpstr>3_Blank Presentation</vt:lpstr>
      <vt:lpstr>Angles</vt:lpstr>
      <vt:lpstr>1_Office Theme</vt:lpstr>
      <vt:lpstr>Blank Presentation</vt:lpstr>
      <vt:lpstr>12_TP030004031</vt:lpstr>
      <vt:lpstr>econ_template</vt:lpstr>
      <vt:lpstr>Microsoft Word Picture</vt:lpstr>
      <vt:lpstr>Monday December 1, 2014 Mr. Goblirsch – Economics</vt:lpstr>
      <vt:lpstr>Focus Activity 2.1</vt:lpstr>
      <vt:lpstr>The Fed PARt II – Monetary Policy</vt:lpstr>
      <vt:lpstr>PowerPoint Presentation</vt:lpstr>
      <vt:lpstr>Section 3-6 </vt:lpstr>
      <vt:lpstr>Section 3-7 </vt:lpstr>
      <vt:lpstr>PowerPoint Presentation</vt:lpstr>
      <vt:lpstr>Section 3-Assessment 1</vt:lpstr>
      <vt:lpstr>PowerPoint Presentation</vt:lpstr>
      <vt:lpstr>PowerPoint Presentation</vt:lpstr>
      <vt:lpstr>Section 2-35 </vt:lpstr>
      <vt:lpstr>Section 3-Assessment 1</vt:lpstr>
      <vt:lpstr>Fiscal and Monetary Policy Tools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November 25, 2014 Mr. Goblirsch – Economics</dc:title>
  <dc:creator>cgoblirsch</dc:creator>
  <cp:lastModifiedBy>cgoblirsch</cp:lastModifiedBy>
  <cp:revision>9</cp:revision>
  <dcterms:created xsi:type="dcterms:W3CDTF">2014-11-24T14:44:37Z</dcterms:created>
  <dcterms:modified xsi:type="dcterms:W3CDTF">2014-12-01T18:45:48Z</dcterms:modified>
</cp:coreProperties>
</file>