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20" r:id="rId2"/>
    <p:sldMasterId id="2147483745" r:id="rId3"/>
    <p:sldMasterId id="2147483758" r:id="rId4"/>
    <p:sldMasterId id="2147483770" r:id="rId5"/>
  </p:sldMasterIdLst>
  <p:notesMasterIdLst>
    <p:notesMasterId r:id="rId17"/>
  </p:notesMasterIdLst>
  <p:sldIdLst>
    <p:sldId id="271" r:id="rId6"/>
    <p:sldId id="259" r:id="rId7"/>
    <p:sldId id="277" r:id="rId8"/>
    <p:sldId id="293" r:id="rId9"/>
    <p:sldId id="294" r:id="rId10"/>
    <p:sldId id="278" r:id="rId11"/>
    <p:sldId id="286" r:id="rId12"/>
    <p:sldId id="287" r:id="rId13"/>
    <p:sldId id="285" r:id="rId14"/>
    <p:sldId id="284" r:id="rId15"/>
    <p:sldId id="29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FD63F3-A653-4232-9980-D36516A9394F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9FB025-CC77-4FDB-A437-20205F655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835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wmf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-1588" y="-1588"/>
            <a:ext cx="9145588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376C3-9E47-4300-A9D0-90E35FEE9131}" type="datetimeFigureOut">
              <a:rPr lang="en-US"/>
              <a:pPr>
                <a:defRPr/>
              </a:pPr>
              <a:t>12/3/2014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C874E-B8B9-4FAF-899D-41BEEB2CEE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331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55449-EBC8-449A-9123-082717A58BE6}" type="datetimeFigureOut">
              <a:rPr lang="en-US"/>
              <a:pPr>
                <a:defRPr/>
              </a:pPr>
              <a:t>12/3/2014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3FB4E0-7446-475C-8020-4FC279562D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58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6FDE8-9EF5-42F4-8A70-1055ED14C795}" type="datetimeFigureOut">
              <a:rPr lang="en-US"/>
              <a:pPr>
                <a:defRPr/>
              </a:pPr>
              <a:t>12/3/2014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3D488-899F-4057-8441-E5771B08E2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7769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334E23A-3BDF-479E-847C-B1AB201B500D}" type="datetimeFigureOut">
              <a:rPr lang="en-US"/>
              <a:pPr>
                <a:defRPr/>
              </a:pPr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B78D603-9AF7-4A8B-9287-05DD3A168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9341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5743970-EB6C-4FF2-BE3D-13E3CA6BA4B7}" type="datetimeFigureOut">
              <a:rPr lang="en-US"/>
              <a:pPr>
                <a:defRPr/>
              </a:pPr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5C91E8A-90B5-4AEA-B894-2AE7A9A14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1284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DDC2FD4-0B8A-4B4F-8208-9AA83C812604}" type="datetimeFigureOut">
              <a:rPr lang="en-US"/>
              <a:pPr>
                <a:defRPr/>
              </a:pPr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729D4DE-40BC-444A-B418-6DAC85F23E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6377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A61FC1A-FE8E-4CD2-A327-976C0BC2C465}" type="datetimeFigureOut">
              <a:rPr lang="en-US"/>
              <a:pPr>
                <a:defRPr/>
              </a:pPr>
              <a:t>12/3/2014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C4528EF-8F74-4A86-96E1-40EF1178E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0816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C34C3A3-BB5A-4E59-9302-585998514784}" type="datetimeFigureOut">
              <a:rPr lang="en-US"/>
              <a:pPr>
                <a:defRPr/>
              </a:pPr>
              <a:t>12/3/2014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9DBFA96-8CCF-48DD-99A5-77D98BCD3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6491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9A579FE-9098-441A-BB62-50961085B598}" type="datetimeFigureOut">
              <a:rPr lang="en-US"/>
              <a:pPr>
                <a:defRPr/>
              </a:pPr>
              <a:t>12/3/2014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B58FF76-7538-4FE9-B430-BFB182ECE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7319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707767C-155E-4560-9970-14125E40AB7C}" type="datetimeFigureOut">
              <a:rPr lang="en-US"/>
              <a:pPr>
                <a:defRPr/>
              </a:pPr>
              <a:t>12/3/2014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E159642-69CE-44AA-8B4E-D136203AD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8580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F89034E-EBB9-40DD-BA48-31EFAF81FEAC}" type="datetimeFigureOut">
              <a:rPr lang="en-US"/>
              <a:pPr>
                <a:defRPr/>
              </a:pPr>
              <a:t>12/3/2014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C102C37-F13E-42F2-BA39-8183927741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698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7C14BD-6F67-4BC3-8EFF-606CEAB9A7C0}" type="datetimeFigureOut">
              <a:rPr lang="en-US"/>
              <a:pPr>
                <a:defRPr/>
              </a:pPr>
              <a:t>12/3/2014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FF1BA6-7B19-4AB1-8D85-85650EC4C5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1630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9CE7C50-2A3C-4D3C-808A-88DACBC34BFC}" type="datetimeFigureOut">
              <a:rPr lang="en-US"/>
              <a:pPr>
                <a:defRPr/>
              </a:pPr>
              <a:t>12/3/2014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CB6B1C6-F464-4CB4-B8DB-DA5F9744E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732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33FB273-C1F4-41CA-B423-75DE9FF798EE}" type="datetimeFigureOut">
              <a:rPr lang="en-US"/>
              <a:pPr>
                <a:defRPr/>
              </a:pPr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DC4069A-CCB5-4AE8-A1B0-A18329E1CE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5697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E90CEA8-4A3A-4F30-8597-D40F12A16B46}" type="datetimeFigureOut">
              <a:rPr lang="en-US"/>
              <a:pPr>
                <a:defRPr/>
              </a:pPr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F0FA2BC-DCDC-476F-B952-FBAD10BBA7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2841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Rectangle 2"/>
          <p:cNvSpPr>
            <a:spLocks noChangeArrowheads="1"/>
          </p:cNvSpPr>
          <p:nvPr/>
        </p:nvSpPr>
        <p:spPr bwMode="auto">
          <a:xfrm>
            <a:off x="3276600" y="0"/>
            <a:ext cx="2552700" cy="9017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kumimoji="1" lang="en-US" sz="3200" smtClean="0">
              <a:solidFill>
                <a:srgbClr val="000000"/>
              </a:solidFill>
            </a:endParaRPr>
          </a:p>
        </p:txBody>
      </p:sp>
      <p:sp>
        <p:nvSpPr>
          <p:cNvPr id="436227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219200"/>
            <a:ext cx="7543800" cy="1752600"/>
          </a:xfrm>
          <a:effectLst>
            <a:outerShdw dist="35921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</a:extLst>
        </p:spPr>
        <p:txBody>
          <a:bodyPr/>
          <a:lstStyle>
            <a:lvl1pPr algn="ctr"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436228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3048000"/>
            <a:ext cx="7543800" cy="8382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>
              <a:buFontTx/>
              <a:buNone/>
              <a:defRPr sz="3600" i="1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436229" name="Rectangle 5"/>
          <p:cNvSpPr>
            <a:spLocks noChangeArrowheads="1"/>
          </p:cNvSpPr>
          <p:nvPr/>
        </p:nvSpPr>
        <p:spPr bwMode="auto">
          <a:xfrm>
            <a:off x="0" y="6248400"/>
            <a:ext cx="9144000" cy="6096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B1E7D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kumimoji="1" lang="en-US" sz="3200" smtClean="0">
              <a:solidFill>
                <a:srgbClr val="000000"/>
              </a:solidFill>
            </a:endParaRPr>
          </a:p>
        </p:txBody>
      </p:sp>
      <p:graphicFrame>
        <p:nvGraphicFramePr>
          <p:cNvPr id="436230" name="Object 6"/>
          <p:cNvGraphicFramePr>
            <a:graphicFrameLocks noChangeAspect="1"/>
          </p:cNvGraphicFramePr>
          <p:nvPr/>
        </p:nvGraphicFramePr>
        <p:xfrm>
          <a:off x="8216900" y="6261100"/>
          <a:ext cx="9144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Picture" r:id="rId3" imgW="2331720" imgH="1490472" progId="Word.Picture.8">
                  <p:embed/>
                </p:oleObj>
              </mc:Choice>
              <mc:Fallback>
                <p:oleObj name="Picture" r:id="rId3" imgW="2331720" imgH="1490472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16900" y="6261100"/>
                        <a:ext cx="914400" cy="5842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3A066A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6231" name="Rectangle 7"/>
          <p:cNvSpPr>
            <a:spLocks noChangeArrowheads="1"/>
          </p:cNvSpPr>
          <p:nvPr/>
        </p:nvSpPr>
        <p:spPr bwMode="auto">
          <a:xfrm>
            <a:off x="8215313" y="6262688"/>
            <a:ext cx="898525" cy="569912"/>
          </a:xfrm>
          <a:prstGeom prst="rect">
            <a:avLst/>
          </a:prstGeom>
          <a:noFill/>
          <a:ln w="9525">
            <a:solidFill>
              <a:srgbClr val="3A066A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kumimoji="1" lang="en-US" sz="3200" smtClean="0">
              <a:solidFill>
                <a:srgbClr val="000000"/>
              </a:solidFill>
            </a:endParaRPr>
          </a:p>
        </p:txBody>
      </p:sp>
      <p:sp>
        <p:nvSpPr>
          <p:cNvPr id="436232" name="Text Box 8"/>
          <p:cNvSpPr txBox="1">
            <a:spLocks noChangeArrowheads="1"/>
          </p:cNvSpPr>
          <p:nvPr/>
        </p:nvSpPr>
        <p:spPr bwMode="auto">
          <a:xfrm>
            <a:off x="3646488" y="517525"/>
            <a:ext cx="1809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altLang="en-US" sz="16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Presentation Pro</a:t>
            </a:r>
            <a:endParaRPr lang="en-US" altLang="en-US" sz="30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028421"/>
      </p:ext>
    </p:extLst>
  </p:cSld>
  <p:clrMapOvr>
    <a:masterClrMapping/>
  </p:clrMapOvr>
  <p:transition>
    <p:wipe dir="d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434387"/>
      </p:ext>
    </p:extLst>
  </p:cSld>
  <p:clrMapOvr>
    <a:masterClrMapping/>
  </p:clrMapOvr>
  <p:transition>
    <p:wipe dir="d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31214537"/>
      </p:ext>
    </p:extLst>
  </p:cSld>
  <p:clrMapOvr>
    <a:masterClrMapping/>
  </p:clrMapOvr>
  <p:transition>
    <p:wipe dir="d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990600"/>
            <a:ext cx="4229100" cy="1895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990600"/>
            <a:ext cx="4229100" cy="1895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807070"/>
      </p:ext>
    </p:extLst>
  </p:cSld>
  <p:clrMapOvr>
    <a:masterClrMapping/>
  </p:clrMapOvr>
  <p:transition>
    <p:wipe dir="d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779281"/>
      </p:ext>
    </p:extLst>
  </p:cSld>
  <p:clrMapOvr>
    <a:masterClrMapping/>
  </p:clrMapOvr>
  <p:transition>
    <p:wipe dir="d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133259"/>
      </p:ext>
    </p:extLst>
  </p:cSld>
  <p:clrMapOvr>
    <a:masterClrMapping/>
  </p:clrMapOvr>
  <p:transition>
    <p:wipe dir="d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88317457"/>
      </p:ext>
    </p:extLst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-1588" y="-1588"/>
            <a:ext cx="9145588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ight Triangle 4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30D2D-A571-48B7-A6C9-E0C1EF9FAC9A}" type="datetimeFigureOut">
              <a:rPr lang="en-US"/>
              <a:pPr>
                <a:defRPr/>
              </a:pPr>
              <a:t>12/3/2014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0578B8-9E5D-481F-8ABA-5A69C72642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73960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43455593"/>
      </p:ext>
    </p:extLst>
  </p:cSld>
  <p:clrMapOvr>
    <a:masterClrMapping/>
  </p:clrMapOvr>
  <p:transition>
    <p:wipe dir="d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54753572"/>
      </p:ext>
    </p:extLst>
  </p:cSld>
  <p:clrMapOvr>
    <a:masterClrMapping/>
  </p:clrMapOvr>
  <p:transition>
    <p:wipe dir="d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898662"/>
      </p:ext>
    </p:extLst>
  </p:cSld>
  <p:clrMapOvr>
    <a:masterClrMapping/>
  </p:clrMapOvr>
  <p:transition>
    <p:wipe dir="d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193675"/>
            <a:ext cx="2152650" cy="2692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93675"/>
            <a:ext cx="6305550" cy="2692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077169"/>
      </p:ext>
    </p:extLst>
  </p:cSld>
  <p:clrMapOvr>
    <a:masterClrMapping/>
  </p:clrMapOvr>
  <p:transition>
    <p:wipe dir="d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93675"/>
            <a:ext cx="8382000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990600"/>
            <a:ext cx="4229100" cy="18954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990600"/>
            <a:ext cx="4229100" cy="18954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398847"/>
      </p:ext>
    </p:extLst>
  </p:cSld>
  <p:clrMapOvr>
    <a:masterClrMapping/>
  </p:clrMapOvr>
  <p:transition>
    <p:wipe dir="d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A40A512-0D43-4943-823C-D4F6C24103D3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77902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9D224A5-1FB7-46A8-8920-0DF590199C57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19467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7E51057-35D1-4106-B7C9-14DFEC722DF0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91876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2B92480-FC86-4D05-BEE3-6DE5993CE10B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528377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7A6EB1D-25D8-4EF1-8A93-D6DDC23EBD53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594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97C07-F456-436E-A778-CE29F88A5080}" type="datetimeFigureOut">
              <a:rPr lang="en-US"/>
              <a:pPr>
                <a:defRPr/>
              </a:pPr>
              <a:t>12/3/2014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0605CC-2196-4F35-81A7-3A6B304A7D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99486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A5FB765-E901-498D-BC03-E592DCB09A86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639223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753BE08-447D-432C-94FC-6FEBAF8EBE79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47482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5B4F80E-E140-450A-BBF6-69F1D8A59F84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22677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74C8B9C-1C85-4519-AA42-A533C968FE03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58213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11A149E-3204-43D2-8339-362738A25FCF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24148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0" y="1600200"/>
            <a:ext cx="21717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362700" cy="55626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8859F56-06C2-4FE3-872E-768D50C4D944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82664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B2240FA-A4DB-48DC-B707-D16C71C921B6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48662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EF27A9B-B27B-48D1-83B1-B33B34B990BF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45724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8A8B5D3-48C0-40CF-A823-2F036D23B37C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57441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920D445-CC0A-4C88-B77A-9DD29B6782E1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033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6F860-C244-4BBC-B326-9FD4246E071D}" type="datetimeFigureOut">
              <a:rPr lang="en-US"/>
              <a:pPr>
                <a:defRPr/>
              </a:pPr>
              <a:t>12/3/2014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E3B693-E9D4-445C-A198-302AC3C222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67122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8A2AB13-154F-40B0-A898-1A0176B68B58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55135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72AA235-FA59-477A-BE85-77300D318837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6122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768C9B0-A02C-424D-9769-0F646BB589A0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77120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D34549C-9BE8-4878-97CD-6D56956D7213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67899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DA3D4C6-F050-42D1-A7A6-D2D03558BF75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924495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AAC7A9C-A195-4531-B773-5647CA7714CA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01306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0" y="1600200"/>
            <a:ext cx="21717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362700" cy="55626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5DAB791-1200-4164-AF9E-4F5F83D6454D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9689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D9777-57DB-4348-9BA1-F2C157833DC6}" type="datetimeFigureOut">
              <a:rPr lang="en-US"/>
              <a:pPr>
                <a:defRPr/>
              </a:pPr>
              <a:t>12/3/2014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0A2EB-BB06-4859-BB15-D7ED46B375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971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9C136-4B7D-427E-B67F-BE82395ECB14}" type="datetimeFigureOut">
              <a:rPr lang="en-US"/>
              <a:pPr>
                <a:defRPr/>
              </a:pPr>
              <a:t>12/3/2014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C3ECCF-7F48-46C2-B687-F8D3E513E4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364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ight Triangle 5"/>
          <p:cNvSpPr/>
          <p:nvPr/>
        </p:nvSpPr>
        <p:spPr>
          <a:xfrm rot="5400000">
            <a:off x="433388" y="-433388"/>
            <a:ext cx="6858000" cy="7724775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977C4-6A70-4F41-9C74-B6796F506E1D}" type="datetimeFigureOut">
              <a:rPr lang="en-US"/>
              <a:pPr>
                <a:defRPr/>
              </a:pPr>
              <a:t>12/3/2014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43434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rgbClr val="434342"/>
                </a:solidFill>
              </a:defRPr>
            </a:lvl1pPr>
          </a:lstStyle>
          <a:p>
            <a:pPr>
              <a:defRPr/>
            </a:pPr>
            <a:fld id="{6D085F0C-4FA8-4BEB-87DB-81421CBCD5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04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rtlCol="0" anchor="ctr">
            <a:normAutofit/>
          </a:bodyPr>
          <a:lstStyle>
            <a:lvl1pPr algn="r"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B2BC3-7AAF-45A8-B31C-84269D933F9E}" type="datetimeFigureOut">
              <a:rPr lang="en-US"/>
              <a:pPr>
                <a:defRPr/>
              </a:pPr>
              <a:t>12/3/2014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7DA7A-2241-462C-B32C-11B852CCC0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036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5.wmf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4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8.jpe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image" Target="../media/image9.png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hyperlink" Target="EPP%20Reference%20Atlas.ppt#-1,1,Welcome to Presentation Plus!" TargetMode="Externa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image" Target="../media/image8.jpeg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5" Type="http://schemas.openxmlformats.org/officeDocument/2006/relationships/image" Target="../media/image9.png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Relationship Id="rId14" Type="http://schemas.openxmlformats.org/officeDocument/2006/relationships/hyperlink" Target="EPP%20Reference%20Atlas.ppt#-1,1,Welcome to Presentation Plus!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1425"/>
            <a:ext cx="3575050" cy="1806575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1588" y="5051425"/>
            <a:ext cx="9145588" cy="180657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325" y="365125"/>
            <a:ext cx="7521575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2325" y="1100138"/>
            <a:ext cx="7521575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613" y="5870575"/>
            <a:ext cx="2176462" cy="201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23FB5AE-F370-4736-A563-43D36D55F996}" type="datetimeFigureOut">
              <a:rPr lang="en-US"/>
              <a:pPr>
                <a:defRPr/>
              </a:pPr>
              <a:t>12/3/2014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900" y="6284913"/>
            <a:ext cx="4724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cap="all" spc="200" baseline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50" y="6170613"/>
            <a:ext cx="503238" cy="503237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5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0188072-6198-49FD-8309-40734B593C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31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ts val="800"/>
        </a:spcBef>
        <a:spcAft>
          <a:spcPct val="0"/>
        </a:spcAft>
        <a:buFont typeface="Arial" charset="0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038" indent="-173038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1638" indent="-16351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238" indent="-16351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8838" indent="-173038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AB81C17-337F-4E10-AB08-129457F3C484}" type="datetimeFigureOut">
              <a:rPr lang="en-US"/>
              <a:pPr>
                <a:defRPr/>
              </a:pPr>
              <a:t>12/3/2014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40231D5-5E41-4DF7-930C-D6699A46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5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5202" name="Picture 2" descr="&#10;topBar.jpg                                                     00000012Macintosh HD                   ABA78158: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97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5203" name="Picture 3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02350"/>
            <a:ext cx="9144000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35204" name="Picture 4" descr="&#10;small_bar.png                                                  00006BBALucia HD                       B78C2BD4:"/>
          <p:cNvPicPr preferRelativeResize="0"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8113" y="6369050"/>
            <a:ext cx="287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5205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990600"/>
            <a:ext cx="8610600" cy="189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1320" dir="2319588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 </a:t>
            </a:r>
          </a:p>
          <a:p>
            <a:pPr lvl="3"/>
            <a:r>
              <a:rPr lang="en-US" altLang="en-US" smtClean="0"/>
              <a:t>Fourth level</a:t>
            </a:r>
          </a:p>
        </p:txBody>
      </p:sp>
      <p:sp>
        <p:nvSpPr>
          <p:cNvPr id="43520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93675"/>
            <a:ext cx="83820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35207" name="Rectangle 7"/>
          <p:cNvSpPr>
            <a:spLocks noChangeArrowheads="1"/>
          </p:cNvSpPr>
          <p:nvPr/>
        </p:nvSpPr>
        <p:spPr bwMode="auto">
          <a:xfrm>
            <a:off x="0" y="6373813"/>
            <a:ext cx="1214438" cy="22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0000"/>
                    </a:gs>
                    <a:gs pos="100000">
                      <a:srgbClr val="1E74D2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r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altLang="en-US" sz="1400" b="1" smtClean="0">
                <a:solidFill>
                  <a:srgbClr val="FFFFFF"/>
                </a:solidFill>
              </a:rPr>
              <a:t>Chapter 14</a:t>
            </a:r>
          </a:p>
        </p:txBody>
      </p:sp>
      <p:sp>
        <p:nvSpPr>
          <p:cNvPr id="435208" name="Rectangle 8"/>
          <p:cNvSpPr>
            <a:spLocks noChangeArrowheads="1"/>
          </p:cNvSpPr>
          <p:nvPr/>
        </p:nvSpPr>
        <p:spPr bwMode="auto">
          <a:xfrm>
            <a:off x="1408113" y="6373813"/>
            <a:ext cx="2878137" cy="22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tx1"/>
                    </a:gs>
                    <a:gs pos="100000">
                      <a:srgbClr val="1E74D2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altLang="en-US" sz="1400" b="1" smtClean="0">
                <a:solidFill>
                  <a:srgbClr val="FFFFFF"/>
                </a:solidFill>
              </a:rPr>
              <a:t>Section</a:t>
            </a:r>
          </a:p>
        </p:txBody>
      </p:sp>
      <p:sp>
        <p:nvSpPr>
          <p:cNvPr id="435209" name="Line 9"/>
          <p:cNvSpPr>
            <a:spLocks noChangeShapeType="1"/>
          </p:cNvSpPr>
          <p:nvPr/>
        </p:nvSpPr>
        <p:spPr bwMode="auto">
          <a:xfrm>
            <a:off x="4552950" y="6584950"/>
            <a:ext cx="1136650" cy="0"/>
          </a:xfrm>
          <a:prstGeom prst="line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kumimoji="1" lang="en-US" sz="3200" smtClean="0">
              <a:solidFill>
                <a:srgbClr val="000000"/>
              </a:solidFill>
            </a:endParaRPr>
          </a:p>
        </p:txBody>
      </p:sp>
      <p:sp>
        <p:nvSpPr>
          <p:cNvPr id="435210" name="Line 10"/>
          <p:cNvSpPr>
            <a:spLocks noChangeShapeType="1"/>
          </p:cNvSpPr>
          <p:nvPr/>
        </p:nvSpPr>
        <p:spPr bwMode="auto">
          <a:xfrm>
            <a:off x="1409700" y="6597650"/>
            <a:ext cx="2762250" cy="0"/>
          </a:xfrm>
          <a:prstGeom prst="line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kumimoji="1" lang="en-US" sz="3200" smtClean="0">
              <a:solidFill>
                <a:srgbClr val="000000"/>
              </a:solidFill>
            </a:endParaRPr>
          </a:p>
        </p:txBody>
      </p:sp>
      <p:sp>
        <p:nvSpPr>
          <p:cNvPr id="435211" name="Line 11"/>
          <p:cNvSpPr>
            <a:spLocks noChangeShapeType="1"/>
          </p:cNvSpPr>
          <p:nvPr/>
        </p:nvSpPr>
        <p:spPr bwMode="auto">
          <a:xfrm flipH="1">
            <a:off x="0" y="6604000"/>
            <a:ext cx="1206500" cy="0"/>
          </a:xfrm>
          <a:prstGeom prst="line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kumimoji="1" lang="en-US" sz="3200" smtClean="0">
              <a:solidFill>
                <a:srgbClr val="000000"/>
              </a:solidFill>
            </a:endParaRPr>
          </a:p>
        </p:txBody>
      </p:sp>
      <p:sp>
        <p:nvSpPr>
          <p:cNvPr id="435212" name="Text Box 12"/>
          <p:cNvSpPr txBox="1">
            <a:spLocks noChangeArrowheads="1"/>
          </p:cNvSpPr>
          <p:nvPr/>
        </p:nvSpPr>
        <p:spPr bwMode="auto">
          <a:xfrm>
            <a:off x="4543425" y="6373813"/>
            <a:ext cx="91440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tx1"/>
                    </a:gs>
                    <a:gs pos="100000">
                      <a:srgbClr val="1E74D2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r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altLang="en-US" sz="1400" b="1" smtClean="0">
                <a:solidFill>
                  <a:srgbClr val="FFFFFF"/>
                </a:solidFill>
              </a:rPr>
              <a:t>Main Menu</a:t>
            </a:r>
          </a:p>
        </p:txBody>
      </p:sp>
    </p:spTree>
    <p:extLst>
      <p:ext uri="{BB962C8B-B14F-4D97-AF65-F5344CB8AC3E}">
        <p14:creationId xmlns:p14="http://schemas.microsoft.com/office/powerpoint/2010/main" val="3584999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</p:sldLayoutIdLst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5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5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35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35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352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352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5205" grpId="0" build="p" bldLvl="5" autoUpdateAnimBg="0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520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3520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520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3520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520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3520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520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3520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35206" grpId="0" autoUpdateAnimBg="0"/>
    </p:bldLst>
  </p:timing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FFFFFF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FFFFFF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FFFFFF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FFFFFF"/>
          </a:solidFill>
          <a:latin typeface="Arial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FFFFFF"/>
          </a:solidFill>
          <a:latin typeface="Arial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FFFFFF"/>
          </a:solidFill>
          <a:latin typeface="Arial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FFFFFF"/>
          </a:solidFill>
          <a:latin typeface="Arial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FFFFF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60000"/>
        </a:spcBef>
        <a:spcAft>
          <a:spcPct val="0"/>
        </a:spcAft>
        <a:buClr>
          <a:srgbClr val="1E74D2"/>
        </a:buClr>
        <a:buChar char="•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40000"/>
        </a:spcBef>
        <a:spcAft>
          <a:spcPct val="0"/>
        </a:spcAft>
        <a:buClr>
          <a:srgbClr val="0066CC"/>
        </a:buClr>
        <a:buChar char="–"/>
        <a:defRPr kumimoji="1" sz="2400" b="1">
          <a:solidFill>
            <a:srgbClr val="000000"/>
          </a:solidFill>
          <a:latin typeface="+mn-lt"/>
        </a:defRPr>
      </a:lvl2pPr>
      <a:lvl3pPr marL="1143000" indent="-228600" algn="l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lr>
          <a:srgbClr val="0066CC"/>
        </a:buClr>
        <a:buChar char="•"/>
        <a:defRPr kumimoji="1" sz="2400" b="1">
          <a:solidFill>
            <a:srgbClr val="000000"/>
          </a:solidFill>
          <a:latin typeface="+mn-lt"/>
        </a:defRPr>
      </a:lvl3pPr>
      <a:lvl4pPr marL="16002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lr>
          <a:srgbClr val="1E74D2"/>
        </a:buClr>
        <a:buChar char="–"/>
        <a:defRPr kumimoji="1" sz="2400" b="1">
          <a:solidFill>
            <a:srgbClr val="000000"/>
          </a:solidFill>
          <a:latin typeface="+mn-lt"/>
        </a:defRPr>
      </a:lvl4pPr>
      <a:lvl5pPr marL="20574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har char="»"/>
        <a:defRPr kumimoji="1"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har char="»"/>
        <a:defRPr kumimoji="1"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har char="»"/>
        <a:defRPr kumimoji="1"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har char="»"/>
        <a:defRPr kumimoji="1"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har char="»"/>
        <a:defRPr kumimoji="1"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553200"/>
            <a:ext cx="1600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400" b="0">
                <a:solidFill>
                  <a:schemeClr val="tx1"/>
                </a:solidFill>
              </a:defRPr>
            </a:lvl1pPr>
          </a:lstStyle>
          <a:p>
            <a:pPr eaLnBrk="0" fontAlgn="base" hangingPunct="0"/>
            <a:fld id="{779F6E39-FAF1-44EB-840E-190D994FD5C6}" type="slidenum">
              <a:rPr lang="en-US" altLang="en-US" smtClean="0">
                <a:solidFill>
                  <a:srgbClr val="FFFFFF"/>
                </a:solidFill>
              </a:rPr>
              <a:pPr eaLnBrk="0" fontAlgn="base" hangingPunct="0"/>
              <a:t>‹#›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19600" y="6858000"/>
            <a:ext cx="472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pic>
        <p:nvPicPr>
          <p:cNvPr id="1050" name="Picture 26" descr="c09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RefAtlas">
            <a:hlinkClick r:id="rId14" action="ppaction://hlinkpres?slideindex=1&amp;slidetitle=Welcome to Presentation Plus!" highlightClick="1"/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868363"/>
            <a:ext cx="1004887" cy="519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930096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553200"/>
            <a:ext cx="1600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400" b="0">
                <a:solidFill>
                  <a:schemeClr val="tx1"/>
                </a:solidFill>
              </a:defRPr>
            </a:lvl1pPr>
          </a:lstStyle>
          <a:p>
            <a:pPr eaLnBrk="0" fontAlgn="base" hangingPunct="0"/>
            <a:fld id="{C488E879-CFFB-4802-B501-07F14DDB3271}" type="slidenum">
              <a:rPr lang="en-US" altLang="en-US" smtClean="0">
                <a:solidFill>
                  <a:srgbClr val="FFFFFF"/>
                </a:solidFill>
              </a:rPr>
              <a:pPr eaLnBrk="0" fontAlgn="base" hangingPunct="0"/>
              <a:t>‹#›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19600" y="6858000"/>
            <a:ext cx="472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pic>
        <p:nvPicPr>
          <p:cNvPr id="1050" name="Picture 26" descr="c09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RefAtlas">
            <a:hlinkClick r:id="rId14" action="ppaction://hlinkpres?slideindex=1&amp;slidetitle=Welcome to Presentation Plus!" highlightClick="1"/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868363"/>
            <a:ext cx="1004887" cy="519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615374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</p:sldLayoutIdLs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6.wmf"/><Relationship Id="rId7" Type="http://schemas.openxmlformats.org/officeDocument/2006/relationships/image" Target="../media/image21.png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4.xml"/><Relationship Id="rId6" Type="http://schemas.openxmlformats.org/officeDocument/2006/relationships/slide" Target="slide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tCfOMl3qo0" TargetMode="Externa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6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6.wmf"/><Relationship Id="rId7" Type="http://schemas.openxmlformats.org/officeDocument/2006/relationships/image" Target="../media/image12.png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11.png"/><Relationship Id="rId5" Type="http://schemas.openxmlformats.org/officeDocument/2006/relationships/slide" Target="slide7.xml"/><Relationship Id="rId4" Type="http://schemas.openxmlformats.org/officeDocument/2006/relationships/image" Target="../media/image10.png"/><Relationship Id="rId9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0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5.wmf"/><Relationship Id="rId7" Type="http://schemas.openxmlformats.org/officeDocument/2006/relationships/slide" Target="slide2.xml"/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6.wmf"/><Relationship Id="rId9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FF0000"/>
                </a:solidFill>
              </a:rPr>
              <a:t>Wednesday December 3, 2014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Economics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85000" lnSpcReduction="20000"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chemeClr val="tx2"/>
                </a:solidFill>
              </a:rPr>
              <a:t>OBJECTIVE – </a:t>
            </a:r>
            <a:r>
              <a:rPr lang="en-US" sz="2800" b="1" u="sng" dirty="0" smtClean="0">
                <a:solidFill>
                  <a:schemeClr val="tx2"/>
                </a:solidFill>
              </a:rPr>
              <a:t>S</a:t>
            </a:r>
            <a:r>
              <a:rPr lang="en-US" sz="2800" b="1" dirty="0" smtClean="0">
                <a:solidFill>
                  <a:schemeClr val="tx2"/>
                </a:solidFill>
              </a:rPr>
              <a:t>tudents </a:t>
            </a:r>
            <a:r>
              <a:rPr lang="en-US" sz="2800" b="1" u="sng" dirty="0" smtClean="0">
                <a:solidFill>
                  <a:schemeClr val="tx2"/>
                </a:solidFill>
              </a:rPr>
              <a:t>W</a:t>
            </a:r>
            <a:r>
              <a:rPr lang="en-US" sz="2800" b="1" dirty="0" smtClean="0">
                <a:solidFill>
                  <a:schemeClr val="tx2"/>
                </a:solidFill>
              </a:rPr>
              <a:t>ill </a:t>
            </a:r>
            <a:r>
              <a:rPr lang="en-US" sz="2800" b="1" u="sng" dirty="0" smtClean="0">
                <a:solidFill>
                  <a:schemeClr val="tx2"/>
                </a:solidFill>
              </a:rPr>
              <a:t>B</a:t>
            </a:r>
            <a:r>
              <a:rPr lang="en-US" sz="2800" b="1" dirty="0" smtClean="0">
                <a:solidFill>
                  <a:schemeClr val="tx2"/>
                </a:solidFill>
              </a:rPr>
              <a:t>e </a:t>
            </a:r>
            <a:r>
              <a:rPr lang="en-US" sz="2800" b="1" u="sng" dirty="0" smtClean="0">
                <a:solidFill>
                  <a:schemeClr val="tx2"/>
                </a:solidFill>
              </a:rPr>
              <a:t>A</a:t>
            </a:r>
            <a:r>
              <a:rPr lang="en-US" sz="2800" b="1" dirty="0" smtClean="0">
                <a:solidFill>
                  <a:schemeClr val="tx2"/>
                </a:solidFill>
              </a:rPr>
              <a:t>ble </a:t>
            </a:r>
            <a:r>
              <a:rPr lang="en-US" sz="2800" b="1" u="sng" dirty="0" smtClean="0">
                <a:solidFill>
                  <a:schemeClr val="tx2"/>
                </a:solidFill>
              </a:rPr>
              <a:t>T</a:t>
            </a:r>
            <a:r>
              <a:rPr lang="en-US" sz="2800" b="1" dirty="0" smtClean="0">
                <a:solidFill>
                  <a:schemeClr val="tx2"/>
                </a:solidFill>
              </a:rPr>
              <a:t>o – SWBAT:</a:t>
            </a:r>
            <a:endParaRPr lang="en-US" sz="2800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dirty="0" smtClean="0"/>
              <a:t> - Identify the different types of taxes.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n-US" sz="24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rgbClr val="FF0000"/>
                </a:solidFill>
              </a:rPr>
              <a:t>AGENDA:</a:t>
            </a:r>
            <a:endParaRPr lang="en-US" sz="24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/>
              <a:t>WARM-UP: Tax Burden</a:t>
            </a:r>
            <a:endParaRPr lang="en-US" sz="2200" dirty="0">
              <a:solidFill>
                <a:prstClr val="black"/>
              </a:solidFill>
            </a:endParaRP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ASSESSMENT: </a:t>
            </a:r>
            <a:r>
              <a:rPr lang="en-US" sz="2400" dirty="0" err="1" smtClean="0">
                <a:solidFill>
                  <a:prstClr val="black"/>
                </a:solidFill>
              </a:rPr>
              <a:t>MacroEcon</a:t>
            </a:r>
            <a:r>
              <a:rPr lang="en-US" sz="2400" dirty="0" smtClean="0">
                <a:solidFill>
                  <a:prstClr val="black"/>
                </a:solidFill>
              </a:rPr>
              <a:t> Quiz (30 MC Questions)</a:t>
            </a:r>
          </a:p>
          <a:p>
            <a:pPr marL="1009650" lvl="1" indent="-609600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2000" dirty="0" smtClean="0">
                <a:solidFill>
                  <a:prstClr val="black"/>
                </a:solidFill>
              </a:rPr>
              <a:t>WHEN YOU FINISH: Calculate your Stocks for DOW Week 7</a:t>
            </a: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CONCEPT: Taxes</a:t>
            </a: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VIDEO: Calculating Federal Income Taxes (7 min)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GUIDED PRACTICE: Filing a Tax Return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0" lvl="0" indent="0">
              <a:spcBef>
                <a:spcPct val="0"/>
              </a:spcBef>
              <a:buNone/>
              <a:defRPr/>
            </a:pPr>
            <a:endParaRPr lang="en-US" sz="2400" dirty="0">
              <a:solidFill>
                <a:prstClr val="black"/>
              </a:solidFill>
            </a:endParaRP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*****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MacroEcon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Quiz TODAY – 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10, 12, 13, 16*****</a:t>
            </a:r>
            <a:endParaRPr lang="en-US" sz="1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2400" b="1" dirty="0" smtClean="0"/>
          </a:p>
          <a:p>
            <a:pPr marL="609600" lvl="0" indent="-609600">
              <a:spcBef>
                <a:spcPct val="0"/>
              </a:spcBef>
              <a:buNone/>
              <a:defRPr/>
            </a:pPr>
            <a:r>
              <a:rPr lang="en-US" sz="2800" b="1" dirty="0" smtClean="0">
                <a:solidFill>
                  <a:srgbClr val="1F497D"/>
                </a:solidFill>
              </a:rPr>
              <a:t>Tax Burden WARM-UP</a:t>
            </a:r>
            <a:r>
              <a:rPr lang="en-US" sz="2800" dirty="0">
                <a:solidFill>
                  <a:srgbClr val="1F497D"/>
                </a:solidFill>
              </a:rPr>
              <a:t>: </a:t>
            </a:r>
            <a:r>
              <a:rPr lang="en-US" sz="1050" dirty="0">
                <a:solidFill>
                  <a:srgbClr val="000000"/>
                </a:solidFill>
              </a:rPr>
              <a:t>(Follow the directions below)</a:t>
            </a:r>
            <a:endParaRPr lang="en-US" sz="2400" dirty="0">
              <a:solidFill>
                <a:prstClr val="black"/>
              </a:solidFill>
            </a:endParaRPr>
          </a:p>
          <a:p>
            <a:pPr marL="0" lvl="0" indent="0" algn="ctr">
              <a:spcBef>
                <a:spcPct val="0"/>
              </a:spcBef>
              <a:buNone/>
              <a:defRPr/>
            </a:pPr>
            <a:r>
              <a:rPr lang="en-US" sz="2400" dirty="0">
                <a:solidFill>
                  <a:prstClr val="black"/>
                </a:solidFill>
              </a:rPr>
              <a:t>***5 minutes***</a:t>
            </a:r>
          </a:p>
          <a:p>
            <a:pPr lvl="0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Analyze the graph on P. 363.  Answer the questions below.</a:t>
            </a:r>
            <a:endParaRPr lang="en-US" sz="1100" dirty="0" smtClean="0">
              <a:solidFill>
                <a:prstClr val="black"/>
              </a:solidFill>
            </a:endParaRPr>
          </a:p>
          <a:p>
            <a:pPr marL="457200" lvl="0" indent="-457200">
              <a:spcBef>
                <a:spcPct val="0"/>
              </a:spcBef>
              <a:buFont typeface="+mj-lt"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Define the term incidence of tax </a:t>
            </a:r>
            <a:r>
              <a:rPr lang="en-US" sz="1700" dirty="0" smtClean="0">
                <a:solidFill>
                  <a:prstClr val="black"/>
                </a:solidFill>
              </a:rPr>
              <a:t>(P. 363)</a:t>
            </a:r>
          </a:p>
          <a:p>
            <a:pPr marL="457200" lvl="0" indent="-457200">
              <a:spcBef>
                <a:spcPct val="0"/>
              </a:spcBef>
              <a:buFont typeface="+mj-lt"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Which graph shows elastic demand, and which graph shows inelastic demand?</a:t>
            </a:r>
            <a:r>
              <a:rPr lang="en-US" sz="1700" dirty="0" smtClean="0">
                <a:solidFill>
                  <a:prstClr val="black"/>
                </a:solidFill>
              </a:rPr>
              <a:t> (Refer to P. 92 if needed)</a:t>
            </a:r>
          </a:p>
          <a:p>
            <a:pPr marL="457200" lvl="0" indent="-457200">
              <a:spcBef>
                <a:spcPct val="0"/>
              </a:spcBef>
              <a:buFont typeface="+mj-lt"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On which graph did the price of the product increase the most because of the new tax?  Who bears the burden of a price increase?</a:t>
            </a:r>
          </a:p>
          <a:p>
            <a:pPr marL="457200" lvl="0" indent="-457200">
              <a:spcBef>
                <a:spcPct val="0"/>
              </a:spcBef>
              <a:buFont typeface="+mj-lt"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On which graph did the quantity decrease the most?  Who bears the burden based on this graph?</a:t>
            </a:r>
          </a:p>
        </p:txBody>
      </p:sp>
    </p:spTree>
    <p:extLst>
      <p:ext uri="{BB962C8B-B14F-4D97-AF65-F5344CB8AC3E}">
        <p14:creationId xmlns:p14="http://schemas.microsoft.com/office/powerpoint/2010/main" val="87228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83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CONCEPT:</a:t>
            </a:r>
            <a:br>
              <a:rPr lang="en-US" altLang="en-US" dirty="0" smtClean="0"/>
            </a:br>
            <a:r>
              <a:rPr lang="en-US" altLang="en-US" dirty="0" smtClean="0"/>
              <a:t>Individual </a:t>
            </a:r>
            <a:r>
              <a:rPr lang="en-US" altLang="en-US" dirty="0"/>
              <a:t>Income Taxes</a:t>
            </a:r>
          </a:p>
        </p:txBody>
      </p:sp>
      <p:sp>
        <p:nvSpPr>
          <p:cNvPr id="395284" name="Rectangle 2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“Pay-as-You-Earn” Taxation</a:t>
            </a:r>
          </a:p>
          <a:p>
            <a:pPr lvl="1"/>
            <a:r>
              <a:rPr lang="en-US" altLang="en-US" dirty="0"/>
              <a:t>Federal income taxes are collected throughout the course of the year as individuals earn income.</a:t>
            </a:r>
          </a:p>
          <a:p>
            <a:r>
              <a:rPr lang="en-US" altLang="en-US" dirty="0"/>
              <a:t>Tax Withholding</a:t>
            </a:r>
          </a:p>
          <a:p>
            <a:pPr lvl="1"/>
            <a:r>
              <a:rPr lang="en-US" altLang="en-US" dirty="0">
                <a:solidFill>
                  <a:schemeClr val="accent2"/>
                </a:solidFill>
              </a:rPr>
              <a:t>Withholding</a:t>
            </a:r>
            <a:r>
              <a:rPr lang="en-US" altLang="en-US" dirty="0"/>
              <a:t> is the process by which employers take tax payments out of an employee’s pay before he or she receives it. </a:t>
            </a:r>
          </a:p>
          <a:p>
            <a:r>
              <a:rPr lang="en-US" altLang="en-US" dirty="0"/>
              <a:t>Tax Brackets</a:t>
            </a:r>
          </a:p>
          <a:p>
            <a:pPr lvl="1"/>
            <a:r>
              <a:rPr lang="en-US" altLang="en-US" dirty="0"/>
              <a:t>The federal income tax is a progressive </a:t>
            </a:r>
            <a:r>
              <a:rPr lang="en-US" altLang="en-US" dirty="0" smtClean="0"/>
              <a:t>tax.  There are currently 7 tax brackets.</a:t>
            </a:r>
            <a:endParaRPr lang="en-US" altLang="en-US" dirty="0"/>
          </a:p>
        </p:txBody>
      </p:sp>
      <p:pic>
        <p:nvPicPr>
          <p:cNvPr id="395285" name="Picture 21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1413" y="6153150"/>
            <a:ext cx="682625" cy="6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95286" name="Picture 22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4038" y="6153150"/>
            <a:ext cx="682625" cy="6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95287" name="Picture 23" descr="button 3 dark.png                                              00006C37Lucia HD                       B78C2BD4: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2163" y="6270625"/>
            <a:ext cx="438150" cy="4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5288" name="Picture 24" descr="button 4 dark.png                                              00006C37Lucia HD                       B78C2BD4: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063" y="6270625"/>
            <a:ext cx="438150" cy="4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5289" name="Picture 25" descr="button 1 dark.png                                              00006C37Lucia HD                       B78C2BD4: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8363" y="6270625"/>
            <a:ext cx="438150" cy="4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5290" name="Picture 26" descr="button 2 light.png                                             00006C37Lucia HD                       B78C2BD4: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5263" y="6270625"/>
            <a:ext cx="438150" cy="4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5291" name="Picture 27" descr="home new button.png                                            00006BBALucia HD                       B78C2BD4: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8313" y="6270625"/>
            <a:ext cx="430212" cy="417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2556911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5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5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95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952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952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952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952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952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5283" grpId="0" autoUpdateAnimBg="0"/>
      <p:bldP spid="395284" grpId="0" build="p" bldLvl="2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U.S. FEDERAL INCOME TAX RATES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1421742"/>
              </p:ext>
            </p:extLst>
          </p:nvPr>
        </p:nvGraphicFramePr>
        <p:xfrm>
          <a:off x="76200" y="1066800"/>
          <a:ext cx="8915401" cy="4416253"/>
        </p:xfrm>
        <a:graphic>
          <a:graphicData uri="http://schemas.openxmlformats.org/drawingml/2006/table">
            <a:tbl>
              <a:tblPr/>
              <a:tblGrid>
                <a:gridCol w="789969"/>
                <a:gridCol w="2031358"/>
                <a:gridCol w="2031358"/>
                <a:gridCol w="2031358"/>
                <a:gridCol w="2031358"/>
              </a:tblGrid>
              <a:tr h="10668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Tax Rate</a:t>
                      </a:r>
                      <a:endParaRPr lang="en-US" sz="1600" dirty="0"/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Single Taxable Income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Married Filing </a:t>
                      </a:r>
                      <a:r>
                        <a:rPr lang="en-US" sz="1600" dirty="0" smtClean="0"/>
                        <a:t>Jointly</a:t>
                      </a:r>
                      <a:endParaRPr lang="en-US" sz="1600" dirty="0"/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Married Filing Separately Taxable Income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Head of Household Taxable Income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017">
                <a:tc>
                  <a:txBody>
                    <a:bodyPr/>
                    <a:lstStyle/>
                    <a:p>
                      <a:r>
                        <a:rPr lang="en-US" sz="1600"/>
                        <a:t>10%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$0 – $8,925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$0 – $17,850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$0 – $8,925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$0 – $12,750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9906">
                <a:tc>
                  <a:txBody>
                    <a:bodyPr/>
                    <a:lstStyle/>
                    <a:p>
                      <a:r>
                        <a:rPr lang="en-US" sz="1600"/>
                        <a:t>15%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$8,926 – $36,250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$17,851 – $72,500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$8,926 – $36,250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$12,751 – $48,600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9906">
                <a:tc>
                  <a:txBody>
                    <a:bodyPr/>
                    <a:lstStyle/>
                    <a:p>
                      <a:r>
                        <a:rPr lang="en-US" sz="1600"/>
                        <a:t>25%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$36,251 – $87,850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$72,501 – $146,400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$36,251 – $73,200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$48,601 – $125,450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9906">
                <a:tc>
                  <a:txBody>
                    <a:bodyPr/>
                    <a:lstStyle/>
                    <a:p>
                      <a:r>
                        <a:rPr lang="en-US" sz="1600"/>
                        <a:t>28%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$87,851 – $183,250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$146,401 – $223,050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$73,201 – $111,525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$125,451 – $203,150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9906">
                <a:tc>
                  <a:txBody>
                    <a:bodyPr/>
                    <a:lstStyle/>
                    <a:p>
                      <a:r>
                        <a:rPr lang="en-US" sz="1600"/>
                        <a:t>33%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$183,251 – $398,350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$223,051 – $398,350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$111,526 – $199,175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$203,151 – $398,350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9906">
                <a:tc>
                  <a:txBody>
                    <a:bodyPr/>
                    <a:lstStyle/>
                    <a:p>
                      <a:r>
                        <a:rPr lang="en-US" sz="1600"/>
                        <a:t>35%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$398,351 – $400,000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$398,351 – $450,000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$199,176 – $225,000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$398,351 – $425,000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9906">
                <a:tc>
                  <a:txBody>
                    <a:bodyPr/>
                    <a:lstStyle/>
                    <a:p>
                      <a:r>
                        <a:rPr lang="en-US" sz="1600"/>
                        <a:t>39.6%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$400,001+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$450,001+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$225,001+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$425,001+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" y="5638800"/>
            <a:ext cx="899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/>
              </a:rPr>
              <a:t>WATCH: Calculating Federal Taxes Video (YouTube – Khan Academy)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57825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18" y="1676400"/>
            <a:ext cx="6324600" cy="111601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5400" dirty="0" smtClean="0"/>
              <a:t>Fiscal Policy –</a:t>
            </a:r>
            <a:br>
              <a:rPr lang="en-US" sz="5400" dirty="0" smtClean="0"/>
            </a:br>
            <a:r>
              <a:rPr lang="en-US" sz="5400" dirty="0" smtClean="0"/>
              <a:t>Taxes</a:t>
            </a:r>
            <a:br>
              <a:rPr lang="en-US" sz="5400" dirty="0" smtClean="0"/>
            </a:br>
            <a:r>
              <a:rPr lang="en-US" sz="5400" dirty="0" smtClean="0"/>
              <a:t>Part II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73175" y="2578100"/>
            <a:ext cx="6511925" cy="738188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sz="1800" dirty="0"/>
              <a:t>Chapter </a:t>
            </a:r>
            <a:r>
              <a:rPr sz="1800" dirty="0" smtClean="0"/>
              <a:t>14</a:t>
            </a:r>
            <a:endParaRPr sz="1800" dirty="0"/>
          </a:p>
        </p:txBody>
      </p:sp>
    </p:spTree>
    <p:extLst>
      <p:ext uri="{BB962C8B-B14F-4D97-AF65-F5344CB8AC3E}">
        <p14:creationId xmlns:p14="http://schemas.microsoft.com/office/powerpoint/2010/main" val="418785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63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PRIOR KNOWLEDGE:</a:t>
            </a:r>
            <a:br>
              <a:rPr lang="en-US" altLang="en-US" dirty="0" smtClean="0"/>
            </a:br>
            <a:r>
              <a:rPr lang="en-US" altLang="en-US" dirty="0" smtClean="0"/>
              <a:t>Taxes </a:t>
            </a:r>
            <a:r>
              <a:rPr lang="en-US" altLang="en-US" dirty="0"/>
              <a:t>and the </a:t>
            </a:r>
            <a:r>
              <a:rPr lang="en-US" altLang="en-US" dirty="0" smtClean="0"/>
              <a:t>Constitution</a:t>
            </a:r>
            <a:endParaRPr lang="en-US" altLang="en-US" dirty="0"/>
          </a:p>
        </p:txBody>
      </p:sp>
      <p:sp>
        <p:nvSpPr>
          <p:cNvPr id="390164" name="Rectangle 20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981200"/>
            <a:ext cx="4229100" cy="1895475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000" dirty="0">
                <a:solidFill>
                  <a:schemeClr val="hlink"/>
                </a:solidFill>
              </a:rPr>
              <a:t>The Power to Tax</a:t>
            </a:r>
            <a:endParaRPr lang="en-US" altLang="en-US" sz="2000" dirty="0"/>
          </a:p>
          <a:p>
            <a:r>
              <a:rPr lang="en-US" altLang="en-US" sz="2000" dirty="0"/>
              <a:t>Article 1, Section 8, Clause 1 of  the Constitution grants Congress the power to tax.</a:t>
            </a:r>
          </a:p>
          <a:p>
            <a:r>
              <a:rPr lang="en-US" altLang="en-US" sz="2000" dirty="0"/>
              <a:t>The Sixteenth Amendment gives Congress the power to levy an income tax.</a:t>
            </a:r>
          </a:p>
        </p:txBody>
      </p:sp>
      <p:sp>
        <p:nvSpPr>
          <p:cNvPr id="390165" name="Rectangle 21"/>
          <p:cNvSpPr>
            <a:spLocks noGrp="1" noChangeArrowheads="1"/>
          </p:cNvSpPr>
          <p:nvPr>
            <p:ph type="body" sz="half" idx="2"/>
          </p:nvPr>
        </p:nvSpPr>
        <p:spPr>
          <a:xfrm>
            <a:off x="4627272" y="1904236"/>
            <a:ext cx="4229100" cy="1895475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sz="2000" dirty="0">
                <a:solidFill>
                  <a:schemeClr val="hlink"/>
                </a:solidFill>
              </a:rPr>
              <a:t>Limits on the Power to Tax</a:t>
            </a:r>
            <a:endParaRPr lang="en-US" altLang="en-US" sz="2000" dirty="0"/>
          </a:p>
          <a:p>
            <a:pPr marL="0" indent="0">
              <a:buFontTx/>
              <a:buNone/>
            </a:pPr>
            <a:r>
              <a:rPr lang="en-US" altLang="en-US" sz="2000" dirty="0"/>
              <a:t>The power to tax is also limited through the Constitution:</a:t>
            </a:r>
          </a:p>
          <a:p>
            <a:pPr marL="455613" lvl="1" indent="-336550">
              <a:buFontTx/>
              <a:buNone/>
            </a:pPr>
            <a:r>
              <a:rPr lang="en-US" altLang="en-US" sz="2000" dirty="0"/>
              <a:t>1. The purpose of the tax must be for “the common defense and general welfare.”</a:t>
            </a:r>
          </a:p>
          <a:p>
            <a:pPr marL="455613" lvl="1" indent="-336550">
              <a:buFontTx/>
              <a:buNone/>
            </a:pPr>
            <a:r>
              <a:rPr lang="en-US" altLang="en-US" sz="2000" dirty="0"/>
              <a:t>2. Federal taxes must be the same in every state.</a:t>
            </a:r>
          </a:p>
          <a:p>
            <a:pPr marL="455613" lvl="1" indent="-336550">
              <a:buFontTx/>
              <a:buNone/>
            </a:pPr>
            <a:r>
              <a:rPr lang="en-US" altLang="en-US" sz="2000" dirty="0"/>
              <a:t>3. The government may not tax exports.</a:t>
            </a:r>
          </a:p>
          <a:p>
            <a:pPr marL="0" indent="0"/>
            <a:endParaRPr lang="en-US" altLang="en-US" sz="2000" dirty="0"/>
          </a:p>
          <a:p>
            <a:pPr marL="0" indent="0"/>
            <a:endParaRPr lang="en-US" altLang="en-US" sz="2000" dirty="0"/>
          </a:p>
        </p:txBody>
      </p:sp>
      <p:pic>
        <p:nvPicPr>
          <p:cNvPr id="390168" name="Picture 24" descr="button 1 light.png                                             00006C37Lucia HD                       B78C2BD4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8" y="6270625"/>
            <a:ext cx="438150" cy="4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0169" name="Picture 25" descr="button 2 dark.png                                              00006C37Lucia HD                       B78C2BD4: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2088" y="6270625"/>
            <a:ext cx="438150" cy="4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0170" name="Picture 26" descr="button 3 dark.png                                              00006C37Lucia HD                       B78C2BD4: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0575" y="6270625"/>
            <a:ext cx="438150" cy="4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0171" name="Picture 27" descr="button 4 dark.png                                              00006C37Lucia HD                       B78C2BD4: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063" y="6270625"/>
            <a:ext cx="438150" cy="4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04800" y="1066800"/>
            <a:ext cx="8610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fontAlgn="base" hangingPunct="0">
              <a:spcBef>
                <a:spcPct val="60000"/>
              </a:spcBef>
              <a:spcAft>
                <a:spcPct val="0"/>
              </a:spcAft>
              <a:buClr>
                <a:srgbClr val="1E74D2"/>
              </a:buClr>
              <a:buFontTx/>
              <a:buChar char="•"/>
            </a:pPr>
            <a:r>
              <a:rPr kumimoji="1" lang="en-US" altLang="en-US" sz="2400" b="1" kern="0" dirty="0">
                <a:solidFill>
                  <a:srgbClr val="000000"/>
                </a:solidFill>
              </a:rPr>
              <a:t>Taxation is the primary way that the government collects money.  </a:t>
            </a:r>
            <a:endParaRPr kumimoji="1" lang="en-US" altLang="en-US" sz="2400" b="1" kern="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3480701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0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0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90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90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90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90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901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901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901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901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0163" grpId="0" autoUpdateAnimBg="0"/>
      <p:bldP spid="390164" grpId="0" build="p" bldLvl="2" autoUpdateAnimBg="0"/>
      <p:bldP spid="390165" grpId="0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B940FF-52D3-472C-8E1C-F73940210ACF}" type="slidenum">
              <a:rPr lang="en-US" altLang="en-US">
                <a:solidFill>
                  <a:srgbClr val="FFFFFF"/>
                </a:solidFill>
              </a:rPr>
              <a:pPr/>
              <a:t>4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08584" name="Text Box 8"/>
          <p:cNvSpPr txBox="1">
            <a:spLocks noChangeArrowheads="1"/>
          </p:cNvSpPr>
          <p:nvPr/>
        </p:nvSpPr>
        <p:spPr bwMode="auto">
          <a:xfrm>
            <a:off x="1371600" y="838200"/>
            <a:ext cx="7772399" cy="1378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39725" indent="-339725" algn="l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1pPr>
            <a:lvl2pPr algn="l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2pPr>
            <a:lvl3pPr algn="l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3pPr>
            <a:lvl4pPr algn="l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4pPr>
            <a:lvl5pPr algn="l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3800" b="1" dirty="0" smtClean="0">
                <a:solidFill>
                  <a:srgbClr val="FFCC00"/>
                </a:solidFill>
              </a:rPr>
              <a:t>Two </a:t>
            </a:r>
            <a:r>
              <a:rPr lang="en-US" altLang="en-US" sz="3800" b="1" dirty="0" smtClean="0">
                <a:solidFill>
                  <a:srgbClr val="FFCC00"/>
                </a:solidFill>
              </a:rPr>
              <a:t>Ideas About “Fairness”</a:t>
            </a:r>
            <a:endParaRPr lang="en-US" altLang="en-US" sz="3800" b="1" dirty="0" smtClean="0">
              <a:solidFill>
                <a:srgbClr val="FFCC00"/>
              </a:solidFill>
            </a:endParaRPr>
          </a:p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3800" b="1" dirty="0" smtClean="0">
                <a:solidFill>
                  <a:srgbClr val="FFCC00"/>
                </a:solidFill>
              </a:rPr>
              <a:t>#1 – Benefits-Received Principle</a:t>
            </a:r>
            <a:endParaRPr lang="en-US" altLang="en-US" sz="1800" b="1" dirty="0" smtClean="0">
              <a:solidFill>
                <a:srgbClr val="FFCC00"/>
              </a:solidFill>
            </a:endParaRPr>
          </a:p>
        </p:txBody>
      </p:sp>
      <p:pic>
        <p:nvPicPr>
          <p:cNvPr id="408585" name="Picture 9" descr="S1_he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7764463" y="0"/>
            <a:ext cx="1379537" cy="35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592" name="Text Box 16"/>
          <p:cNvSpPr txBox="1">
            <a:spLocks noChangeArrowheads="1"/>
          </p:cNvSpPr>
          <p:nvPr/>
        </p:nvSpPr>
        <p:spPr bwMode="auto">
          <a:xfrm>
            <a:off x="1484312" y="2486025"/>
            <a:ext cx="7431087" cy="162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39725" indent="-339725" algn="l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1pPr>
            <a:lvl2pPr algn="l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2pPr>
            <a:lvl3pPr algn="l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3pPr>
            <a:lvl4pPr algn="l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4pPr>
            <a:lvl5pPr algn="l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altLang="en-US" sz="2800" dirty="0" smtClean="0">
                <a:solidFill>
                  <a:srgbClr val="FFFFFF"/>
                </a:solidFill>
              </a:rPr>
              <a:t>The benefit principle states that those who benefit from government goods and services should pay in proportion to the amount of benefits they receive. </a:t>
            </a:r>
            <a:r>
              <a:rPr lang="en-US" altLang="en-US" sz="1800" b="1" dirty="0" smtClean="0">
                <a:solidFill>
                  <a:srgbClr val="FFFF99"/>
                </a:solidFill>
                <a:sym typeface="Wingdings" pitchFamily="2" charset="2"/>
              </a:rPr>
              <a:t></a:t>
            </a:r>
          </a:p>
        </p:txBody>
      </p:sp>
      <p:sp>
        <p:nvSpPr>
          <p:cNvPr id="408593" name="Text Box 17"/>
          <p:cNvSpPr txBox="1">
            <a:spLocks noChangeArrowheads="1"/>
          </p:cNvSpPr>
          <p:nvPr/>
        </p:nvSpPr>
        <p:spPr bwMode="auto">
          <a:xfrm>
            <a:off x="1484313" y="4114800"/>
            <a:ext cx="7431087" cy="201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39725" indent="-339725" algn="l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1pPr>
            <a:lvl2pPr algn="l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2pPr>
            <a:lvl3pPr algn="l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3pPr>
            <a:lvl4pPr algn="l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4pPr>
            <a:lvl5pPr algn="l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altLang="en-US" sz="2800" dirty="0" smtClean="0">
                <a:solidFill>
                  <a:srgbClr val="FFFFFF"/>
                </a:solidFill>
              </a:rPr>
              <a:t>The limitations of this principle are that many government services provide the greatest benefit to those who can least afford them and that benefits are hard to measure. </a:t>
            </a:r>
            <a:endParaRPr lang="en-US" altLang="en-US" sz="1800" b="1" dirty="0" smtClean="0">
              <a:solidFill>
                <a:srgbClr val="FFFF99"/>
              </a:solidFill>
              <a:sym typeface="Wingdings" pitchFamily="2" charset="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282781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"/>
                                        <p:tgtEl>
                                          <p:spTgt spid="408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9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408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4085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8584" grpId="0" autoUpdateAnimBg="0"/>
      <p:bldP spid="408592" grpId="0" autoUpdateAnimBg="0"/>
      <p:bldP spid="40859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491DF-EC79-43CB-A6E0-392D8C437481}" type="slidenum">
              <a:rPr lang="en-US" altLang="en-US">
                <a:solidFill>
                  <a:srgbClr val="FFFFFF"/>
                </a:solidFill>
              </a:rPr>
              <a:pPr/>
              <a:t>5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97000" name="Text Box 8"/>
          <p:cNvSpPr txBox="1">
            <a:spLocks noChangeArrowheads="1"/>
          </p:cNvSpPr>
          <p:nvPr/>
        </p:nvSpPr>
        <p:spPr bwMode="auto">
          <a:xfrm>
            <a:off x="1484313" y="366713"/>
            <a:ext cx="7354887" cy="1378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39725" indent="-339725" algn="l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1pPr>
            <a:lvl2pPr algn="l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2pPr>
            <a:lvl3pPr algn="l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3pPr>
            <a:lvl4pPr algn="l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4pPr>
            <a:lvl5pPr algn="l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3800" b="1" dirty="0" smtClean="0">
                <a:solidFill>
                  <a:srgbClr val="FFCC00"/>
                </a:solidFill>
              </a:rPr>
              <a:t>Two </a:t>
            </a:r>
            <a:r>
              <a:rPr lang="en-US" altLang="en-US" sz="3800" b="1" dirty="0" smtClean="0">
                <a:solidFill>
                  <a:srgbClr val="FFCC00"/>
                </a:solidFill>
              </a:rPr>
              <a:t>Ideas About “Fairness”</a:t>
            </a:r>
            <a:endParaRPr lang="en-US" altLang="en-US" sz="3800" b="1" dirty="0" smtClean="0">
              <a:solidFill>
                <a:srgbClr val="FFCC00"/>
              </a:solidFill>
            </a:endParaRPr>
          </a:p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3800" b="1" dirty="0" smtClean="0">
                <a:solidFill>
                  <a:srgbClr val="FFCC00"/>
                </a:solidFill>
              </a:rPr>
              <a:t>#2 – Ability-To-Pay</a:t>
            </a:r>
            <a:endParaRPr lang="en-US" altLang="en-US" sz="1800" b="1" dirty="0" smtClean="0">
              <a:solidFill>
                <a:srgbClr val="FFCC00"/>
              </a:solidFill>
            </a:endParaRPr>
          </a:p>
        </p:txBody>
      </p:sp>
      <p:pic>
        <p:nvPicPr>
          <p:cNvPr id="597001" name="Picture 9" descr="S1_he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7764463" y="0"/>
            <a:ext cx="1379537" cy="35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7007" name="Text Box 15"/>
          <p:cNvSpPr txBox="1">
            <a:spLocks noChangeArrowheads="1"/>
          </p:cNvSpPr>
          <p:nvPr/>
        </p:nvSpPr>
        <p:spPr bwMode="auto">
          <a:xfrm>
            <a:off x="1484311" y="1793586"/>
            <a:ext cx="7431087" cy="162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39725" indent="-339725" algn="l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1pPr>
            <a:lvl2pPr algn="l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2pPr>
            <a:lvl3pPr algn="l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3pPr>
            <a:lvl4pPr algn="l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4pPr>
            <a:lvl5pPr algn="l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altLang="en-US" sz="2800" dirty="0" smtClean="0">
                <a:solidFill>
                  <a:srgbClr val="FFFFFF"/>
                </a:solidFill>
              </a:rPr>
              <a:t>The ability-to-pay principle is the belief that people should be taxed according to their ability to pay, regardless of the benefits they receive. </a:t>
            </a:r>
            <a:r>
              <a:rPr lang="en-US" altLang="en-US" sz="1800" b="1" dirty="0" smtClean="0">
                <a:solidFill>
                  <a:srgbClr val="FFFF99"/>
                </a:solidFill>
                <a:sym typeface="Wingdings" pitchFamily="2" charset="2"/>
              </a:rPr>
              <a:t></a:t>
            </a:r>
          </a:p>
        </p:txBody>
      </p:sp>
      <p:sp>
        <p:nvSpPr>
          <p:cNvPr id="597008" name="Text Box 16"/>
          <p:cNvSpPr txBox="1">
            <a:spLocks noChangeArrowheads="1"/>
          </p:cNvSpPr>
          <p:nvPr/>
        </p:nvSpPr>
        <p:spPr bwMode="auto">
          <a:xfrm>
            <a:off x="1484312" y="3429000"/>
            <a:ext cx="7431087" cy="278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39725" indent="-339725" algn="l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1pPr>
            <a:lvl2pPr algn="l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2pPr>
            <a:lvl3pPr algn="l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3pPr>
            <a:lvl4pPr algn="l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4pPr>
            <a:lvl5pPr algn="l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altLang="en-US" sz="2800" dirty="0" smtClean="0">
                <a:solidFill>
                  <a:srgbClr val="FFFFFF"/>
                </a:solidFill>
              </a:rPr>
              <a:t>The ability-to-pay principle is based on two ideas:  that societies cannot always measure the benefits derived from government spending, and that people with higher incomes suffer less discomfort in paying taxes than people with lower incomes.</a:t>
            </a:r>
            <a:endParaRPr lang="en-US" altLang="en-US" sz="1800" b="1" dirty="0" smtClean="0">
              <a:solidFill>
                <a:srgbClr val="FFFF99"/>
              </a:solidFill>
              <a:sym typeface="Wingdings" pitchFamily="2" charset="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116414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"/>
                                        <p:tgtEl>
                                          <p:spTgt spid="597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597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5970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7000" grpId="0" autoUpdateAnimBg="0"/>
      <p:bldP spid="597007" grpId="0" autoUpdateAnimBg="0"/>
      <p:bldP spid="597008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3" name="Text Box 5"/>
          <p:cNvSpPr txBox="1">
            <a:spLocks noChangeArrowheads="1"/>
          </p:cNvSpPr>
          <p:nvPr/>
        </p:nvSpPr>
        <p:spPr bwMode="auto">
          <a:xfrm>
            <a:off x="228600" y="1036638"/>
            <a:ext cx="8686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8C2F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0" tIns="91440" rIns="457200" bIns="91440" anchor="ctr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smtClean="0">
                <a:solidFill>
                  <a:srgbClr val="000000"/>
                </a:solidFill>
              </a:rPr>
              <a:t>A </a:t>
            </a:r>
            <a:r>
              <a:rPr lang="en-US" altLang="en-US" sz="2400" b="1" smtClean="0">
                <a:solidFill>
                  <a:srgbClr val="800000"/>
                </a:solidFill>
              </a:rPr>
              <a:t>tax base</a:t>
            </a:r>
            <a:r>
              <a:rPr lang="en-US" altLang="en-US" sz="2400" b="1" smtClean="0">
                <a:solidFill>
                  <a:srgbClr val="000000"/>
                </a:solidFill>
              </a:rPr>
              <a:t> is the income, property, good, </a:t>
            </a:r>
            <a:br>
              <a:rPr lang="en-US" altLang="en-US" sz="2400" b="1" smtClean="0">
                <a:solidFill>
                  <a:srgbClr val="000000"/>
                </a:solidFill>
              </a:rPr>
            </a:br>
            <a:r>
              <a:rPr lang="en-US" altLang="en-US" sz="2400" b="1" smtClean="0">
                <a:solidFill>
                  <a:srgbClr val="000000"/>
                </a:solidFill>
              </a:rPr>
              <a:t>or service that is subject to a tax.</a:t>
            </a:r>
          </a:p>
        </p:txBody>
      </p:sp>
      <p:sp>
        <p:nvSpPr>
          <p:cNvPr id="391189" name="Rectangle 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CONCEPT:</a:t>
            </a:r>
            <a:br>
              <a:rPr lang="en-US" altLang="en-US" dirty="0" smtClean="0"/>
            </a:br>
            <a:r>
              <a:rPr lang="en-US" altLang="en-US" dirty="0" smtClean="0"/>
              <a:t>Tax </a:t>
            </a:r>
            <a:r>
              <a:rPr lang="en-US" altLang="en-US" dirty="0"/>
              <a:t>Bases and Tax Structures</a:t>
            </a:r>
          </a:p>
        </p:txBody>
      </p:sp>
      <p:sp>
        <p:nvSpPr>
          <p:cNvPr id="391190" name="Rectangle 22"/>
          <p:cNvSpPr>
            <a:spLocks noGrp="1" noChangeArrowheads="1"/>
          </p:cNvSpPr>
          <p:nvPr>
            <p:ph type="body" idx="1"/>
          </p:nvPr>
        </p:nvSpPr>
        <p:spPr>
          <a:xfrm>
            <a:off x="304800" y="2266950"/>
            <a:ext cx="8610600" cy="1895475"/>
          </a:xfrm>
        </p:spPr>
        <p:txBody>
          <a:bodyPr/>
          <a:lstStyle/>
          <a:p>
            <a:r>
              <a:rPr lang="en-US" altLang="en-US" sz="1800"/>
              <a:t>Proportional Taxes</a:t>
            </a:r>
          </a:p>
          <a:p>
            <a:pPr lvl="1"/>
            <a:r>
              <a:rPr lang="en-US" altLang="en-US" sz="1800"/>
              <a:t>A </a:t>
            </a:r>
            <a:r>
              <a:rPr lang="en-US" altLang="en-US" sz="1800">
                <a:solidFill>
                  <a:schemeClr val="accent2"/>
                </a:solidFill>
              </a:rPr>
              <a:t>proportional tax</a:t>
            </a:r>
            <a:r>
              <a:rPr lang="en-US" altLang="en-US" sz="1800"/>
              <a:t> is a tax for which the percentage of income paid in taxes remains the same for all income levels.  </a:t>
            </a:r>
          </a:p>
          <a:p>
            <a:r>
              <a:rPr lang="en-US" altLang="en-US" sz="1800"/>
              <a:t>Progressive Taxes</a:t>
            </a:r>
          </a:p>
          <a:p>
            <a:pPr lvl="1"/>
            <a:r>
              <a:rPr lang="en-US" altLang="en-US" sz="1800"/>
              <a:t>A </a:t>
            </a:r>
            <a:r>
              <a:rPr lang="en-US" altLang="en-US" sz="1800">
                <a:solidFill>
                  <a:schemeClr val="accent2"/>
                </a:solidFill>
              </a:rPr>
              <a:t>progressive tax</a:t>
            </a:r>
            <a:r>
              <a:rPr lang="en-US" altLang="en-US" sz="1800"/>
              <a:t> is a tax for which the percent of income paid in taxes increases as income increases.</a:t>
            </a:r>
          </a:p>
          <a:p>
            <a:r>
              <a:rPr lang="en-US" altLang="en-US" sz="1800"/>
              <a:t>Regressive Taxes</a:t>
            </a:r>
          </a:p>
          <a:p>
            <a:pPr lvl="1"/>
            <a:r>
              <a:rPr lang="en-US" altLang="en-US" sz="1800"/>
              <a:t>A </a:t>
            </a:r>
            <a:r>
              <a:rPr lang="en-US" altLang="en-US" sz="1800">
                <a:solidFill>
                  <a:schemeClr val="accent2"/>
                </a:solidFill>
              </a:rPr>
              <a:t>regressive tax</a:t>
            </a:r>
            <a:r>
              <a:rPr lang="en-US" altLang="en-US" sz="1800"/>
              <a:t> is a tax for which the percentage of income paid in taxes decreases as income increases.</a:t>
            </a:r>
          </a:p>
        </p:txBody>
      </p:sp>
      <p:pic>
        <p:nvPicPr>
          <p:cNvPr id="391191" name="Picture 23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1413" y="6153150"/>
            <a:ext cx="682625" cy="6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91192" name="Picture 24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4038" y="6153150"/>
            <a:ext cx="682625" cy="6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91193" name="Picture 25" descr="button 1 light.png                                             00006C37Lucia HD                       B78C2BD4: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8" y="6270625"/>
            <a:ext cx="438150" cy="4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1194" name="Picture 26" descr="button 2 dark.png                                              00006C37Lucia HD                       B78C2BD4: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2088" y="6270625"/>
            <a:ext cx="438150" cy="4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1195" name="Picture 27" descr="button 3 dark.png                                              00006C37Lucia HD                       B78C2BD4: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0575" y="6270625"/>
            <a:ext cx="438150" cy="4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1196" name="Picture 28" descr="button 4 dark.png                                              00006C37Lucia HD                       B78C2BD4: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063" y="6270625"/>
            <a:ext cx="438150" cy="4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1197" name="Picture 29" descr="home new button.png                                            00006BBALucia HD                       B78C2BD4: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8313" y="6270625"/>
            <a:ext cx="430212" cy="417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2771024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1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1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1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91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91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911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911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911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911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911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1173" grpId="0" autoUpdateAnimBg="0"/>
      <p:bldP spid="391189" grpId="0" autoUpdateAnimBg="0"/>
      <p:bldP spid="391190" grpId="0" build="p" bldLvl="2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242E79-8B93-40AF-AB56-E5B1571BD08C}" type="slidenum">
              <a:rPr lang="en-US" altLang="en-US">
                <a:solidFill>
                  <a:srgbClr val="FFFFFF"/>
                </a:solidFill>
              </a:rPr>
              <a:pPr/>
              <a:t>7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13704" name="Text Box 8"/>
          <p:cNvSpPr txBox="1">
            <a:spLocks noChangeArrowheads="1"/>
          </p:cNvSpPr>
          <p:nvPr/>
        </p:nvSpPr>
        <p:spPr bwMode="auto">
          <a:xfrm>
            <a:off x="1484313" y="433388"/>
            <a:ext cx="3113087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39725" indent="-339725" algn="l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1pPr>
            <a:lvl2pPr algn="l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2pPr>
            <a:lvl3pPr algn="l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3pPr>
            <a:lvl4pPr algn="l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4pPr>
            <a:lvl5pPr algn="l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3200" b="1" smtClean="0">
                <a:solidFill>
                  <a:srgbClr val="FFCC00"/>
                </a:solidFill>
              </a:rPr>
              <a:t>Types of Taxes</a:t>
            </a:r>
            <a:endParaRPr lang="en-US" altLang="en-US" sz="1800" b="1" smtClean="0">
              <a:solidFill>
                <a:srgbClr val="FFCC00"/>
              </a:solidFill>
            </a:endParaRPr>
          </a:p>
        </p:txBody>
      </p:sp>
      <p:pic>
        <p:nvPicPr>
          <p:cNvPr id="413705" name="Picture 9" descr="S1_he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7764463" y="0"/>
            <a:ext cx="1379537" cy="35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13725" name="Group 29"/>
          <p:cNvGrpSpPr>
            <a:grpSpLocks/>
          </p:cNvGrpSpPr>
          <p:nvPr/>
        </p:nvGrpSpPr>
        <p:grpSpPr bwMode="auto">
          <a:xfrm>
            <a:off x="1371601" y="1066800"/>
            <a:ext cx="7467600" cy="5208587"/>
            <a:chOff x="1017" y="1479"/>
            <a:chExt cx="4395" cy="2433"/>
          </a:xfrm>
        </p:grpSpPr>
        <p:pic>
          <p:nvPicPr>
            <p:cNvPr id="413726" name="Picture 30" descr="c22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0" y="1692"/>
              <a:ext cx="4332" cy="22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13727" name="Rectangle 31"/>
            <p:cNvSpPr>
              <a:spLocks noChangeArrowheads="1"/>
            </p:cNvSpPr>
            <p:nvPr/>
          </p:nvSpPr>
          <p:spPr bwMode="auto">
            <a:xfrm>
              <a:off x="1017" y="1479"/>
              <a:ext cx="764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US" altLang="en-US" smtClean="0">
                  <a:solidFill>
                    <a:srgbClr val="FFFF99"/>
                  </a:solidFill>
                </a:rPr>
                <a:t>Figure 9.3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99882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3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70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08FEF8-7948-4068-ACE9-D0385A81FDBA}" type="slidenum">
              <a:rPr lang="en-US" altLang="en-US">
                <a:solidFill>
                  <a:srgbClr val="FFFFFF"/>
                </a:solidFill>
              </a:rPr>
              <a:pPr/>
              <a:t>8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93927" name="Text Box 7"/>
          <p:cNvSpPr txBox="1">
            <a:spLocks noChangeArrowheads="1"/>
          </p:cNvSpPr>
          <p:nvPr/>
        </p:nvSpPr>
        <p:spPr bwMode="auto">
          <a:xfrm>
            <a:off x="1484313" y="436563"/>
            <a:ext cx="6591035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39725" indent="-339725" algn="l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1pPr>
            <a:lvl2pPr algn="l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2pPr>
            <a:lvl3pPr algn="l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3pPr>
            <a:lvl4pPr algn="l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4pPr>
            <a:lvl5pPr algn="l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3200" b="1" dirty="0" smtClean="0">
                <a:solidFill>
                  <a:srgbClr val="FFCC00"/>
                </a:solidFill>
              </a:rPr>
              <a:t>Structured Academic Discussion</a:t>
            </a:r>
            <a:endParaRPr lang="en-US" altLang="en-US" sz="2000" b="1" dirty="0" smtClean="0">
              <a:solidFill>
                <a:srgbClr val="FFCC00"/>
              </a:solidFill>
            </a:endParaRPr>
          </a:p>
        </p:txBody>
      </p:sp>
      <p:sp>
        <p:nvSpPr>
          <p:cNvPr id="593928" name="Text Box 8"/>
          <p:cNvSpPr txBox="1">
            <a:spLocks noChangeArrowheads="1"/>
          </p:cNvSpPr>
          <p:nvPr/>
        </p:nvSpPr>
        <p:spPr bwMode="auto">
          <a:xfrm>
            <a:off x="2398713" y="1285875"/>
            <a:ext cx="6364287" cy="124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1pPr>
            <a:lvl2pPr marL="569913" algn="l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2pPr>
            <a:lvl3pPr algn="l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3pPr>
            <a:lvl4pPr algn="l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4pPr>
            <a:lvl5pPr algn="l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800" smtClean="0">
                <a:solidFill>
                  <a:srgbClr val="FFFFFF"/>
                </a:solidFill>
              </a:rPr>
              <a:t>What benefits does the government enjoy in having a progressive income tax?</a:t>
            </a:r>
          </a:p>
        </p:txBody>
      </p:sp>
      <p:sp>
        <p:nvSpPr>
          <p:cNvPr id="593929" name="Text Box 9"/>
          <p:cNvSpPr txBox="1">
            <a:spLocks noChangeArrowheads="1"/>
          </p:cNvSpPr>
          <p:nvPr/>
        </p:nvSpPr>
        <p:spPr bwMode="auto">
          <a:xfrm>
            <a:off x="2398713" y="3200400"/>
            <a:ext cx="6135687" cy="1255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800" dirty="0" smtClean="0">
                <a:solidFill>
                  <a:srgbClr val="FFFFFF"/>
                </a:solidFill>
              </a:rPr>
              <a:t>Which form of tax do you feel is the most equitable (fair)?  Justify your answer.</a:t>
            </a:r>
            <a:endParaRPr lang="en-US" altLang="en-US" sz="2800" dirty="0" smtClean="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593930" name="Picture 10" descr="ques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black">
          <a:xfrm>
            <a:off x="1739900" y="1323975"/>
            <a:ext cx="649288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3933" name="Picture 13" descr="S1_hea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7764463" y="0"/>
            <a:ext cx="1379537" cy="35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" name="Picture 10" descr="ques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black">
          <a:xfrm>
            <a:off x="1726262" y="3200400"/>
            <a:ext cx="649288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5683244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75"/>
                                        <p:tgtEl>
                                          <p:spTgt spid="593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100"/>
                            </p:stCondLst>
                            <p:childTnLst>
                              <p:par>
                                <p:cTn id="9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939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939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600"/>
                            </p:stCondLst>
                            <p:childTnLst>
                              <p:par>
                                <p:cTn id="1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593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5939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27" grpId="0" autoUpdateAnimBg="0"/>
      <p:bldP spid="593928" grpId="0" autoUpdateAnimBg="0"/>
      <p:bldP spid="593929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5775" name="Group 31"/>
          <p:cNvGrpSpPr>
            <a:grpSpLocks/>
          </p:cNvGrpSpPr>
          <p:nvPr/>
        </p:nvGrpSpPr>
        <p:grpSpPr bwMode="auto">
          <a:xfrm>
            <a:off x="2490788" y="2843213"/>
            <a:ext cx="4098925" cy="2787650"/>
            <a:chOff x="2041" y="2233"/>
            <a:chExt cx="2582" cy="1756"/>
          </a:xfrm>
        </p:grpSpPr>
        <p:pic>
          <p:nvPicPr>
            <p:cNvPr id="415755" name="Picture 11" descr="14.4base.wmf                                                   00046821Macintosh HD G3                B3026AB2: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1" y="2233"/>
              <a:ext cx="2582" cy="17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15756" name="Text Box 12"/>
            <p:cNvSpPr txBox="1">
              <a:spLocks noChangeArrowheads="1"/>
            </p:cNvSpPr>
            <p:nvPr/>
          </p:nvSpPr>
          <p:spPr bwMode="auto">
            <a:xfrm>
              <a:off x="2139" y="2374"/>
              <a:ext cx="1077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000" b="1" smtClean="0">
                  <a:solidFill>
                    <a:srgbClr val="FFFFFF"/>
                  </a:solidFill>
                </a:rPr>
                <a:t>HOURS AND EARNINGS</a:t>
              </a:r>
            </a:p>
          </p:txBody>
        </p:sp>
        <p:sp>
          <p:nvSpPr>
            <p:cNvPr id="415757" name="Text Box 13"/>
            <p:cNvSpPr txBox="1">
              <a:spLocks noChangeArrowheads="1"/>
            </p:cNvSpPr>
            <p:nvPr/>
          </p:nvSpPr>
          <p:spPr bwMode="auto">
            <a:xfrm>
              <a:off x="2166" y="2514"/>
              <a:ext cx="40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000" smtClean="0">
                  <a:solidFill>
                    <a:srgbClr val="000000"/>
                  </a:solidFill>
                </a:rPr>
                <a:t>Hours</a:t>
              </a:r>
            </a:p>
          </p:txBody>
        </p:sp>
        <p:sp>
          <p:nvSpPr>
            <p:cNvPr id="415758" name="Text Box 14"/>
            <p:cNvSpPr txBox="1">
              <a:spLocks noChangeArrowheads="1"/>
            </p:cNvSpPr>
            <p:nvPr/>
          </p:nvSpPr>
          <p:spPr bwMode="auto">
            <a:xfrm>
              <a:off x="2661" y="2514"/>
              <a:ext cx="503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000" smtClean="0">
                  <a:solidFill>
                    <a:srgbClr val="000000"/>
                  </a:solidFill>
                </a:rPr>
                <a:t>Earnings</a:t>
              </a:r>
            </a:p>
          </p:txBody>
        </p:sp>
        <p:sp>
          <p:nvSpPr>
            <p:cNvPr id="415759" name="Text Box 15"/>
            <p:cNvSpPr txBox="1">
              <a:spLocks noChangeArrowheads="1"/>
            </p:cNvSpPr>
            <p:nvPr/>
          </p:nvSpPr>
          <p:spPr bwMode="auto">
            <a:xfrm>
              <a:off x="3249" y="2374"/>
              <a:ext cx="119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000" b="1" smtClean="0">
                  <a:solidFill>
                    <a:srgbClr val="FFFFFF"/>
                  </a:solidFill>
                </a:rPr>
                <a:t>TAXES AND DEDUCTIONS</a:t>
              </a:r>
            </a:p>
          </p:txBody>
        </p:sp>
        <p:sp>
          <p:nvSpPr>
            <p:cNvPr id="415760" name="Text Box 16"/>
            <p:cNvSpPr txBox="1">
              <a:spLocks noChangeArrowheads="1"/>
            </p:cNvSpPr>
            <p:nvPr/>
          </p:nvSpPr>
          <p:spPr bwMode="auto">
            <a:xfrm>
              <a:off x="3242" y="2514"/>
              <a:ext cx="65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000" smtClean="0">
                  <a:solidFill>
                    <a:srgbClr val="000000"/>
                  </a:solidFill>
                </a:rPr>
                <a:t>Description</a:t>
              </a:r>
            </a:p>
          </p:txBody>
        </p:sp>
        <p:sp>
          <p:nvSpPr>
            <p:cNvPr id="415761" name="Text Box 17"/>
            <p:cNvSpPr txBox="1">
              <a:spLocks noChangeArrowheads="1"/>
            </p:cNvSpPr>
            <p:nvPr/>
          </p:nvSpPr>
          <p:spPr bwMode="auto">
            <a:xfrm>
              <a:off x="4022" y="2514"/>
              <a:ext cx="412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000" smtClean="0">
                  <a:solidFill>
                    <a:srgbClr val="000000"/>
                  </a:solidFill>
                </a:rPr>
                <a:t>Amount</a:t>
              </a:r>
            </a:p>
          </p:txBody>
        </p:sp>
        <p:sp>
          <p:nvSpPr>
            <p:cNvPr id="415762" name="Text Box 18"/>
            <p:cNvSpPr txBox="1">
              <a:spLocks noChangeArrowheads="1"/>
            </p:cNvSpPr>
            <p:nvPr/>
          </p:nvSpPr>
          <p:spPr bwMode="auto">
            <a:xfrm>
              <a:off x="2166" y="2714"/>
              <a:ext cx="40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000" smtClean="0">
                  <a:solidFill>
                    <a:srgbClr val="000000"/>
                  </a:solidFill>
                </a:rPr>
                <a:t>20</a:t>
              </a:r>
            </a:p>
          </p:txBody>
        </p:sp>
        <p:sp>
          <p:nvSpPr>
            <p:cNvPr id="415763" name="Text Box 19"/>
            <p:cNvSpPr txBox="1">
              <a:spLocks noChangeArrowheads="1"/>
            </p:cNvSpPr>
            <p:nvPr/>
          </p:nvSpPr>
          <p:spPr bwMode="auto">
            <a:xfrm>
              <a:off x="2661" y="2714"/>
              <a:ext cx="503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000" smtClean="0">
                  <a:solidFill>
                    <a:srgbClr val="000000"/>
                  </a:solidFill>
                </a:rPr>
                <a:t>200.00</a:t>
              </a:r>
            </a:p>
          </p:txBody>
        </p:sp>
        <p:sp>
          <p:nvSpPr>
            <p:cNvPr id="415764" name="Text Box 20"/>
            <p:cNvSpPr txBox="1">
              <a:spLocks noChangeArrowheads="1"/>
            </p:cNvSpPr>
            <p:nvPr/>
          </p:nvSpPr>
          <p:spPr bwMode="auto">
            <a:xfrm>
              <a:off x="3242" y="2714"/>
              <a:ext cx="650" cy="6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000" smtClean="0">
                  <a:solidFill>
                    <a:srgbClr val="000000"/>
                  </a:solidFill>
                </a:rPr>
                <a:t>FICA</a:t>
              </a:r>
            </a:p>
            <a:p>
              <a:pPr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000" smtClean="0">
                  <a:solidFill>
                    <a:srgbClr val="000000"/>
                  </a:solidFill>
                </a:rPr>
                <a:t>Federal</a:t>
              </a:r>
            </a:p>
            <a:p>
              <a:pPr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000" smtClean="0">
                  <a:solidFill>
                    <a:srgbClr val="000000"/>
                  </a:solidFill>
                </a:rPr>
                <a:t>State</a:t>
              </a:r>
            </a:p>
            <a:p>
              <a:pPr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000" smtClean="0">
                  <a:solidFill>
                    <a:srgbClr val="000000"/>
                  </a:solidFill>
                </a:rPr>
                <a:t>City</a:t>
              </a:r>
            </a:p>
            <a:p>
              <a:pPr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000" b="1" smtClean="0">
                  <a:solidFill>
                    <a:srgbClr val="000000"/>
                  </a:solidFill>
                </a:rPr>
                <a:t>Total Taxes</a:t>
              </a:r>
              <a:endParaRPr lang="en-US" altLang="en-US" sz="1000" smtClean="0">
                <a:solidFill>
                  <a:srgbClr val="000000"/>
                </a:solidFill>
              </a:endParaRPr>
            </a:p>
          </p:txBody>
        </p:sp>
        <p:sp>
          <p:nvSpPr>
            <p:cNvPr id="415765" name="Text Box 21"/>
            <p:cNvSpPr txBox="1">
              <a:spLocks noChangeArrowheads="1"/>
            </p:cNvSpPr>
            <p:nvPr/>
          </p:nvSpPr>
          <p:spPr bwMode="auto">
            <a:xfrm>
              <a:off x="3975" y="2714"/>
              <a:ext cx="412" cy="6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000" smtClean="0">
                  <a:solidFill>
                    <a:srgbClr val="000000"/>
                  </a:solidFill>
                </a:rPr>
                <a:t>15.20</a:t>
              </a:r>
            </a:p>
            <a:p>
              <a:pPr algn="r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000" smtClean="0">
                  <a:solidFill>
                    <a:srgbClr val="000000"/>
                  </a:solidFill>
                </a:rPr>
                <a:t>10.25</a:t>
              </a:r>
            </a:p>
            <a:p>
              <a:pPr algn="r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000" smtClean="0">
                  <a:solidFill>
                    <a:srgbClr val="000000"/>
                  </a:solidFill>
                </a:rPr>
                <a:t>5.10</a:t>
              </a:r>
            </a:p>
            <a:p>
              <a:pPr algn="r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000" smtClean="0">
                  <a:solidFill>
                    <a:srgbClr val="000000"/>
                  </a:solidFill>
                </a:rPr>
                <a:t>1.00</a:t>
              </a:r>
            </a:p>
            <a:p>
              <a:pPr algn="r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000" b="1" smtClean="0">
                  <a:solidFill>
                    <a:srgbClr val="000000"/>
                  </a:solidFill>
                </a:rPr>
                <a:t>31.55</a:t>
              </a:r>
            </a:p>
          </p:txBody>
        </p:sp>
        <p:sp>
          <p:nvSpPr>
            <p:cNvPr id="415766" name="Text Box 22"/>
            <p:cNvSpPr txBox="1">
              <a:spLocks noChangeArrowheads="1"/>
            </p:cNvSpPr>
            <p:nvPr/>
          </p:nvSpPr>
          <p:spPr bwMode="auto">
            <a:xfrm>
              <a:off x="2139" y="3434"/>
              <a:ext cx="1077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000" b="1" smtClean="0">
                  <a:solidFill>
                    <a:srgbClr val="FFFFFF"/>
                  </a:solidFill>
                </a:rPr>
                <a:t>TOTAL</a:t>
              </a:r>
            </a:p>
          </p:txBody>
        </p:sp>
        <p:sp>
          <p:nvSpPr>
            <p:cNvPr id="415768" name="Text Box 24"/>
            <p:cNvSpPr txBox="1">
              <a:spLocks noChangeArrowheads="1"/>
            </p:cNvSpPr>
            <p:nvPr/>
          </p:nvSpPr>
          <p:spPr bwMode="auto">
            <a:xfrm>
              <a:off x="2160" y="3583"/>
              <a:ext cx="70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000" b="1" smtClean="0">
                  <a:solidFill>
                    <a:srgbClr val="000000"/>
                  </a:solidFill>
                </a:rPr>
                <a:t>Taxable Wages</a:t>
              </a:r>
            </a:p>
          </p:txBody>
        </p:sp>
        <p:sp>
          <p:nvSpPr>
            <p:cNvPr id="415769" name="Text Box 25"/>
            <p:cNvSpPr txBox="1">
              <a:spLocks noChangeArrowheads="1"/>
            </p:cNvSpPr>
            <p:nvPr/>
          </p:nvSpPr>
          <p:spPr bwMode="auto">
            <a:xfrm>
              <a:off x="2160" y="3727"/>
              <a:ext cx="70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000" smtClean="0">
                  <a:solidFill>
                    <a:srgbClr val="000000"/>
                  </a:solidFill>
                </a:rPr>
                <a:t>200.00</a:t>
              </a:r>
            </a:p>
          </p:txBody>
        </p:sp>
        <p:sp>
          <p:nvSpPr>
            <p:cNvPr id="415770" name="Text Box 26"/>
            <p:cNvSpPr txBox="1">
              <a:spLocks noChangeArrowheads="1"/>
            </p:cNvSpPr>
            <p:nvPr/>
          </p:nvSpPr>
          <p:spPr bwMode="auto">
            <a:xfrm>
              <a:off x="2958" y="3583"/>
              <a:ext cx="70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000" b="1" smtClean="0">
                  <a:solidFill>
                    <a:srgbClr val="000000"/>
                  </a:solidFill>
                </a:rPr>
                <a:t>Less Taxes</a:t>
              </a:r>
            </a:p>
          </p:txBody>
        </p:sp>
        <p:sp>
          <p:nvSpPr>
            <p:cNvPr id="415771" name="Text Box 27"/>
            <p:cNvSpPr txBox="1">
              <a:spLocks noChangeArrowheads="1"/>
            </p:cNvSpPr>
            <p:nvPr/>
          </p:nvSpPr>
          <p:spPr bwMode="auto">
            <a:xfrm>
              <a:off x="2958" y="3727"/>
              <a:ext cx="70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000" smtClean="0">
                  <a:solidFill>
                    <a:srgbClr val="000000"/>
                  </a:solidFill>
                </a:rPr>
                <a:t>31.55</a:t>
              </a:r>
            </a:p>
          </p:txBody>
        </p:sp>
        <p:sp>
          <p:nvSpPr>
            <p:cNvPr id="415772" name="Text Box 28"/>
            <p:cNvSpPr txBox="1">
              <a:spLocks noChangeArrowheads="1"/>
            </p:cNvSpPr>
            <p:nvPr/>
          </p:nvSpPr>
          <p:spPr bwMode="auto">
            <a:xfrm>
              <a:off x="3821" y="3583"/>
              <a:ext cx="70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000" b="1" smtClean="0">
                  <a:solidFill>
                    <a:srgbClr val="000000"/>
                  </a:solidFill>
                </a:rPr>
                <a:t>Net Pay</a:t>
              </a:r>
            </a:p>
          </p:txBody>
        </p:sp>
        <p:sp>
          <p:nvSpPr>
            <p:cNvPr id="415773" name="Text Box 29"/>
            <p:cNvSpPr txBox="1">
              <a:spLocks noChangeArrowheads="1"/>
            </p:cNvSpPr>
            <p:nvPr/>
          </p:nvSpPr>
          <p:spPr bwMode="auto">
            <a:xfrm>
              <a:off x="3821" y="3727"/>
              <a:ext cx="70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000" smtClean="0">
                  <a:solidFill>
                    <a:srgbClr val="000000"/>
                  </a:solidFill>
                </a:rPr>
                <a:t>168.45</a:t>
              </a:r>
            </a:p>
          </p:txBody>
        </p:sp>
      </p:grpSp>
      <p:sp>
        <p:nvSpPr>
          <p:cNvPr id="415784" name="Rectangle 40"/>
          <p:cNvSpPr>
            <a:spLocks noChangeArrowheads="1"/>
          </p:cNvSpPr>
          <p:nvPr/>
        </p:nvSpPr>
        <p:spPr bwMode="auto">
          <a:xfrm>
            <a:off x="255732" y="2478089"/>
            <a:ext cx="2276475" cy="2208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1320" dir="2319588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en-US" sz="1600" b="1" dirty="0" smtClean="0">
                <a:solidFill>
                  <a:srgbClr val="800000"/>
                </a:solidFill>
              </a:rPr>
              <a:t>Exemptions</a:t>
            </a:r>
            <a:r>
              <a:rPr kumimoji="1" lang="en-US" altLang="en-US" sz="1600" b="1" dirty="0" smtClean="0">
                <a:solidFill>
                  <a:srgbClr val="000000"/>
                </a:solidFill>
              </a:rPr>
              <a:t> are set amounts that you subtract from your gross income for yourself, your spouse, and any dependents.</a:t>
            </a:r>
            <a:r>
              <a:rPr kumimoji="1" lang="en-US" altLang="en-US" sz="1600" b="1" dirty="0" smtClean="0">
                <a:solidFill>
                  <a:srgbClr val="800000"/>
                </a:solidFill>
                <a:latin typeface="Times New Roman" charset="0"/>
              </a:rPr>
              <a:t> </a:t>
            </a:r>
            <a:endParaRPr kumimoji="1" lang="en-US" altLang="en-US" sz="1600" b="1" dirty="0" smtClea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415785" name="Rectangle 41"/>
          <p:cNvSpPr>
            <a:spLocks noChangeArrowheads="1"/>
          </p:cNvSpPr>
          <p:nvPr/>
        </p:nvSpPr>
        <p:spPr bwMode="auto">
          <a:xfrm>
            <a:off x="6534728" y="2397125"/>
            <a:ext cx="2289175" cy="158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1320" dir="2319588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en-US" sz="1600" b="1" dirty="0" smtClean="0">
                <a:solidFill>
                  <a:srgbClr val="800000"/>
                </a:solidFill>
              </a:rPr>
              <a:t>Deductions</a:t>
            </a:r>
            <a:r>
              <a:rPr kumimoji="1" lang="en-US" altLang="en-US" sz="1600" b="1" dirty="0" smtClean="0">
                <a:solidFill>
                  <a:srgbClr val="000000"/>
                </a:solidFill>
              </a:rPr>
              <a:t> are variable amounts that you can subtract from your gross income.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 altLang="en-US" sz="1600" b="1" dirty="0" smtClea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415786" name="Rectangle 4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CONCEPT:</a:t>
            </a:r>
            <a:br>
              <a:rPr lang="en-US" altLang="en-US" dirty="0" smtClean="0"/>
            </a:br>
            <a:r>
              <a:rPr lang="en-US" altLang="en-US" dirty="0" smtClean="0"/>
              <a:t>Filing </a:t>
            </a:r>
            <a:r>
              <a:rPr lang="en-US" altLang="en-US" dirty="0"/>
              <a:t>a Tax Return</a:t>
            </a:r>
          </a:p>
        </p:txBody>
      </p:sp>
      <p:sp>
        <p:nvSpPr>
          <p:cNvPr id="415787" name="Rectangle 4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1800"/>
              <a:t>A  </a:t>
            </a:r>
            <a:r>
              <a:rPr lang="en-US" altLang="en-US" sz="1800">
                <a:solidFill>
                  <a:schemeClr val="accent2"/>
                </a:solidFill>
              </a:rPr>
              <a:t>tax return</a:t>
            </a:r>
            <a:r>
              <a:rPr lang="en-US" altLang="en-US" sz="1800"/>
              <a:t> is a form on which you declare your income to the government and determine your taxable income.</a:t>
            </a:r>
          </a:p>
          <a:p>
            <a:r>
              <a:rPr lang="en-US" altLang="en-US" sz="1800">
                <a:solidFill>
                  <a:schemeClr val="accent2"/>
                </a:solidFill>
              </a:rPr>
              <a:t>Taxable income</a:t>
            </a:r>
            <a:r>
              <a:rPr lang="en-US" altLang="en-US" sz="1800"/>
              <a:t> is a person’s total (or gross) income minus exemptions and deductions. </a:t>
            </a:r>
          </a:p>
        </p:txBody>
      </p:sp>
      <p:pic>
        <p:nvPicPr>
          <p:cNvPr id="415788" name="Picture 44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1413" y="6153150"/>
            <a:ext cx="682625" cy="6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5789" name="Picture 45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4038" y="6153150"/>
            <a:ext cx="682625" cy="6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5790" name="Picture 46" descr="button 3 dark.png                                              00006C37Lucia HD                       B78C2BD4: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2163" y="6270625"/>
            <a:ext cx="438150" cy="4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5791" name="Picture 47" descr="button 4 dark.png                                              00006C37Lucia HD                       B78C2BD4: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063" y="6270625"/>
            <a:ext cx="438150" cy="4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5792" name="Picture 48" descr="button 1 dark.png                                              00006C37Lucia HD                       B78C2BD4: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8363" y="6270625"/>
            <a:ext cx="438150" cy="4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5793" name="Picture 49" descr="button 2 light.png                                             00006C37Lucia HD                       B78C2BD4: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5263" y="6270625"/>
            <a:ext cx="438150" cy="4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5794" name="Picture 50" descr="home new button.png                                            00006BBALucia HD                       B78C2BD4: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8313" y="6270625"/>
            <a:ext cx="430212" cy="417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9245384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5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5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15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15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415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415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500"/>
                                        <p:tgtEl>
                                          <p:spTgt spid="415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5784" grpId="0" autoUpdateAnimBg="0"/>
      <p:bldP spid="415785" grpId="0" autoUpdateAnimBg="0"/>
      <p:bldP spid="415786" grpId="0" autoUpdateAnimBg="0"/>
      <p:bldP spid="415787" grpId="0" build="p" bldLvl="2" autoUpdateAnimBg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2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econ_template">
  <a:themeElements>
    <a:clrScheme name="">
      <a:dk1>
        <a:srgbClr val="000000"/>
      </a:dk1>
      <a:lt1>
        <a:srgbClr val="006666"/>
      </a:lt1>
      <a:dk2>
        <a:srgbClr val="800000"/>
      </a:dk2>
      <a:lt2>
        <a:srgbClr val="4D4D4D"/>
      </a:lt2>
      <a:accent1>
        <a:srgbClr val="CC9900"/>
      </a:accent1>
      <a:accent2>
        <a:srgbClr val="800000"/>
      </a:accent2>
      <a:accent3>
        <a:srgbClr val="AAB8B8"/>
      </a:accent3>
      <a:accent4>
        <a:srgbClr val="000000"/>
      </a:accent4>
      <a:accent5>
        <a:srgbClr val="E2CAAA"/>
      </a:accent5>
      <a:accent6>
        <a:srgbClr val="730000"/>
      </a:accent6>
      <a:hlink>
        <a:srgbClr val="000099"/>
      </a:hlink>
      <a:folHlink>
        <a:srgbClr val="003300"/>
      </a:folHlink>
    </a:clrScheme>
    <a:fontScheme name="econ_template.po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1" lang="en-US" alt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1" lang="en-US" alt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con_template.pot 1">
        <a:dk1>
          <a:srgbClr val="4D4D4D"/>
        </a:dk1>
        <a:lt1>
          <a:srgbClr val="FFFFFF"/>
        </a:lt1>
        <a:dk2>
          <a:srgbClr val="006666"/>
        </a:dk2>
        <a:lt2>
          <a:srgbClr val="CC9900"/>
        </a:lt2>
        <a:accent1>
          <a:srgbClr val="CC9900"/>
        </a:accent1>
        <a:accent2>
          <a:srgbClr val="800000"/>
        </a:accent2>
        <a:accent3>
          <a:srgbClr val="AAB8B8"/>
        </a:accent3>
        <a:accent4>
          <a:srgbClr val="DADADA"/>
        </a:accent4>
        <a:accent5>
          <a:srgbClr val="E2CAAA"/>
        </a:accent5>
        <a:accent6>
          <a:srgbClr val="730000"/>
        </a:accent6>
        <a:hlink>
          <a:srgbClr val="C0C0C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on_template.pot 2">
        <a:dk1>
          <a:srgbClr val="010000"/>
        </a:dk1>
        <a:lt1>
          <a:srgbClr val="C0C0C0"/>
        </a:lt1>
        <a:dk2>
          <a:srgbClr val="010000"/>
        </a:dk2>
        <a:lt2>
          <a:srgbClr val="C0C0C0"/>
        </a:lt2>
        <a:accent1>
          <a:srgbClr val="969696"/>
        </a:accent1>
        <a:accent2>
          <a:srgbClr val="000000"/>
        </a:accent2>
        <a:accent3>
          <a:srgbClr val="DCDCDC"/>
        </a:accent3>
        <a:accent4>
          <a:srgbClr val="010000"/>
        </a:accent4>
        <a:accent5>
          <a:srgbClr val="C9C9C9"/>
        </a:accent5>
        <a:accent6>
          <a:srgbClr val="000000"/>
        </a:accent6>
        <a:hlink>
          <a:srgbClr val="FFFF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n_template.pot 3">
        <a:dk1>
          <a:srgbClr val="4D4D4D"/>
        </a:dk1>
        <a:lt1>
          <a:srgbClr val="99CCFF"/>
        </a:lt1>
        <a:dk2>
          <a:srgbClr val="4D4D4D"/>
        </a:dk2>
        <a:lt2>
          <a:srgbClr val="000000"/>
        </a:lt2>
        <a:accent1>
          <a:srgbClr val="990099"/>
        </a:accent1>
        <a:accent2>
          <a:srgbClr val="FFCC00"/>
        </a:accent2>
        <a:accent3>
          <a:srgbClr val="CAE2FF"/>
        </a:accent3>
        <a:accent4>
          <a:srgbClr val="404040"/>
        </a:accent4>
        <a:accent5>
          <a:srgbClr val="CAAACA"/>
        </a:accent5>
        <a:accent6>
          <a:srgbClr val="E7B900"/>
        </a:accent6>
        <a:hlink>
          <a:srgbClr val="FFFF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n_template.pot 4">
        <a:dk1>
          <a:srgbClr val="000000"/>
        </a:dk1>
        <a:lt1>
          <a:srgbClr val="FFFF00"/>
        </a:lt1>
        <a:dk2>
          <a:srgbClr val="000066"/>
        </a:dk2>
        <a:lt2>
          <a:srgbClr val="99CC00"/>
        </a:lt2>
        <a:accent1>
          <a:srgbClr val="99CC00"/>
        </a:accent1>
        <a:accent2>
          <a:srgbClr val="FFFF00"/>
        </a:accent2>
        <a:accent3>
          <a:srgbClr val="AAAAB8"/>
        </a:accent3>
        <a:accent4>
          <a:srgbClr val="DADA00"/>
        </a:accent4>
        <a:accent5>
          <a:srgbClr val="CAE2AA"/>
        </a:accent5>
        <a:accent6>
          <a:srgbClr val="E7E700"/>
        </a:accent6>
        <a:hlink>
          <a:srgbClr val="9999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on_template.pot 5">
        <a:dk1>
          <a:srgbClr val="969696"/>
        </a:dk1>
        <a:lt1>
          <a:srgbClr val="FFCC00"/>
        </a:lt1>
        <a:dk2>
          <a:srgbClr val="FF6600"/>
        </a:dk2>
        <a:lt2>
          <a:srgbClr val="009900"/>
        </a:lt2>
        <a:accent1>
          <a:srgbClr val="FFCC00"/>
        </a:accent1>
        <a:accent2>
          <a:srgbClr val="009900"/>
        </a:accent2>
        <a:accent3>
          <a:srgbClr val="FFB8AA"/>
        </a:accent3>
        <a:accent4>
          <a:srgbClr val="DAAE00"/>
        </a:accent4>
        <a:accent5>
          <a:srgbClr val="FFE2AA"/>
        </a:accent5>
        <a:accent6>
          <a:srgbClr val="008A00"/>
        </a:accent6>
        <a:hlink>
          <a:srgbClr val="FFFFFF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on_template.pot 6">
        <a:dk1>
          <a:srgbClr val="000000"/>
        </a:dk1>
        <a:lt1>
          <a:srgbClr val="FFCC00"/>
        </a:lt1>
        <a:dk2>
          <a:srgbClr val="336600"/>
        </a:dk2>
        <a:lt2>
          <a:srgbClr val="969696"/>
        </a:lt2>
        <a:accent1>
          <a:srgbClr val="336600"/>
        </a:accent1>
        <a:accent2>
          <a:srgbClr val="CCCC00"/>
        </a:accent2>
        <a:accent3>
          <a:srgbClr val="FFE2AA"/>
        </a:accent3>
        <a:accent4>
          <a:srgbClr val="000000"/>
        </a:accent4>
        <a:accent5>
          <a:srgbClr val="ADB8AA"/>
        </a:accent5>
        <a:accent6>
          <a:srgbClr val="B9B900"/>
        </a:accent6>
        <a:hlink>
          <a:srgbClr val="FFFFFF"/>
        </a:hlink>
        <a:folHlink>
          <a:srgbClr val="FFFFA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n_template.pot 7">
        <a:dk1>
          <a:srgbClr val="010000"/>
        </a:dk1>
        <a:lt1>
          <a:srgbClr val="99CCFF"/>
        </a:lt1>
        <a:dk2>
          <a:srgbClr val="666633"/>
        </a:dk2>
        <a:lt2>
          <a:srgbClr val="969696"/>
        </a:lt2>
        <a:accent1>
          <a:srgbClr val="666633"/>
        </a:accent1>
        <a:accent2>
          <a:srgbClr val="FFCC00"/>
        </a:accent2>
        <a:accent3>
          <a:srgbClr val="CAE2FF"/>
        </a:accent3>
        <a:accent4>
          <a:srgbClr val="010000"/>
        </a:accent4>
        <a:accent5>
          <a:srgbClr val="B8B8AD"/>
        </a:accent5>
        <a:accent6>
          <a:srgbClr val="E7B900"/>
        </a:accent6>
        <a:hlink>
          <a:srgbClr val="FFFFFF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n_template.pot 8">
        <a:dk1>
          <a:srgbClr val="9900CC"/>
        </a:dk1>
        <a:lt1>
          <a:srgbClr val="FFCC00"/>
        </a:lt1>
        <a:dk2>
          <a:srgbClr val="FF3300"/>
        </a:dk2>
        <a:lt2>
          <a:srgbClr val="969696"/>
        </a:lt2>
        <a:accent1>
          <a:srgbClr val="FF3300"/>
        </a:accent1>
        <a:accent2>
          <a:srgbClr val="FFCC00"/>
        </a:accent2>
        <a:accent3>
          <a:srgbClr val="FFE2AA"/>
        </a:accent3>
        <a:accent4>
          <a:srgbClr val="8200AE"/>
        </a:accent4>
        <a:accent5>
          <a:srgbClr val="FFADAA"/>
        </a:accent5>
        <a:accent6>
          <a:srgbClr val="E7B900"/>
        </a:accent6>
        <a:hlink>
          <a:srgbClr val="FFFFFF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Blank Presentation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CC"/>
      </a:accent2>
      <a:accent3>
        <a:srgbClr val="AAAAAA"/>
      </a:accent3>
      <a:accent4>
        <a:srgbClr val="DADADA"/>
      </a:accent4>
      <a:accent5>
        <a:srgbClr val="CAAAAA"/>
      </a:accent5>
      <a:accent6>
        <a:srgbClr val="2D2DB9"/>
      </a:accent6>
      <a:hlink>
        <a:srgbClr val="FFFF99"/>
      </a:hlink>
      <a:folHlink>
        <a:srgbClr val="FFFF99"/>
      </a:folHlink>
    </a:clrScheme>
    <a:fontScheme name="Blank Presentation.po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38100" cap="flat" cmpd="sng" algn="ctr">
          <a:solidFill>
            <a:srgbClr val="FFFFCC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20000"/>
          </a:spcBef>
          <a:spcAft>
            <a:spcPct val="20000"/>
          </a:spcAft>
          <a:buClrTx/>
          <a:buSzTx/>
          <a:buFontTx/>
          <a:buNone/>
          <a:tabLst/>
          <a:defRPr kumimoji="0" lang="en-US" altLang="en-US" sz="3800" b="1" i="0" u="none" strike="noStrike" cap="none" normalizeH="0" baseline="0" smtClean="0">
            <a:ln>
              <a:noFill/>
            </a:ln>
            <a:solidFill>
              <a:srgbClr val="FFFFCC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38100" cap="flat" cmpd="sng" algn="ctr">
          <a:solidFill>
            <a:srgbClr val="FFFFCC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20000"/>
          </a:spcBef>
          <a:spcAft>
            <a:spcPct val="20000"/>
          </a:spcAft>
          <a:buClrTx/>
          <a:buSzTx/>
          <a:buFontTx/>
          <a:buNone/>
          <a:tabLst/>
          <a:defRPr kumimoji="0" lang="en-US" altLang="en-US" sz="3800" b="1" i="0" u="none" strike="noStrike" cap="none" normalizeH="0" baseline="0" smtClean="0">
            <a:ln>
              <a:noFill/>
            </a:ln>
            <a:solidFill>
              <a:srgbClr val="FFFFCC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Blank Presentation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CC"/>
      </a:accent2>
      <a:accent3>
        <a:srgbClr val="AAAAAA"/>
      </a:accent3>
      <a:accent4>
        <a:srgbClr val="DADADA"/>
      </a:accent4>
      <a:accent5>
        <a:srgbClr val="CAAAAA"/>
      </a:accent5>
      <a:accent6>
        <a:srgbClr val="2D2DB9"/>
      </a:accent6>
      <a:hlink>
        <a:srgbClr val="FFFF99"/>
      </a:hlink>
      <a:folHlink>
        <a:srgbClr val="FFFF99"/>
      </a:folHlink>
    </a:clrScheme>
    <a:fontScheme name="Blank Presentation.po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38100" cap="flat" cmpd="sng" algn="ctr">
          <a:solidFill>
            <a:srgbClr val="FFFFCC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20000"/>
          </a:spcBef>
          <a:spcAft>
            <a:spcPct val="20000"/>
          </a:spcAft>
          <a:buClrTx/>
          <a:buSzTx/>
          <a:buFontTx/>
          <a:buNone/>
          <a:tabLst/>
          <a:defRPr kumimoji="0" lang="en-US" altLang="en-US" sz="3800" b="1" i="0" u="none" strike="noStrike" cap="none" normalizeH="0" baseline="0" smtClean="0">
            <a:ln>
              <a:noFill/>
            </a:ln>
            <a:solidFill>
              <a:srgbClr val="FFFFCC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38100" cap="flat" cmpd="sng" algn="ctr">
          <a:solidFill>
            <a:srgbClr val="FFFFCC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20000"/>
          </a:spcBef>
          <a:spcAft>
            <a:spcPct val="20000"/>
          </a:spcAft>
          <a:buClrTx/>
          <a:buSzTx/>
          <a:buFontTx/>
          <a:buNone/>
          <a:tabLst/>
          <a:defRPr kumimoji="0" lang="en-US" altLang="en-US" sz="3800" b="1" i="0" u="none" strike="noStrike" cap="none" normalizeH="0" baseline="0" smtClean="0">
            <a:ln>
              <a:noFill/>
            </a:ln>
            <a:solidFill>
              <a:srgbClr val="FFFFCC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1338</TotalTime>
  <Words>918</Words>
  <Application>Microsoft Office PowerPoint</Application>
  <PresentationFormat>On-screen Show (4:3)</PresentationFormat>
  <Paragraphs>137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Angles</vt:lpstr>
      <vt:lpstr>12_TP030004031</vt:lpstr>
      <vt:lpstr>1_econ_template</vt:lpstr>
      <vt:lpstr>Blank Presentation</vt:lpstr>
      <vt:lpstr>1_Blank Presentation</vt:lpstr>
      <vt:lpstr>Picture</vt:lpstr>
      <vt:lpstr>Wednesday December 3, 2014 Mr. Goblirsch – Economics</vt:lpstr>
      <vt:lpstr>Fiscal Policy – Taxes Part II</vt:lpstr>
      <vt:lpstr>PRIOR KNOWLEDGE: Taxes and the Constitution</vt:lpstr>
      <vt:lpstr>PowerPoint Presentation</vt:lpstr>
      <vt:lpstr>PowerPoint Presentation</vt:lpstr>
      <vt:lpstr>CONCEPT: Tax Bases and Tax Structures</vt:lpstr>
      <vt:lpstr>PowerPoint Presentation</vt:lpstr>
      <vt:lpstr>PowerPoint Presentation</vt:lpstr>
      <vt:lpstr>CONCEPT: Filing a Tax Return</vt:lpstr>
      <vt:lpstr>CONCEPT: Individual Income Taxes</vt:lpstr>
      <vt:lpstr>U.S. FEDERAL INCOME TAX RATES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Tuesday November 25, 2014 Mr. Goblirsch – Economics</dc:title>
  <dc:creator>cgoblirsch</dc:creator>
  <cp:lastModifiedBy>cgoblirsch</cp:lastModifiedBy>
  <cp:revision>32</cp:revision>
  <dcterms:created xsi:type="dcterms:W3CDTF">2014-11-24T14:44:37Z</dcterms:created>
  <dcterms:modified xsi:type="dcterms:W3CDTF">2014-12-03T23:42:41Z</dcterms:modified>
</cp:coreProperties>
</file>