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259" r:id="rId4"/>
    <p:sldId id="257"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12/4/2014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3144779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12/4/2014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190333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12/4/2014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23195052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7240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Comic Sans MS" panose="030F0702030302020204"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omic Sans MS" panose="030F0702030302020204" pitchFamily="66" charset="0"/>
              </a:defRPr>
            </a:lvl1pPr>
            <a:lvl2pPr>
              <a:defRPr>
                <a:latin typeface="Comic Sans MS" panose="030F0702030302020204" pitchFamily="66" charset="0"/>
              </a:defRPr>
            </a:lvl2pPr>
            <a:lvl3pPr>
              <a:defRPr>
                <a:latin typeface="Comic Sans MS" panose="030F0702030302020204" pitchFamily="66" charset="0"/>
              </a:defRPr>
            </a:lvl3pPr>
            <a:lvl4pPr>
              <a:defRPr>
                <a:latin typeface="Comic Sans MS" panose="030F0702030302020204" pitchFamily="66" charset="0"/>
              </a:defRPr>
            </a:lvl4pPr>
            <a:lvl5pPr>
              <a:defRPr>
                <a:latin typeface="Comic Sans MS" panose="030F0702030302020204" pitchFamily="66"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96904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6526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957651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7628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773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58664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8746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12/4/2014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35583555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26919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354392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8314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12/4/2014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308388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12/4/2014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4116480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12/4/2014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137639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12/4/2014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3372484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12/4/2014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288758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12/4/2014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229236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12/4/2014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1239616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12/4/2014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2514599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t="-13000" r="-5000" b="-1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8DF764-09DB-44B8-8180-217310E236E4}" type="datetimeFigureOut">
              <a:rPr lang="en-US" smtClean="0">
                <a:solidFill>
                  <a:prstClr val="black">
                    <a:tint val="75000"/>
                  </a:prstClr>
                </a:solidFill>
              </a:rPr>
              <a:pPr/>
              <a:t>12/4/2014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AE501-50AF-4871-9034-8F5F37E98CF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45700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reuters.com/news/video?videoId=34767430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
          </a:xfrm>
        </p:spPr>
        <p:txBody>
          <a:bodyPr/>
          <a:lstStyle/>
          <a:p>
            <a:r>
              <a:rPr lang="en-US" b="1" u="sng" dirty="0" smtClean="0">
                <a:effectLst>
                  <a:outerShdw blurRad="38100" dist="38100" dir="2700000" algn="tl">
                    <a:srgbClr val="000000">
                      <a:alpha val="43137"/>
                    </a:srgbClr>
                  </a:outerShdw>
                </a:effectLst>
              </a:rPr>
              <a:t>Econ SUB </a:t>
            </a:r>
            <a:r>
              <a:rPr lang="en-US" b="1" u="sng" dirty="0" smtClean="0">
                <a:effectLst>
                  <a:outerShdw blurRad="38100" dist="38100" dir="2700000" algn="tl">
                    <a:srgbClr val="000000">
                      <a:alpha val="43137"/>
                    </a:srgbClr>
                  </a:outerShdw>
                </a:effectLst>
              </a:rPr>
              <a:t>PLANS</a:t>
            </a:r>
            <a:endParaRPr lang="en-US" b="1" u="sng" dirty="0">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0" y="685800"/>
            <a:ext cx="4533900" cy="6172200"/>
          </a:xfrm>
        </p:spPr>
        <p:txBody>
          <a:bodyPr>
            <a:normAutofit fontScale="77500" lnSpcReduction="20000"/>
          </a:bodyPr>
          <a:lstStyle/>
          <a:p>
            <a:pPr marL="514350" indent="-514350">
              <a:buFont typeface="+mj-lt"/>
              <a:buAutoNum type="arabicPeriod"/>
            </a:pPr>
            <a:r>
              <a:rPr lang="en-US" sz="2400" dirty="0" smtClean="0"/>
              <a:t>Students will work on their Warm-up when the bell rings.</a:t>
            </a:r>
          </a:p>
          <a:p>
            <a:pPr marL="514350" indent="-514350">
              <a:buFont typeface="+mj-lt"/>
              <a:buAutoNum type="arabicPeriod"/>
            </a:pPr>
            <a:endParaRPr lang="en-US" sz="1400" dirty="0" smtClean="0"/>
          </a:p>
          <a:p>
            <a:pPr marL="514350" indent="-514350">
              <a:buFont typeface="+mj-lt"/>
              <a:buAutoNum type="arabicPeriod"/>
            </a:pPr>
            <a:r>
              <a:rPr lang="en-US" sz="2400" dirty="0" smtClean="0"/>
              <a:t>Take Attendance on Roll Sheet</a:t>
            </a:r>
          </a:p>
          <a:p>
            <a:pPr marL="514350" indent="-514350">
              <a:buFont typeface="+mj-lt"/>
              <a:buAutoNum type="arabicPeriod"/>
            </a:pPr>
            <a:endParaRPr lang="en-US" sz="1300" dirty="0" smtClean="0"/>
          </a:p>
          <a:p>
            <a:pPr marL="514350" indent="-514350">
              <a:buFont typeface="+mj-lt"/>
              <a:buAutoNum type="arabicPeriod"/>
            </a:pPr>
            <a:r>
              <a:rPr lang="en-US" sz="2400" dirty="0" smtClean="0"/>
              <a:t>After </a:t>
            </a:r>
            <a:r>
              <a:rPr lang="en-US" sz="2400" dirty="0" smtClean="0"/>
              <a:t>5 </a:t>
            </a:r>
            <a:r>
              <a:rPr lang="en-US" sz="2400" dirty="0" err="1" smtClean="0"/>
              <a:t>mins</a:t>
            </a:r>
            <a:r>
              <a:rPr lang="en-US" sz="2400" dirty="0" smtClean="0"/>
              <a:t>, discuss Warm-up </a:t>
            </a:r>
            <a:r>
              <a:rPr lang="en-US" sz="2400" dirty="0" smtClean="0"/>
              <a:t>question</a:t>
            </a:r>
            <a:r>
              <a:rPr lang="en-US" sz="2400" dirty="0" smtClean="0"/>
              <a:t>.  </a:t>
            </a:r>
            <a:r>
              <a:rPr lang="en-US" sz="2400" dirty="0" smtClean="0"/>
              <a:t>Use the popsicle sticks to call on students randomly to provide the definitions</a:t>
            </a:r>
          </a:p>
          <a:p>
            <a:pPr marL="514350" indent="-514350">
              <a:buFont typeface="+mj-lt"/>
              <a:buAutoNum type="arabicPeriod"/>
            </a:pPr>
            <a:endParaRPr lang="en-US" sz="1300" dirty="0" smtClean="0"/>
          </a:p>
          <a:p>
            <a:pPr marL="514350" indent="-514350">
              <a:buFont typeface="+mj-lt"/>
              <a:buAutoNum type="arabicPeriod"/>
            </a:pPr>
            <a:r>
              <a:rPr lang="en-US" sz="2400" dirty="0" smtClean="0"/>
              <a:t>Show them the brief Black Friday Video (if the internet is slow or not working, don’t worry it and just skip it)</a:t>
            </a:r>
          </a:p>
          <a:p>
            <a:pPr marL="514350" indent="-514350">
              <a:buFont typeface="+mj-lt"/>
              <a:buAutoNum type="arabicPeriod"/>
            </a:pPr>
            <a:endParaRPr lang="en-US" sz="1300" dirty="0"/>
          </a:p>
          <a:p>
            <a:pPr marL="514350" indent="-514350">
              <a:buFont typeface="+mj-lt"/>
              <a:buAutoNum type="arabicPeriod"/>
            </a:pPr>
            <a:r>
              <a:rPr lang="en-US" sz="2400" dirty="0" smtClean="0"/>
              <a:t>Instruct the students that you guys are going to be reading an article about whether stores should be open on Thanksgiving Day or not.  While you read the article together as a class, their job is to complete at least 8 annotations.  They should know what an annotation is, but please review the annotation slide with them as a reminder.</a:t>
            </a:r>
            <a:endParaRPr lang="en-US" sz="2400" dirty="0" smtClean="0"/>
          </a:p>
          <a:p>
            <a:pPr marL="514350" indent="-514350">
              <a:buFont typeface="+mj-lt"/>
              <a:buAutoNum type="arabicPeriod"/>
            </a:pPr>
            <a:endParaRPr lang="en-US" sz="2400" dirty="0" smtClean="0"/>
          </a:p>
        </p:txBody>
      </p:sp>
      <p:sp>
        <p:nvSpPr>
          <p:cNvPr id="6" name="Content Placeholder 5"/>
          <p:cNvSpPr>
            <a:spLocks noGrp="1"/>
          </p:cNvSpPr>
          <p:nvPr>
            <p:ph sz="half" idx="2"/>
          </p:nvPr>
        </p:nvSpPr>
        <p:spPr>
          <a:xfrm>
            <a:off x="4546600" y="723900"/>
            <a:ext cx="4597400" cy="6134100"/>
          </a:xfrm>
        </p:spPr>
        <p:txBody>
          <a:bodyPr>
            <a:normAutofit fontScale="77500" lnSpcReduction="20000"/>
          </a:bodyPr>
          <a:lstStyle/>
          <a:p>
            <a:pPr marL="514350" indent="-514350">
              <a:buFont typeface="+mj-lt"/>
              <a:buAutoNum type="arabicPeriod" startAt="5"/>
            </a:pPr>
            <a:r>
              <a:rPr lang="en-US" sz="2400" dirty="0" smtClean="0"/>
              <a:t>To read the article, please use the sticks to randomly select students to read a paragraph at a time. </a:t>
            </a:r>
            <a:r>
              <a:rPr lang="en-US" sz="2400" dirty="0"/>
              <a:t> </a:t>
            </a:r>
            <a:r>
              <a:rPr lang="en-US" sz="2400" dirty="0" smtClean="0"/>
              <a:t>Remind them that they are to make their annotations as you read together as a class.</a:t>
            </a:r>
          </a:p>
          <a:p>
            <a:pPr marL="514350" indent="-514350">
              <a:buFont typeface="+mj-lt"/>
              <a:buAutoNum type="arabicPeriod" startAt="5"/>
            </a:pPr>
            <a:endParaRPr lang="en-US" sz="2400" dirty="0"/>
          </a:p>
          <a:p>
            <a:pPr marL="514350" indent="-514350">
              <a:buFont typeface="+mj-lt"/>
              <a:buAutoNum type="arabicPeriod" startAt="5"/>
            </a:pPr>
            <a:r>
              <a:rPr lang="en-US" sz="2400" dirty="0" smtClean="0"/>
              <a:t>After reading the article, please display the discussion questions.  Have the students answer these questions on a separate piece of paper so they can turn it in.</a:t>
            </a:r>
          </a:p>
          <a:p>
            <a:pPr marL="514350" indent="-514350">
              <a:buFont typeface="+mj-lt"/>
              <a:buAutoNum type="arabicPeriod" startAt="5"/>
            </a:pPr>
            <a:endParaRPr lang="en-US" sz="2400" dirty="0"/>
          </a:p>
          <a:p>
            <a:pPr marL="514350" indent="-514350">
              <a:buFont typeface="+mj-lt"/>
              <a:buAutoNum type="arabicPeriod" startAt="5"/>
            </a:pPr>
            <a:r>
              <a:rPr lang="en-US" sz="2400" dirty="0" smtClean="0"/>
              <a:t>If they finish the discussion questions early, please tell them they can work on their Final Study Guide.  There are extra copies of it on the bookshelf behind my desk.</a:t>
            </a:r>
            <a:endParaRPr lang="en-US" sz="2400" dirty="0" smtClean="0"/>
          </a:p>
          <a:p>
            <a:pPr marL="0" indent="0">
              <a:buNone/>
            </a:pPr>
            <a:endParaRPr lang="en-US" sz="2400" dirty="0" smtClean="0"/>
          </a:p>
          <a:p>
            <a:pPr marL="0" indent="0">
              <a:buNone/>
            </a:pPr>
            <a:r>
              <a:rPr lang="en-US" sz="2400" b="1" dirty="0" smtClean="0"/>
              <a:t>***Have them </a:t>
            </a:r>
            <a:r>
              <a:rPr lang="en-US" sz="2400" b="1" dirty="0" smtClean="0"/>
              <a:t>staple and turn in their article and writing to the basket on the table.  Please paper clip each periods together.</a:t>
            </a:r>
            <a:endParaRPr lang="en-US" sz="2400" b="1" dirty="0" smtClean="0"/>
          </a:p>
        </p:txBody>
      </p:sp>
    </p:spTree>
    <p:extLst>
      <p:ext uri="{BB962C8B-B14F-4D97-AF65-F5344CB8AC3E}">
        <p14:creationId xmlns:p14="http://schemas.microsoft.com/office/powerpoint/2010/main" val="3904057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Fri</a:t>
            </a:r>
            <a:r>
              <a:rPr lang="en-US" altLang="en-US" b="1" dirty="0" smtClean="0">
                <a:solidFill>
                  <a:srgbClr val="FF0000"/>
                </a:solidFill>
              </a:rPr>
              <a:t>day </a:t>
            </a:r>
            <a:r>
              <a:rPr lang="en-US" altLang="en-US" b="1" dirty="0" smtClean="0">
                <a:solidFill>
                  <a:srgbClr val="FF0000"/>
                </a:solidFill>
              </a:rPr>
              <a:t>December </a:t>
            </a:r>
            <a:r>
              <a:rPr lang="en-US" altLang="en-US" b="1" dirty="0" smtClean="0">
                <a:solidFill>
                  <a:srgbClr val="FF0000"/>
                </a:solidFill>
              </a:rPr>
              <a:t>5, </a:t>
            </a:r>
            <a:r>
              <a:rPr lang="en-US" altLang="en-US" b="1" dirty="0" smtClean="0">
                <a:solidFill>
                  <a:srgbClr val="FF0000"/>
                </a:solidFill>
              </a:rPr>
              <a:t>2014</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fontScale="925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Discuss </a:t>
            </a:r>
            <a:r>
              <a:rPr lang="en-US" sz="2400" dirty="0" smtClean="0"/>
              <a:t>the impact of retail stores being open on Thanksgiving Day.</a:t>
            </a:r>
            <a:endParaRPr lang="en-US" sz="2400" dirty="0" smtClean="0"/>
          </a:p>
          <a:p>
            <a:pPr marL="0" indent="0">
              <a:spcBef>
                <a:spcPct val="0"/>
              </a:spcBef>
              <a:buNone/>
              <a:defRPr/>
            </a:pPr>
            <a:endParaRPr lang="en-US" sz="1700" b="1" dirty="0" smtClean="0">
              <a:solidFill>
                <a:srgbClr val="FF0000"/>
              </a:solidFill>
            </a:endParaRPr>
          </a:p>
          <a:p>
            <a:pPr marL="609600" indent="-609600">
              <a:spcBef>
                <a:spcPct val="0"/>
              </a:spcBef>
              <a:buFontTx/>
              <a:buNone/>
              <a:defRPr/>
            </a:pPr>
            <a:r>
              <a:rPr lang="en-US" sz="2800" b="1" dirty="0" smtClean="0">
                <a:solidFill>
                  <a:srgbClr val="FF0000"/>
                </a:solidFill>
              </a:rPr>
              <a:t>AGENDA:</a:t>
            </a:r>
            <a:endParaRPr lang="en-US" sz="2400" dirty="0" smtClean="0"/>
          </a:p>
          <a:p>
            <a:pPr marL="609600" indent="-609600">
              <a:spcBef>
                <a:spcPct val="0"/>
              </a:spcBef>
              <a:buFontTx/>
              <a:buAutoNum type="arabicParenR"/>
              <a:defRPr/>
            </a:pPr>
            <a:r>
              <a:rPr lang="en-US" sz="2400" dirty="0" smtClean="0"/>
              <a:t>WARM-UP: </a:t>
            </a:r>
            <a:r>
              <a:rPr lang="en-US" sz="2400" dirty="0" smtClean="0"/>
              <a:t>What Do You Think?</a:t>
            </a:r>
            <a:endParaRPr lang="en-US" sz="20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READING: Thanksgiving Shopping Article</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VIDEO CLIP: Black Friday Shopping</a:t>
            </a:r>
          </a:p>
          <a:p>
            <a:pPr marL="609600" lvl="0" indent="-609600">
              <a:spcBef>
                <a:spcPct val="0"/>
              </a:spcBef>
              <a:buFontTx/>
              <a:buAutoNum type="arabicParenR"/>
              <a:defRPr/>
            </a:pPr>
            <a:r>
              <a:rPr lang="en-US" sz="2400" dirty="0" smtClean="0">
                <a:solidFill>
                  <a:prstClr val="black"/>
                </a:solidFill>
              </a:rPr>
              <a:t>ANNOTATING: Annotate the article as you read it as a class</a:t>
            </a:r>
            <a:endParaRPr lang="en-US" sz="24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ASSIGNMENT: Answer Discussion Questions</a:t>
            </a:r>
            <a:endParaRPr lang="en-US" sz="2400" dirty="0" smtClean="0">
              <a:solidFill>
                <a:srgbClr val="FF0000"/>
              </a:solidFill>
            </a:endParaRPr>
          </a:p>
          <a:p>
            <a:pPr marL="0" lvl="0" indent="0">
              <a:spcBef>
                <a:spcPct val="0"/>
              </a:spcBef>
              <a:buNone/>
              <a:defRPr/>
            </a:pPr>
            <a:endParaRPr lang="en-US" sz="1700" dirty="0">
              <a:solidFill>
                <a:prstClr val="black"/>
              </a:solidFill>
            </a:endParaRPr>
          </a:p>
          <a:p>
            <a:pPr marL="0" lvl="0" indent="0">
              <a:spcBef>
                <a:spcPct val="0"/>
              </a:spcBef>
              <a:buNone/>
              <a:defRPr/>
            </a:pPr>
            <a:r>
              <a:rPr lang="en-US" sz="2400" b="1" dirty="0" smtClean="0">
                <a:solidFill>
                  <a:srgbClr val="FF0000"/>
                </a:solidFill>
                <a:effectLst>
                  <a:outerShdw blurRad="38100" dist="38100" dir="2700000" algn="tl">
                    <a:srgbClr val="000000">
                      <a:alpha val="43137"/>
                    </a:srgbClr>
                  </a:outerShdw>
                </a:effectLst>
              </a:rPr>
              <a:t>***Earn up to 10 Points Extra Credit for Econ Final Study Guide***</a:t>
            </a:r>
            <a:endParaRPr lang="en-US" sz="1800" b="1" dirty="0" smtClean="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1700" b="1" dirty="0" smtClean="0"/>
          </a:p>
          <a:p>
            <a:pPr marL="609600" lvl="0" indent="-609600">
              <a:spcBef>
                <a:spcPct val="0"/>
              </a:spcBef>
              <a:buNone/>
              <a:defRPr/>
            </a:pPr>
            <a:r>
              <a:rPr lang="en-US" sz="2800" b="1" dirty="0" smtClean="0">
                <a:solidFill>
                  <a:srgbClr val="1F497D"/>
                </a:solidFill>
              </a:rPr>
              <a:t>What Do You Think? 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lvl="0" indent="0" algn="ctr">
              <a:spcBef>
                <a:spcPct val="0"/>
              </a:spcBef>
              <a:buNone/>
              <a:defRPr/>
            </a:pPr>
            <a:r>
              <a:rPr lang="en-US" sz="2400" dirty="0">
                <a:solidFill>
                  <a:prstClr val="black"/>
                </a:solidFill>
              </a:rPr>
              <a:t>***5 minutes***</a:t>
            </a:r>
          </a:p>
          <a:p>
            <a:pPr lvl="0">
              <a:spcBef>
                <a:spcPct val="0"/>
              </a:spcBef>
              <a:buFont typeface="Wingdings" panose="05000000000000000000" pitchFamily="2" charset="2"/>
              <a:buChar char="Ø"/>
              <a:defRPr/>
            </a:pPr>
            <a:r>
              <a:rPr lang="en-US" sz="2400" dirty="0" smtClean="0">
                <a:solidFill>
                  <a:prstClr val="black"/>
                </a:solidFill>
              </a:rPr>
              <a:t>Write a paragraph answering the question below.</a:t>
            </a:r>
          </a:p>
          <a:p>
            <a:pPr lvl="1">
              <a:spcBef>
                <a:spcPct val="0"/>
              </a:spcBef>
              <a:buFont typeface="Arial" panose="020B0604020202020204" pitchFamily="34" charset="0"/>
              <a:buChar char="•"/>
              <a:defRPr/>
            </a:pPr>
            <a:r>
              <a:rPr lang="en-US" sz="2000" dirty="0" smtClean="0">
                <a:solidFill>
                  <a:prstClr val="black"/>
                </a:solidFill>
              </a:rPr>
              <a:t>Do you think retail stores (EX. – Wal-Mart, Best Buy, etc.) should be open on Thanksgiving Day/Night, or should they wait until Black Friday to open?  Why or Why not?</a:t>
            </a:r>
            <a:endParaRPr lang="en-US" sz="2000" dirty="0">
              <a:solidFill>
                <a:prstClr val="black"/>
              </a:solidFill>
            </a:endParaRPr>
          </a:p>
        </p:txBody>
      </p:sp>
    </p:spTree>
    <p:extLst>
      <p:ext uri="{BB962C8B-B14F-4D97-AF65-F5344CB8AC3E}">
        <p14:creationId xmlns:p14="http://schemas.microsoft.com/office/powerpoint/2010/main" val="4191757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5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2" name="Rectangle 1"/>
          <p:cNvSpPr/>
          <p:nvPr/>
        </p:nvSpPr>
        <p:spPr>
          <a:xfrm>
            <a:off x="-76200" y="4876800"/>
            <a:ext cx="9144000" cy="369332"/>
          </a:xfrm>
          <a:prstGeom prst="rect">
            <a:avLst/>
          </a:prstGeom>
        </p:spPr>
        <p:txBody>
          <a:bodyPr wrap="square">
            <a:spAutoFit/>
          </a:bodyPr>
          <a:lstStyle/>
          <a:p>
            <a:pPr algn="ctr"/>
            <a:r>
              <a:rPr lang="en-US" u="sng" dirty="0" smtClean="0">
                <a:solidFill>
                  <a:srgbClr val="0000FF"/>
                </a:solidFill>
                <a:latin typeface="Times New Roman"/>
                <a:ea typeface="Calibri"/>
                <a:hlinkClick r:id="rId2"/>
              </a:rPr>
              <a:t>http</a:t>
            </a:r>
            <a:r>
              <a:rPr lang="en-US" u="sng" dirty="0">
                <a:solidFill>
                  <a:srgbClr val="0000FF"/>
                </a:solidFill>
                <a:latin typeface="Times New Roman"/>
                <a:ea typeface="Calibri"/>
                <a:hlinkClick r:id="rId2"/>
              </a:rPr>
              <a:t>://www.reuters.com/news/video?videoId=347674301</a:t>
            </a:r>
            <a:endParaRPr lang="en-US" dirty="0">
              <a:solidFill>
                <a:prstClr val="black"/>
              </a:solidFill>
            </a:endParaRPr>
          </a:p>
        </p:txBody>
      </p:sp>
      <p:sp>
        <p:nvSpPr>
          <p:cNvPr id="3" name="Rectangle 2"/>
          <p:cNvSpPr/>
          <p:nvPr/>
        </p:nvSpPr>
        <p:spPr>
          <a:xfrm>
            <a:off x="1474227" y="914400"/>
            <a:ext cx="6186310" cy="1754326"/>
          </a:xfrm>
          <a:prstGeom prst="rect">
            <a:avLst/>
          </a:prstGeom>
          <a:noFill/>
        </p:spPr>
        <p:txBody>
          <a:bodyPr wrap="non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BLACK FRIDAY</a:t>
            </a:r>
          </a:p>
          <a:p>
            <a:pPr algn="ctr"/>
            <a:r>
              <a:rPr lang="en-US"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SHOPPING VIDEO</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
        <p:nvSpPr>
          <p:cNvPr id="4" name="TextBox 3"/>
          <p:cNvSpPr txBox="1"/>
          <p:nvPr/>
        </p:nvSpPr>
        <p:spPr>
          <a:xfrm>
            <a:off x="1690255" y="3675965"/>
            <a:ext cx="5410200" cy="646331"/>
          </a:xfrm>
          <a:prstGeom prst="rect">
            <a:avLst/>
          </a:prstGeom>
          <a:noFill/>
        </p:spPr>
        <p:txBody>
          <a:bodyPr wrap="square" rtlCol="0">
            <a:spAutoFit/>
          </a:bodyPr>
          <a:lstStyle/>
          <a:p>
            <a:pPr algn="ctr"/>
            <a:r>
              <a:rPr lang="en-US" dirty="0" smtClean="0"/>
              <a:t>CLICK THE LINK BELOW TO WATCH A SHORT VIDEO ON BLACK FRIDAY SHOPPING</a:t>
            </a:r>
            <a:endParaRPr lang="en-US" dirty="0"/>
          </a:p>
        </p:txBody>
      </p:sp>
    </p:spTree>
    <p:extLst>
      <p:ext uri="{BB962C8B-B14F-4D97-AF65-F5344CB8AC3E}">
        <p14:creationId xmlns:p14="http://schemas.microsoft.com/office/powerpoint/2010/main" val="144393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6934200" cy="1143000"/>
          </a:xfrm>
        </p:spPr>
        <p:txBody>
          <a:bodyPr>
            <a:normAutofit fontScale="90000"/>
          </a:bodyPr>
          <a:lstStyle/>
          <a:p>
            <a:r>
              <a:rPr lang="en-US" b="1" u="sng" dirty="0" smtClean="0">
                <a:solidFill>
                  <a:srgbClr val="FFC000"/>
                </a:solidFill>
                <a:effectLst>
                  <a:outerShdw blurRad="38100" dist="38100" dir="2700000" algn="tl">
                    <a:srgbClr val="000000">
                      <a:alpha val="43137"/>
                    </a:srgbClr>
                  </a:outerShdw>
                </a:effectLst>
              </a:rPr>
              <a:t>ANNOTATING THE ARTICLE </a:t>
            </a:r>
            <a:br>
              <a:rPr lang="en-US" b="1" u="sng" dirty="0" smtClean="0">
                <a:solidFill>
                  <a:srgbClr val="FFC000"/>
                </a:solidFill>
                <a:effectLst>
                  <a:outerShdw blurRad="38100" dist="38100" dir="2700000" algn="tl">
                    <a:srgbClr val="000000">
                      <a:alpha val="43137"/>
                    </a:srgbClr>
                  </a:outerShdw>
                </a:effectLst>
              </a:rPr>
            </a:br>
            <a:r>
              <a:rPr lang="en-US" b="1" u="sng" dirty="0" smtClean="0">
                <a:solidFill>
                  <a:srgbClr val="FFC000"/>
                </a:solidFill>
                <a:effectLst>
                  <a:outerShdw blurRad="38100" dist="38100" dir="2700000" algn="tl">
                    <a:srgbClr val="000000">
                      <a:alpha val="43137"/>
                    </a:srgbClr>
                  </a:outerShdw>
                </a:effectLst>
              </a:rPr>
              <a:t>What </a:t>
            </a:r>
            <a:r>
              <a:rPr lang="en-US" b="1" u="sng" dirty="0" smtClean="0">
                <a:solidFill>
                  <a:srgbClr val="FFC000"/>
                </a:solidFill>
                <a:effectLst>
                  <a:outerShdw blurRad="38100" dist="38100" dir="2700000" algn="tl">
                    <a:srgbClr val="000000">
                      <a:alpha val="43137"/>
                    </a:srgbClr>
                  </a:outerShdw>
                </a:effectLst>
              </a:rPr>
              <a:t>to do?</a:t>
            </a:r>
            <a:endParaRPr lang="en-US" b="1" u="sng"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95400"/>
            <a:ext cx="4191000" cy="5410200"/>
          </a:xfrm>
        </p:spPr>
        <p:txBody>
          <a:bodyPr>
            <a:normAutofit fontScale="92500" lnSpcReduction="20000"/>
          </a:bodyPr>
          <a:lstStyle/>
          <a:p>
            <a:pPr>
              <a:buFont typeface="Wingdings" panose="05000000000000000000" pitchFamily="2" charset="2"/>
              <a:buChar char="Ø"/>
            </a:pPr>
            <a:r>
              <a:rPr lang="en-US" i="1" dirty="0" smtClean="0"/>
              <a:t>As you read the article as a class.  Make </a:t>
            </a:r>
            <a:r>
              <a:rPr lang="en-US" b="1" i="1" u="sng" dirty="0" smtClean="0">
                <a:effectLst>
                  <a:outerShdw blurRad="38100" dist="38100" dir="2700000" algn="tl">
                    <a:srgbClr val="000000">
                      <a:alpha val="43137"/>
                    </a:srgbClr>
                  </a:outerShdw>
                </a:effectLst>
              </a:rPr>
              <a:t>at least</a:t>
            </a:r>
            <a:r>
              <a:rPr lang="en-US" b="1" u="sng" dirty="0" smtClean="0">
                <a:effectLst>
                  <a:outerShdw blurRad="38100" dist="38100" dir="2700000" algn="tl">
                    <a:srgbClr val="000000">
                      <a:alpha val="43137"/>
                    </a:srgbClr>
                  </a:outerShdw>
                </a:effectLst>
              </a:rPr>
              <a:t> 8</a:t>
            </a:r>
            <a:r>
              <a:rPr lang="en-US" b="1" i="1" u="sng" dirty="0" smtClean="0">
                <a:effectLst>
                  <a:outerShdw blurRad="38100" dist="38100" dir="2700000" algn="tl">
                    <a:srgbClr val="000000">
                      <a:alpha val="43137"/>
                    </a:srgbClr>
                  </a:outerShdw>
                </a:effectLst>
              </a:rPr>
              <a:t> </a:t>
            </a:r>
            <a:r>
              <a:rPr lang="en-US" i="1" dirty="0" smtClean="0"/>
              <a:t>annotations on the article.</a:t>
            </a:r>
          </a:p>
          <a:p>
            <a:pPr>
              <a:buFont typeface="Wingdings" panose="05000000000000000000" pitchFamily="2" charset="2"/>
              <a:buChar char="Ø"/>
            </a:pPr>
            <a:endParaRPr lang="en-US" sz="1100" dirty="0"/>
          </a:p>
          <a:p>
            <a:pPr>
              <a:buFont typeface="Wingdings" panose="05000000000000000000" pitchFamily="2" charset="2"/>
              <a:buChar char="Ø"/>
            </a:pPr>
            <a:r>
              <a:rPr lang="en-US" dirty="0" smtClean="0"/>
              <a:t>Every </a:t>
            </a:r>
            <a:r>
              <a:rPr lang="en-US" dirty="0"/>
              <a:t>annotation has </a:t>
            </a:r>
            <a:r>
              <a:rPr lang="en-US" b="1" dirty="0"/>
              <a:t>THREE</a:t>
            </a:r>
            <a:r>
              <a:rPr lang="en-US" dirty="0"/>
              <a:t> elements: </a:t>
            </a:r>
            <a:endParaRPr lang="en-US" dirty="0" smtClean="0"/>
          </a:p>
          <a:p>
            <a:pPr marL="514350" indent="-514350">
              <a:buFont typeface="+mj-lt"/>
              <a:buAutoNum type="arabicParenR"/>
            </a:pPr>
            <a:r>
              <a:rPr lang="en-US" dirty="0" smtClean="0"/>
              <a:t>Highlight or underline a section</a:t>
            </a:r>
          </a:p>
          <a:p>
            <a:pPr marL="514350" indent="-514350">
              <a:buFont typeface="+mj-lt"/>
              <a:buAutoNum type="arabicParenR"/>
            </a:pPr>
            <a:r>
              <a:rPr lang="en-US" dirty="0" smtClean="0"/>
              <a:t>Place a symbol </a:t>
            </a:r>
          </a:p>
          <a:p>
            <a:pPr marL="514350" indent="-514350">
              <a:buFont typeface="+mj-lt"/>
              <a:buAutoNum type="arabicParenR"/>
            </a:pPr>
            <a:r>
              <a:rPr lang="en-US" dirty="0" smtClean="0"/>
              <a:t>Write a sentence</a:t>
            </a:r>
            <a:endParaRPr lang="en-US" dirty="0"/>
          </a:p>
        </p:txBody>
      </p:sp>
    </p:spTree>
    <p:extLst>
      <p:ext uri="{BB962C8B-B14F-4D97-AF65-F5344CB8AC3E}">
        <p14:creationId xmlns:p14="http://schemas.microsoft.com/office/powerpoint/2010/main" val="38659579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52400"/>
            <a:ext cx="5486400" cy="792162"/>
          </a:xfrm>
        </p:spPr>
        <p:txBody>
          <a:bodyPr/>
          <a:lstStyle/>
          <a:p>
            <a:r>
              <a:rPr lang="en-US" b="1" u="sng" dirty="0" smtClean="0">
                <a:solidFill>
                  <a:srgbClr val="FFC000"/>
                </a:solidFill>
                <a:effectLst>
                  <a:outerShdw blurRad="38100" dist="38100" dir="2700000" algn="tl">
                    <a:srgbClr val="000000">
                      <a:alpha val="43137"/>
                    </a:srgbClr>
                  </a:outerShdw>
                </a:effectLst>
              </a:rPr>
              <a:t>Use These </a:t>
            </a:r>
            <a:r>
              <a:rPr lang="en-US" b="1" u="sng" dirty="0" smtClean="0">
                <a:solidFill>
                  <a:srgbClr val="FFC000"/>
                </a:solidFill>
                <a:effectLst>
                  <a:outerShdw blurRad="38100" dist="38100" dir="2700000" algn="tl">
                    <a:srgbClr val="000000">
                      <a:alpha val="43137"/>
                    </a:srgbClr>
                  </a:outerShdw>
                </a:effectLst>
              </a:rPr>
              <a:t>Symbols</a:t>
            </a:r>
            <a:endParaRPr lang="en-US" b="1" u="sng" dirty="0">
              <a:solidFill>
                <a:srgbClr val="FFC000"/>
              </a:solidFill>
              <a:effectLst>
                <a:outerShdw blurRad="38100" dist="38100" dir="2700000" algn="tl">
                  <a:srgbClr val="000000">
                    <a:alpha val="43137"/>
                  </a:srgbClr>
                </a:outerShdw>
              </a:effectLst>
            </a:endParaRPr>
          </a:p>
        </p:txBody>
      </p:sp>
      <p:graphicFrame>
        <p:nvGraphicFramePr>
          <p:cNvPr id="8" name="Table 7"/>
          <p:cNvGraphicFramePr>
            <a:graphicFrameLocks noGrp="1"/>
          </p:cNvGraphicFramePr>
          <p:nvPr>
            <p:extLst>
              <p:ext uri="{D42A27DB-BD31-4B8C-83A1-F6EECF244321}">
                <p14:modId xmlns:p14="http://schemas.microsoft.com/office/powerpoint/2010/main" val="1239022335"/>
              </p:ext>
            </p:extLst>
          </p:nvPr>
        </p:nvGraphicFramePr>
        <p:xfrm>
          <a:off x="76201" y="838200"/>
          <a:ext cx="8991599" cy="5943600"/>
        </p:xfrm>
        <a:graphic>
          <a:graphicData uri="http://schemas.openxmlformats.org/drawingml/2006/table">
            <a:tbl>
              <a:tblPr firstRow="1" firstCol="1" bandRow="1">
                <a:tableStyleId>{5C22544A-7EE6-4342-B048-85BDC9FD1C3A}</a:tableStyleId>
              </a:tblPr>
              <a:tblGrid>
                <a:gridCol w="2285999"/>
                <a:gridCol w="3352800"/>
                <a:gridCol w="3352800"/>
              </a:tblGrid>
              <a:tr h="647859">
                <a:tc>
                  <a:txBody>
                    <a:bodyPr/>
                    <a:lstStyle/>
                    <a:p>
                      <a:pPr marL="0" marR="0" algn="ctr">
                        <a:lnSpc>
                          <a:spcPct val="115000"/>
                        </a:lnSpc>
                        <a:spcBef>
                          <a:spcPts val="0"/>
                        </a:spcBef>
                        <a:spcAft>
                          <a:spcPts val="0"/>
                        </a:spcAft>
                      </a:pPr>
                      <a:r>
                        <a:rPr lang="en-US" sz="1300" dirty="0">
                          <a:effectLst/>
                        </a:rPr>
                        <a:t>Symbol</a:t>
                      </a: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300" dirty="0">
                          <a:effectLst/>
                        </a:rPr>
                        <a:t>What this symbol represents</a:t>
                      </a: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300">
                          <a:effectLst/>
                        </a:rPr>
                        <a:t>What to write in your annotation</a:t>
                      </a:r>
                      <a:endParaRPr lang="en-US" sz="900">
                        <a:effectLst/>
                        <a:latin typeface="Calibri"/>
                        <a:ea typeface="Calibri"/>
                        <a:cs typeface="Times New Roman"/>
                      </a:endParaRPr>
                    </a:p>
                  </a:txBody>
                  <a:tcPr marL="55385" marR="55385" marT="0" marB="0" anchor="ctr"/>
                </a:tc>
              </a:tr>
              <a:tr h="538760">
                <a:tc>
                  <a:txBody>
                    <a:bodyPr/>
                    <a:lstStyle/>
                    <a:p>
                      <a:pPr marL="0" marR="0" algn="ctr">
                        <a:lnSpc>
                          <a:spcPct val="115000"/>
                        </a:lnSpc>
                        <a:spcBef>
                          <a:spcPts val="0"/>
                        </a:spcBef>
                        <a:spcAft>
                          <a:spcPts val="0"/>
                        </a:spcAft>
                      </a:pPr>
                      <a:r>
                        <a:rPr lang="en-US" sz="2300">
                          <a:effectLst/>
                        </a:rPr>
                        <a:t>+</a:t>
                      </a:r>
                      <a:endParaRPr lang="en-US" sz="90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dirty="0">
                          <a:effectLst/>
                        </a:rPr>
                        <a:t>I agree with what the text/author says here!</a:t>
                      </a: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a:effectLst/>
                        </a:rPr>
                        <a:t>Explain why you agree with the text/author.</a:t>
                      </a:r>
                      <a:endParaRPr lang="en-US" sz="900">
                        <a:effectLst/>
                        <a:latin typeface="Calibri"/>
                        <a:ea typeface="Calibri"/>
                        <a:cs typeface="Times New Roman"/>
                      </a:endParaRPr>
                    </a:p>
                  </a:txBody>
                  <a:tcPr marL="55385" marR="55385" marT="0" marB="0" anchor="ctr"/>
                </a:tc>
              </a:tr>
              <a:tr h="669139">
                <a:tc>
                  <a:txBody>
                    <a:bodyPr/>
                    <a:lstStyle/>
                    <a:p>
                      <a:pPr marL="0" marR="0" algn="ctr">
                        <a:lnSpc>
                          <a:spcPct val="115000"/>
                        </a:lnSpc>
                        <a:spcBef>
                          <a:spcPts val="0"/>
                        </a:spcBef>
                        <a:spcAft>
                          <a:spcPts val="0"/>
                        </a:spcAft>
                      </a:pPr>
                      <a:r>
                        <a:rPr lang="en-US" sz="2900">
                          <a:effectLst/>
                        </a:rPr>
                        <a:t>-</a:t>
                      </a:r>
                      <a:endParaRPr lang="en-US" sz="90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dirty="0">
                          <a:effectLst/>
                        </a:rPr>
                        <a:t>I disagree with what the text/author says here!</a:t>
                      </a: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u="sng">
                          <a:effectLst/>
                        </a:rPr>
                        <a:t>Explain</a:t>
                      </a:r>
                      <a:r>
                        <a:rPr lang="en-US" sz="1100">
                          <a:effectLst/>
                        </a:rPr>
                        <a:t> why you disagree with the text/author.</a:t>
                      </a:r>
                      <a:endParaRPr lang="en-US" sz="900">
                        <a:effectLst/>
                        <a:latin typeface="Calibri"/>
                        <a:ea typeface="Calibri"/>
                        <a:cs typeface="Times New Roman"/>
                      </a:endParaRPr>
                    </a:p>
                  </a:txBody>
                  <a:tcPr marL="55385" marR="55385" marT="0" marB="0" anchor="ctr"/>
                </a:tc>
              </a:tr>
              <a:tr h="659981">
                <a:tc>
                  <a:txBody>
                    <a:bodyPr/>
                    <a:lstStyle/>
                    <a:p>
                      <a:pPr marL="0" marR="0" algn="ctr">
                        <a:lnSpc>
                          <a:spcPct val="115000"/>
                        </a:lnSpc>
                        <a:spcBef>
                          <a:spcPts val="0"/>
                        </a:spcBef>
                        <a:spcAft>
                          <a:spcPts val="0"/>
                        </a:spcAft>
                      </a:pPr>
                      <a:r>
                        <a:rPr lang="en-US" sz="2300" dirty="0">
                          <a:effectLst/>
                        </a:rPr>
                        <a:t>*</a:t>
                      </a: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dirty="0">
                          <a:effectLst/>
                        </a:rPr>
                        <a:t>Important information</a:t>
                      </a:r>
                      <a:r>
                        <a:rPr lang="en-US" sz="1100" dirty="0" smtClean="0">
                          <a:effectLst/>
                        </a:rPr>
                        <a:t>, </a:t>
                      </a:r>
                      <a:r>
                        <a:rPr lang="en-US" sz="1100" dirty="0">
                          <a:effectLst/>
                        </a:rPr>
                        <a:t>key ideas/concepts</a:t>
                      </a: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u="sng">
                          <a:effectLst/>
                        </a:rPr>
                        <a:t>Summarize</a:t>
                      </a:r>
                      <a:r>
                        <a:rPr lang="en-US" sz="1100">
                          <a:effectLst/>
                        </a:rPr>
                        <a:t> or paraphrase the important information/ideas.</a:t>
                      </a:r>
                      <a:endParaRPr lang="en-US" sz="900">
                        <a:effectLst/>
                        <a:latin typeface="Calibri"/>
                        <a:ea typeface="Calibri"/>
                        <a:cs typeface="Times New Roman"/>
                      </a:endParaRPr>
                    </a:p>
                  </a:txBody>
                  <a:tcPr marL="55385" marR="55385" marT="0" marB="0" anchor="ctr"/>
                </a:tc>
              </a:tr>
              <a:tr h="781203">
                <a:tc>
                  <a:txBody>
                    <a:bodyPr/>
                    <a:lstStyle/>
                    <a:p>
                      <a:pPr marL="0" marR="0" algn="ctr">
                        <a:lnSpc>
                          <a:spcPct val="115000"/>
                        </a:lnSpc>
                        <a:spcBef>
                          <a:spcPts val="0"/>
                        </a:spcBef>
                        <a:spcAft>
                          <a:spcPts val="0"/>
                        </a:spcAft>
                      </a:pPr>
                      <a:r>
                        <a:rPr lang="en-US" sz="2300" dirty="0">
                          <a:effectLst/>
                        </a:rPr>
                        <a:t>!</a:t>
                      </a: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a:effectLst/>
                        </a:rPr>
                        <a:t>Information you find interesting, hard to believe,  or surprising</a:t>
                      </a:r>
                      <a:endParaRPr lang="en-US" sz="90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u="sng">
                          <a:effectLst/>
                        </a:rPr>
                        <a:t>Reflect/Explain</a:t>
                      </a:r>
                      <a:r>
                        <a:rPr lang="en-US" sz="1100">
                          <a:effectLst/>
                        </a:rPr>
                        <a:t> what about the information was surprising/ interesting, etc.</a:t>
                      </a:r>
                      <a:endParaRPr lang="en-US" sz="900">
                        <a:effectLst/>
                        <a:latin typeface="Calibri"/>
                        <a:ea typeface="Calibri"/>
                        <a:cs typeface="Times New Roman"/>
                      </a:endParaRPr>
                    </a:p>
                  </a:txBody>
                  <a:tcPr marL="55385" marR="55385" marT="0" marB="0" anchor="ctr"/>
                </a:tc>
              </a:tr>
              <a:tr h="659981">
                <a:tc>
                  <a:txBody>
                    <a:bodyPr/>
                    <a:lstStyle/>
                    <a:p>
                      <a:pPr marL="0" marR="0" algn="ctr">
                        <a:lnSpc>
                          <a:spcPct val="115000"/>
                        </a:lnSpc>
                        <a:spcBef>
                          <a:spcPts val="0"/>
                        </a:spcBef>
                        <a:spcAft>
                          <a:spcPts val="0"/>
                        </a:spcAft>
                      </a:pPr>
                      <a:r>
                        <a:rPr lang="en-US" sz="2300">
                          <a:effectLst/>
                        </a:rPr>
                        <a:t>?</a:t>
                      </a:r>
                      <a:endParaRPr lang="en-US" sz="90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dirty="0">
                          <a:effectLst/>
                        </a:rPr>
                        <a:t>Information you are confused about or doesn’t make sense</a:t>
                      </a: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u="sng" dirty="0">
                          <a:effectLst/>
                        </a:rPr>
                        <a:t>Compose</a:t>
                      </a:r>
                      <a:r>
                        <a:rPr lang="en-US" sz="1100" dirty="0">
                          <a:effectLst/>
                        </a:rPr>
                        <a:t> a question to express what confuses you.</a:t>
                      </a:r>
                      <a:endParaRPr lang="en-US" sz="900" dirty="0">
                        <a:effectLst/>
                        <a:latin typeface="Calibri"/>
                        <a:ea typeface="Calibri"/>
                        <a:cs typeface="Times New Roman"/>
                      </a:endParaRPr>
                    </a:p>
                  </a:txBody>
                  <a:tcPr marL="55385" marR="55385" marT="0" marB="0" anchor="ctr"/>
                </a:tc>
              </a:tr>
              <a:tr h="1084254">
                <a:tc>
                  <a:txBody>
                    <a:bodyPr/>
                    <a:lstStyle/>
                    <a:p>
                      <a:pPr marL="0" marR="0" algn="ctr">
                        <a:lnSpc>
                          <a:spcPct val="115000"/>
                        </a:lnSpc>
                        <a:spcBef>
                          <a:spcPts val="0"/>
                        </a:spcBef>
                        <a:spcAft>
                          <a:spcPts val="0"/>
                        </a:spcAft>
                      </a:pPr>
                      <a:r>
                        <a:rPr lang="en-US" sz="2300">
                          <a:effectLst/>
                        </a:rPr>
                        <a:t>=</a:t>
                      </a:r>
                      <a:endParaRPr lang="en-US" sz="90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a:effectLst/>
                        </a:rPr>
                        <a:t>Information that reminds you of something you’ve read/ heard/ seen before.</a:t>
                      </a:r>
                      <a:endParaRPr lang="en-US" sz="90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u="sng">
                          <a:effectLst/>
                        </a:rPr>
                        <a:t>Discuss</a:t>
                      </a:r>
                      <a:r>
                        <a:rPr lang="en-US" sz="1100">
                          <a:effectLst/>
                        </a:rPr>
                        <a:t> the connection you are making between this information and previously read/heard/ seen information. </a:t>
                      </a:r>
                      <a:endParaRPr lang="en-US" sz="900">
                        <a:effectLst/>
                        <a:latin typeface="Calibri"/>
                        <a:ea typeface="Calibri"/>
                        <a:cs typeface="Times New Roman"/>
                      </a:endParaRPr>
                    </a:p>
                  </a:txBody>
                  <a:tcPr marL="55385" marR="55385" marT="0" marB="0" anchor="ctr"/>
                </a:tc>
              </a:tr>
              <a:tr h="902423">
                <a:tc>
                  <a:txBody>
                    <a:bodyPr/>
                    <a:lstStyle/>
                    <a:p>
                      <a:pPr marL="0" marR="0" algn="ctr">
                        <a:lnSpc>
                          <a:spcPct val="115000"/>
                        </a:lnSpc>
                        <a:spcBef>
                          <a:spcPts val="0"/>
                        </a:spcBef>
                        <a:spcAft>
                          <a:spcPts val="0"/>
                        </a:spcAft>
                      </a:pP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dirty="0">
                          <a:effectLst/>
                        </a:rPr>
                        <a:t>Put a circle around words you with which you are unfamiliar.</a:t>
                      </a:r>
                      <a:endParaRPr lang="en-US" sz="900" dirty="0">
                        <a:effectLst/>
                        <a:latin typeface="Calibri"/>
                        <a:ea typeface="Calibri"/>
                        <a:cs typeface="Times New Roman"/>
                      </a:endParaRPr>
                    </a:p>
                  </a:txBody>
                  <a:tcPr marL="55385" marR="55385" marT="0" marB="0" anchor="ctr"/>
                </a:tc>
                <a:tc>
                  <a:txBody>
                    <a:bodyPr/>
                    <a:lstStyle/>
                    <a:p>
                      <a:pPr marL="0" marR="0" algn="ctr">
                        <a:lnSpc>
                          <a:spcPct val="115000"/>
                        </a:lnSpc>
                        <a:spcBef>
                          <a:spcPts val="0"/>
                        </a:spcBef>
                        <a:spcAft>
                          <a:spcPts val="0"/>
                        </a:spcAft>
                      </a:pPr>
                      <a:r>
                        <a:rPr lang="en-US" sz="1100" u="sng" dirty="0">
                          <a:effectLst/>
                        </a:rPr>
                        <a:t>Look up</a:t>
                      </a:r>
                      <a:r>
                        <a:rPr lang="en-US" sz="1100" dirty="0">
                          <a:effectLst/>
                        </a:rPr>
                        <a:t> the word and write a (brief) definition in the margin.</a:t>
                      </a:r>
                      <a:endParaRPr lang="en-US" sz="900" dirty="0">
                        <a:effectLst/>
                        <a:latin typeface="Calibri"/>
                        <a:ea typeface="Calibri"/>
                        <a:cs typeface="Times New Roman"/>
                      </a:endParaRPr>
                    </a:p>
                  </a:txBody>
                  <a:tcPr marL="55385" marR="55385" marT="0" marB="0" anchor="ctr"/>
                </a:tc>
              </a:tr>
            </a:tbl>
          </a:graphicData>
        </a:graphic>
      </p:graphicFrame>
      <p:sp>
        <p:nvSpPr>
          <p:cNvPr id="9" name="Oval 8"/>
          <p:cNvSpPr/>
          <p:nvPr/>
        </p:nvSpPr>
        <p:spPr>
          <a:xfrm>
            <a:off x="2620963" y="7591425"/>
            <a:ext cx="1371600" cy="533400"/>
          </a:xfrm>
          <a:prstGeom prst="ellipse">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solidFill>
                <a:prstClr val="white"/>
              </a:solidFill>
            </a:endParaRPr>
          </a:p>
        </p:txBody>
      </p:sp>
      <p:sp>
        <p:nvSpPr>
          <p:cNvPr id="10" name="Oval 9"/>
          <p:cNvSpPr/>
          <p:nvPr/>
        </p:nvSpPr>
        <p:spPr>
          <a:xfrm>
            <a:off x="685800" y="6119090"/>
            <a:ext cx="914400" cy="369455"/>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2574252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6781800" cy="1143000"/>
          </a:xfrm>
        </p:spPr>
        <p:txBody>
          <a:bodyPr>
            <a:normAutofit/>
          </a:bodyPr>
          <a:lstStyle/>
          <a:p>
            <a:r>
              <a:rPr lang="en-US" sz="3600" b="1" u="sng" dirty="0" smtClean="0">
                <a:effectLst>
                  <a:outerShdw blurRad="38100" dist="38100" dir="2700000" algn="tl">
                    <a:srgbClr val="000000">
                      <a:alpha val="43137"/>
                    </a:srgbClr>
                  </a:outerShdw>
                </a:effectLst>
              </a:rPr>
              <a:t>DISCUSSION QUESTIONS</a:t>
            </a:r>
            <a:endParaRPr lang="en-US" sz="36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905000"/>
            <a:ext cx="9144000" cy="4953000"/>
          </a:xfrm>
        </p:spPr>
        <p:txBody>
          <a:bodyPr>
            <a:normAutofit/>
          </a:bodyPr>
          <a:lstStyle/>
          <a:p>
            <a:pPr marL="514350" indent="-514350">
              <a:buFont typeface="+mj-lt"/>
              <a:buAutoNum type="arabicParenR"/>
            </a:pPr>
            <a:r>
              <a:rPr lang="en-US" sz="2000" dirty="0" smtClean="0"/>
              <a:t>Put yourself into the shoes of the workers talked about in this article.  How would you feel if you or someone in your family had to work on Thanksgiving day?</a:t>
            </a:r>
          </a:p>
          <a:p>
            <a:pPr marL="514350" indent="-514350">
              <a:buFont typeface="+mj-lt"/>
              <a:buAutoNum type="arabicParenR"/>
            </a:pPr>
            <a:endParaRPr lang="en-US" sz="1000" dirty="0"/>
          </a:p>
          <a:p>
            <a:pPr marL="514350" indent="-514350">
              <a:buFont typeface="+mj-lt"/>
              <a:buAutoNum type="arabicParenR"/>
            </a:pPr>
            <a:r>
              <a:rPr lang="en-US" sz="2000" dirty="0" smtClean="0"/>
              <a:t>The article mentions that 3 New England states force stores to close on Thanksgiving.  Do you think a state should be able to determine if a store can be open on a particular day or do you consider this to be government overstepping their boundaries?  Defend your answer.</a:t>
            </a:r>
          </a:p>
          <a:p>
            <a:pPr marL="514350" indent="-514350">
              <a:buFont typeface="+mj-lt"/>
              <a:buAutoNum type="arabicParenR"/>
            </a:pPr>
            <a:endParaRPr lang="en-US" sz="1000" dirty="0" smtClean="0"/>
          </a:p>
          <a:p>
            <a:pPr marL="514350" indent="-514350">
              <a:buFont typeface="+mj-lt"/>
              <a:buAutoNum type="arabicParenR"/>
            </a:pPr>
            <a:r>
              <a:rPr lang="en-US" sz="2000" dirty="0" smtClean="0"/>
              <a:t>Should a store give their employees the option to work?</a:t>
            </a:r>
          </a:p>
          <a:p>
            <a:pPr marL="914400" lvl="1" indent="-514350">
              <a:buFont typeface="Wingdings" panose="05000000000000000000" pitchFamily="2" charset="2"/>
              <a:buChar char="Ø"/>
            </a:pPr>
            <a:r>
              <a:rPr lang="en-US" sz="2000" dirty="0" smtClean="0"/>
              <a:t>If so, what should they do if they don’t have enough employees volunteering?  Also, what should they do if they have to many employees volunteering to work?  How do they choose? </a:t>
            </a:r>
          </a:p>
          <a:p>
            <a:pPr marL="914400" lvl="1" indent="-514350">
              <a:buFont typeface="Wingdings" panose="05000000000000000000" pitchFamily="2" charset="2"/>
              <a:buChar char="Ø"/>
            </a:pPr>
            <a:r>
              <a:rPr lang="en-US" sz="2000" dirty="0" smtClean="0"/>
              <a:t>If not, do you consider that to be fair?  Why or why not?</a:t>
            </a:r>
            <a:endParaRPr lang="en-US" sz="2000" dirty="0"/>
          </a:p>
        </p:txBody>
      </p:sp>
    </p:spTree>
    <p:extLst>
      <p:ext uri="{BB962C8B-B14F-4D97-AF65-F5344CB8AC3E}">
        <p14:creationId xmlns:p14="http://schemas.microsoft.com/office/powerpoint/2010/main" val="2287703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769</Words>
  <Application>Microsoft Office PowerPoint</Application>
  <PresentationFormat>On-screen Show (4:3)</PresentationFormat>
  <Paragraphs>77</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12_TP030004031</vt:lpstr>
      <vt:lpstr>Office Theme</vt:lpstr>
      <vt:lpstr>Econ SUB PLANS</vt:lpstr>
      <vt:lpstr>Friday December 5, 2014 Mr. Goblirsch – Economics</vt:lpstr>
      <vt:lpstr>PowerPoint Presentation</vt:lpstr>
      <vt:lpstr>ANNOTATING THE ARTICLE  What to do?</vt:lpstr>
      <vt:lpstr>Use These Symbols</vt:lpstr>
      <vt:lpstr>DISCUSSION 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cgoblirsch</dc:creator>
  <cp:lastModifiedBy>cgoblirsch</cp:lastModifiedBy>
  <cp:revision>7</cp:revision>
  <cp:lastPrinted>2014-12-05T00:28:59Z</cp:lastPrinted>
  <dcterms:created xsi:type="dcterms:W3CDTF">2014-12-03T23:37:42Z</dcterms:created>
  <dcterms:modified xsi:type="dcterms:W3CDTF">2014-12-05T00:31:37Z</dcterms:modified>
</cp:coreProperties>
</file>