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45" r:id="rId2"/>
  </p:sldMasterIdLst>
  <p:notesMasterIdLst>
    <p:notesMasterId r:id="rId7"/>
  </p:notesMasterIdLst>
  <p:sldIdLst>
    <p:sldId id="271" r:id="rId3"/>
    <p:sldId id="293" r:id="rId4"/>
    <p:sldId id="292" r:id="rId5"/>
    <p:sldId id="28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D63F3-A653-4232-9980-D36516A9394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FB025-CC77-4FDB-A437-20205F655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35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34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69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84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ChangeArrowheads="1"/>
          </p:cNvSpPr>
          <p:nvPr/>
        </p:nvSpPr>
        <p:spPr bwMode="auto">
          <a:xfrm>
            <a:off x="3276600" y="0"/>
            <a:ext cx="2552700" cy="9017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200" smtClean="0">
              <a:solidFill>
                <a:srgbClr val="000000"/>
              </a:solidFill>
            </a:endParaRP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219200"/>
            <a:ext cx="7543800" cy="1752600"/>
          </a:xfrm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</a:extLst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3622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3048000"/>
            <a:ext cx="7543800" cy="8382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3600" i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36229" name="Rectangle 5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B1E7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200" smtClean="0">
              <a:solidFill>
                <a:srgbClr val="000000"/>
              </a:solidFill>
            </a:endParaRPr>
          </a:p>
        </p:txBody>
      </p:sp>
      <p:graphicFrame>
        <p:nvGraphicFramePr>
          <p:cNvPr id="436230" name="Object 6"/>
          <p:cNvGraphicFramePr>
            <a:graphicFrameLocks noChangeAspect="1"/>
          </p:cNvGraphicFramePr>
          <p:nvPr/>
        </p:nvGraphicFramePr>
        <p:xfrm>
          <a:off x="8216900" y="6261100"/>
          <a:ext cx="914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Picture" r:id="rId3" imgW="2331720" imgH="1490472" progId="Word.Picture.8">
                  <p:embed/>
                </p:oleObj>
              </mc:Choice>
              <mc:Fallback>
                <p:oleObj name="Picture" r:id="rId3" imgW="2331720" imgH="149047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6900" y="6261100"/>
                        <a:ext cx="914400" cy="584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A066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6231" name="Rectangle 7"/>
          <p:cNvSpPr>
            <a:spLocks noChangeArrowheads="1"/>
          </p:cNvSpPr>
          <p:nvPr/>
        </p:nvSpPr>
        <p:spPr bwMode="auto">
          <a:xfrm>
            <a:off x="8215313" y="6262688"/>
            <a:ext cx="898525" cy="569912"/>
          </a:xfrm>
          <a:prstGeom prst="rect">
            <a:avLst/>
          </a:prstGeom>
          <a:noFill/>
          <a:ln w="9525">
            <a:solidFill>
              <a:srgbClr val="3A066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200" smtClean="0">
              <a:solidFill>
                <a:srgbClr val="000000"/>
              </a:solidFill>
            </a:endParaRPr>
          </a:p>
        </p:txBody>
      </p:sp>
      <p:sp>
        <p:nvSpPr>
          <p:cNvPr id="436232" name="Text Box 8"/>
          <p:cNvSpPr txBox="1">
            <a:spLocks noChangeArrowheads="1"/>
          </p:cNvSpPr>
          <p:nvPr/>
        </p:nvSpPr>
        <p:spPr bwMode="auto">
          <a:xfrm>
            <a:off x="3646488" y="517525"/>
            <a:ext cx="1809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Presentation Pro</a:t>
            </a:r>
            <a:endParaRPr lang="en-US" altLang="en-US" sz="30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028421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34387"/>
      </p:ext>
    </p:extLst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1214537"/>
      </p:ext>
    </p:extLst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229100" cy="189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229100" cy="189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07070"/>
      </p:ext>
    </p:extLst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79281"/>
      </p:ext>
    </p:extLst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33259"/>
      </p:ext>
    </p:extLst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8317457"/>
      </p:ext>
    </p:extLst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3455593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284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4753572"/>
      </p:ext>
    </p:extLst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98662"/>
      </p:ext>
    </p:extLst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93675"/>
            <a:ext cx="2152650" cy="269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93675"/>
            <a:ext cx="6305550" cy="269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77169"/>
      </p:ext>
    </p:extLst>
  </p:cSld>
  <p:clrMapOvr>
    <a:masterClrMapping/>
  </p:clrMapOvr>
  <p:transition>
    <p:wipe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3675"/>
            <a:ext cx="8382000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90600"/>
            <a:ext cx="4229100" cy="1895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229100" cy="1895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98847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3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8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49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3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5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98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3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5202" name="Picture 2" descr="&#10;topBar.jpg                                                     00000012Macintosh HD                   ABA78158: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5203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2350"/>
            <a:ext cx="9144000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5204" name="Picture 4" descr="&#10;small_bar.png                                                  00006BBALucia HD                       B78C2BD4:"/>
          <p:cNvPicPr preferRelativeResize="0"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113" y="6369050"/>
            <a:ext cx="287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520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90600"/>
            <a:ext cx="861060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 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43520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93675"/>
            <a:ext cx="8382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35207" name="Rectangle 7"/>
          <p:cNvSpPr>
            <a:spLocks noChangeArrowheads="1"/>
          </p:cNvSpPr>
          <p:nvPr/>
        </p:nvSpPr>
        <p:spPr bwMode="auto">
          <a:xfrm>
            <a:off x="0" y="6373813"/>
            <a:ext cx="1214438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00"/>
                    </a:gs>
                    <a:gs pos="100000">
                      <a:srgbClr val="1E74D2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1400" b="1" smtClean="0">
                <a:solidFill>
                  <a:srgbClr val="FFFFFF"/>
                </a:solidFill>
              </a:rPr>
              <a:t>Chapter 14</a:t>
            </a:r>
          </a:p>
        </p:txBody>
      </p:sp>
      <p:sp>
        <p:nvSpPr>
          <p:cNvPr id="435208" name="Rectangle 8"/>
          <p:cNvSpPr>
            <a:spLocks noChangeArrowheads="1"/>
          </p:cNvSpPr>
          <p:nvPr/>
        </p:nvSpPr>
        <p:spPr bwMode="auto">
          <a:xfrm>
            <a:off x="1408113" y="6373813"/>
            <a:ext cx="2878137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tx1"/>
                    </a:gs>
                    <a:gs pos="100000">
                      <a:srgbClr val="1E74D2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1400" b="1" smtClean="0">
                <a:solidFill>
                  <a:srgbClr val="FFFFFF"/>
                </a:solidFill>
              </a:rPr>
              <a:t>Section</a:t>
            </a:r>
          </a:p>
        </p:txBody>
      </p:sp>
      <p:sp>
        <p:nvSpPr>
          <p:cNvPr id="435209" name="Line 9"/>
          <p:cNvSpPr>
            <a:spLocks noChangeShapeType="1"/>
          </p:cNvSpPr>
          <p:nvPr/>
        </p:nvSpPr>
        <p:spPr bwMode="auto">
          <a:xfrm>
            <a:off x="4552950" y="6584950"/>
            <a:ext cx="1136650" cy="0"/>
          </a:xfrm>
          <a:prstGeom prst="line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200" smtClean="0">
              <a:solidFill>
                <a:srgbClr val="000000"/>
              </a:solidFill>
            </a:endParaRPr>
          </a:p>
        </p:txBody>
      </p:sp>
      <p:sp>
        <p:nvSpPr>
          <p:cNvPr id="435210" name="Line 10"/>
          <p:cNvSpPr>
            <a:spLocks noChangeShapeType="1"/>
          </p:cNvSpPr>
          <p:nvPr/>
        </p:nvSpPr>
        <p:spPr bwMode="auto">
          <a:xfrm>
            <a:off x="1409700" y="6597650"/>
            <a:ext cx="2762250" cy="0"/>
          </a:xfrm>
          <a:prstGeom prst="line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200" smtClean="0">
              <a:solidFill>
                <a:srgbClr val="000000"/>
              </a:solidFill>
            </a:endParaRPr>
          </a:p>
        </p:txBody>
      </p:sp>
      <p:sp>
        <p:nvSpPr>
          <p:cNvPr id="435211" name="Line 11"/>
          <p:cNvSpPr>
            <a:spLocks noChangeShapeType="1"/>
          </p:cNvSpPr>
          <p:nvPr/>
        </p:nvSpPr>
        <p:spPr bwMode="auto">
          <a:xfrm flipH="1">
            <a:off x="0" y="6604000"/>
            <a:ext cx="1206500" cy="0"/>
          </a:xfrm>
          <a:prstGeom prst="line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kumimoji="1" lang="en-US" sz="3200" smtClean="0">
              <a:solidFill>
                <a:srgbClr val="000000"/>
              </a:solidFill>
            </a:endParaRPr>
          </a:p>
        </p:txBody>
      </p:sp>
      <p:sp>
        <p:nvSpPr>
          <p:cNvPr id="435212" name="Text Box 12"/>
          <p:cNvSpPr txBox="1">
            <a:spLocks noChangeArrowheads="1"/>
          </p:cNvSpPr>
          <p:nvPr/>
        </p:nvSpPr>
        <p:spPr bwMode="auto">
          <a:xfrm>
            <a:off x="4543425" y="6373813"/>
            <a:ext cx="9144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tx1"/>
                    </a:gs>
                    <a:gs pos="100000">
                      <a:srgbClr val="1E74D2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1400" b="1" smtClean="0">
                <a:solidFill>
                  <a:srgbClr val="FFFFFF"/>
                </a:solidFill>
              </a:rPr>
              <a:t>Main Menu</a:t>
            </a:r>
          </a:p>
        </p:txBody>
      </p:sp>
    </p:spTree>
    <p:extLst>
      <p:ext uri="{BB962C8B-B14F-4D97-AF65-F5344CB8AC3E}">
        <p14:creationId xmlns:p14="http://schemas.microsoft.com/office/powerpoint/2010/main" val="358499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5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5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35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35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35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35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5" grpId="0" build="p" bldLvl="5" autoUpdateAnimBg="0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52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3520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52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3520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52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3520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52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3520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5206" grpId="0" autoUpdateAnimBg="0"/>
    </p:bld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rgbClr val="1E74D2"/>
        </a:buClr>
        <a:buChar char="•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0066CC"/>
        </a:buClr>
        <a:buChar char="–"/>
        <a:defRPr kumimoji="1" sz="2400" b="1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0066CC"/>
        </a:buClr>
        <a:buChar char="•"/>
        <a:defRPr kumimoji="1" sz="2400" b="1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rgbClr val="1E74D2"/>
        </a:buClr>
        <a:buChar char="–"/>
        <a:defRPr kumimoji="1" sz="2400" b="1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tCfOMl3qo0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wmf"/><Relationship Id="rId7" Type="http://schemas.openxmlformats.org/officeDocument/2006/relationships/slide" Target="slide2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wmf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Monday December 8,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Identify different types of Federal, State, and Local taxes.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</a:t>
            </a:r>
            <a:r>
              <a:rPr lang="en-US" sz="2400" dirty="0" smtClean="0"/>
              <a:t>: Federal, State, &amp; Local Revenue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CHART: Types of Taxes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>
                <a:solidFill>
                  <a:prstClr val="black"/>
                </a:solidFill>
              </a:rPr>
              <a:t>VIDEO: Calculating Federal Income Taxes (7 min</a:t>
            </a:r>
            <a:r>
              <a:rPr lang="en-US" sz="2400" dirty="0" smtClean="0">
                <a:solidFill>
                  <a:prstClr val="black"/>
                </a:solidFill>
              </a:rPr>
              <a:t>)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Finish  GUIDED </a:t>
            </a:r>
            <a:r>
              <a:rPr lang="en-US" sz="2400" dirty="0" smtClean="0">
                <a:solidFill>
                  <a:prstClr val="black"/>
                </a:solidFill>
              </a:rPr>
              <a:t>PRACTICE: Filing a Tax Return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endParaRPr lang="en-US" sz="1300" dirty="0">
              <a:solidFill>
                <a:prstClr val="black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***Earn up to 10 Points Extra Credit for Econ Final Study Guide***</a:t>
            </a:r>
            <a:endParaRPr lang="en-US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Federal, State, &amp; Local $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***</a:t>
            </a:r>
            <a:r>
              <a:rPr lang="en-US" sz="2400" dirty="0">
                <a:solidFill>
                  <a:prstClr val="black"/>
                </a:solidFill>
              </a:rPr>
              <a:t>3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Analyze the Revenue pie charts on P. 365, 376, &amp; 379.</a:t>
            </a:r>
            <a:endParaRPr lang="en-US" sz="2400" dirty="0">
              <a:solidFill>
                <a:prstClr val="black"/>
              </a:solidFill>
            </a:endParaRP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What is the main source of revenue for the Federal government? (P. 365)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Other than Intergovernmental revenue, what is the main source of revenue for States? (P. 376)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Other than Intergovernmental revenue, what is the main source of revenue for Local governments? (P. 379)</a:t>
            </a:r>
          </a:p>
        </p:txBody>
      </p:sp>
    </p:spTree>
    <p:extLst>
      <p:ext uri="{BB962C8B-B14F-4D97-AF65-F5344CB8AC3E}">
        <p14:creationId xmlns:p14="http://schemas.microsoft.com/office/powerpoint/2010/main" val="87228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TAXES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3007768"/>
              </p:ext>
            </p:extLst>
          </p:nvPr>
        </p:nvGraphicFramePr>
        <p:xfrm>
          <a:off x="152400" y="630775"/>
          <a:ext cx="8839200" cy="620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389"/>
                <a:gridCol w="6818811"/>
              </a:tblGrid>
              <a:tr h="45720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TYPE OF FEDERAL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TAX (P. 367 – 369)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DESCRIPTION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21253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Income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53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Corporate Income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53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Social</a:t>
                      </a:r>
                      <a:r>
                        <a:rPr lang="en-US" sz="1000" baseline="0" dirty="0" smtClean="0"/>
                        <a:t> Security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53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Medicare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53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Unemployment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53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Excise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53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Estate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53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Gift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53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Import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53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Sin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543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TYPE OF STATE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TAX (P. 378)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DESCRIPTION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21253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Sales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53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State Income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253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Corporate Income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85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Other</a:t>
                      </a:r>
                      <a:r>
                        <a:rPr lang="en-US" sz="1050" baseline="0" dirty="0" smtClean="0"/>
                        <a:t> State Taxes:</a:t>
                      </a:r>
                    </a:p>
                    <a:p>
                      <a:r>
                        <a:rPr lang="en-US" sz="1000" baseline="0" dirty="0" smtClean="0"/>
                        <a:t>1)</a:t>
                      </a:r>
                    </a:p>
                    <a:p>
                      <a:r>
                        <a:rPr lang="en-US" sz="1000" baseline="0" dirty="0" smtClean="0"/>
                        <a:t>2)</a:t>
                      </a:r>
                    </a:p>
                    <a:p>
                      <a:r>
                        <a:rPr lang="en-US" sz="1000" baseline="0" dirty="0" smtClean="0"/>
                        <a:t>3)</a:t>
                      </a:r>
                    </a:p>
                    <a:p>
                      <a:r>
                        <a:rPr lang="en-US" sz="1000" baseline="0" dirty="0" smtClean="0"/>
                        <a:t>4)</a:t>
                      </a:r>
                    </a:p>
                    <a:p>
                      <a:r>
                        <a:rPr lang="en-US" sz="1000" baseline="0" dirty="0" smtClean="0"/>
                        <a:t>5)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966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TYPE OF LOCAL TAX (P. 380)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DESCRIPTION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212537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Property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354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Other Local Taxes:</a:t>
                      </a:r>
                    </a:p>
                    <a:p>
                      <a:pPr algn="ctr"/>
                      <a:r>
                        <a:rPr lang="en-US" sz="1000" dirty="0" smtClean="0"/>
                        <a:t>1)</a:t>
                      </a:r>
                      <a:r>
                        <a:rPr lang="en-US" sz="1000" baseline="0" dirty="0" smtClean="0"/>
                        <a:t> Payroll Tax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63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FEDERAL INCOME TAX RATES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1421742"/>
              </p:ext>
            </p:extLst>
          </p:nvPr>
        </p:nvGraphicFramePr>
        <p:xfrm>
          <a:off x="76200" y="1066800"/>
          <a:ext cx="8915401" cy="4416253"/>
        </p:xfrm>
        <a:graphic>
          <a:graphicData uri="http://schemas.openxmlformats.org/drawingml/2006/table">
            <a:tbl>
              <a:tblPr/>
              <a:tblGrid>
                <a:gridCol w="789969"/>
                <a:gridCol w="2031358"/>
                <a:gridCol w="2031358"/>
                <a:gridCol w="2031358"/>
                <a:gridCol w="2031358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Tax Rate</a:t>
                      </a:r>
                      <a:endParaRPr lang="en-US" sz="1600" dirty="0"/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Single Taxable Income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Married Filing </a:t>
                      </a:r>
                      <a:r>
                        <a:rPr lang="en-US" sz="1600" dirty="0" smtClean="0"/>
                        <a:t>Jointly</a:t>
                      </a:r>
                      <a:endParaRPr lang="en-US" sz="1600" dirty="0"/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Married Filing Separately Taxable Income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Head of Household Taxable Income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17">
                <a:tc>
                  <a:txBody>
                    <a:bodyPr/>
                    <a:lstStyle/>
                    <a:p>
                      <a:r>
                        <a:rPr lang="en-US" sz="1600"/>
                        <a:t>10%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$0 – $8,925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$0 – $17,850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$0 – $8,925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$0 – $12,750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06">
                <a:tc>
                  <a:txBody>
                    <a:bodyPr/>
                    <a:lstStyle/>
                    <a:p>
                      <a:r>
                        <a:rPr lang="en-US" sz="1600"/>
                        <a:t>15%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$8,926 – $36,250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$17,851 – $72,500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$8,926 – $36,250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$12,751 – $48,600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06">
                <a:tc>
                  <a:txBody>
                    <a:bodyPr/>
                    <a:lstStyle/>
                    <a:p>
                      <a:r>
                        <a:rPr lang="en-US" sz="1600"/>
                        <a:t>25%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$36,251 – $87,850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$72,501 – $146,400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$36,251 – $73,200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$48,601 – $125,450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06">
                <a:tc>
                  <a:txBody>
                    <a:bodyPr/>
                    <a:lstStyle/>
                    <a:p>
                      <a:r>
                        <a:rPr lang="en-US" sz="1600"/>
                        <a:t>28%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$87,851 – $183,250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$146,401 – $223,050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$73,201 – $111,525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$125,451 – $203,150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06">
                <a:tc>
                  <a:txBody>
                    <a:bodyPr/>
                    <a:lstStyle/>
                    <a:p>
                      <a:r>
                        <a:rPr lang="en-US" sz="1600"/>
                        <a:t>33%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$183,251 – $398,350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$223,051 – $398,350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$111,526 – $199,175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$203,151 – $398,350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06">
                <a:tc>
                  <a:txBody>
                    <a:bodyPr/>
                    <a:lstStyle/>
                    <a:p>
                      <a:r>
                        <a:rPr lang="en-US" sz="1600"/>
                        <a:t>35%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$398,351 – $400,000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$398,351 – $450,000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$199,176 – $225,000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$398,351 – $425,000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906">
                <a:tc>
                  <a:txBody>
                    <a:bodyPr/>
                    <a:lstStyle/>
                    <a:p>
                      <a:r>
                        <a:rPr lang="en-US" sz="1600"/>
                        <a:t>39.6%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$400,001+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$450,001+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$225,001+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$425,001+</a:t>
                      </a:r>
                    </a:p>
                  </a:txBody>
                  <a:tcPr marL="29161" marR="29161" marT="14581" marB="1458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5638800"/>
            <a:ext cx="899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WATCH: Calculating Federal Taxes Video (YouTube – Khan Academy)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57825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5775" name="Group 31"/>
          <p:cNvGrpSpPr>
            <a:grpSpLocks/>
          </p:cNvGrpSpPr>
          <p:nvPr/>
        </p:nvGrpSpPr>
        <p:grpSpPr bwMode="auto">
          <a:xfrm>
            <a:off x="2490788" y="2843213"/>
            <a:ext cx="4098925" cy="2787650"/>
            <a:chOff x="2041" y="2233"/>
            <a:chExt cx="2582" cy="1756"/>
          </a:xfrm>
        </p:grpSpPr>
        <p:pic>
          <p:nvPicPr>
            <p:cNvPr id="415755" name="Picture 11" descr="14.4base.wmf                                                   00046821Macintosh HD G3                B3026AB2: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1" y="2233"/>
              <a:ext cx="2582" cy="17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5756" name="Text Box 12"/>
            <p:cNvSpPr txBox="1">
              <a:spLocks noChangeArrowheads="1"/>
            </p:cNvSpPr>
            <p:nvPr/>
          </p:nvSpPr>
          <p:spPr bwMode="auto">
            <a:xfrm>
              <a:off x="2139" y="2374"/>
              <a:ext cx="107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FFFFFF"/>
                  </a:solidFill>
                </a:rPr>
                <a:t>HOURS AND EARNINGS</a:t>
              </a:r>
            </a:p>
          </p:txBody>
        </p:sp>
        <p:sp>
          <p:nvSpPr>
            <p:cNvPr id="415757" name="Text Box 13"/>
            <p:cNvSpPr txBox="1">
              <a:spLocks noChangeArrowheads="1"/>
            </p:cNvSpPr>
            <p:nvPr/>
          </p:nvSpPr>
          <p:spPr bwMode="auto">
            <a:xfrm>
              <a:off x="2166" y="2514"/>
              <a:ext cx="40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Hours</a:t>
              </a:r>
            </a:p>
          </p:txBody>
        </p:sp>
        <p:sp>
          <p:nvSpPr>
            <p:cNvPr id="415758" name="Text Box 14"/>
            <p:cNvSpPr txBox="1">
              <a:spLocks noChangeArrowheads="1"/>
            </p:cNvSpPr>
            <p:nvPr/>
          </p:nvSpPr>
          <p:spPr bwMode="auto">
            <a:xfrm>
              <a:off x="2661" y="2514"/>
              <a:ext cx="50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Earnings</a:t>
              </a:r>
            </a:p>
          </p:txBody>
        </p:sp>
        <p:sp>
          <p:nvSpPr>
            <p:cNvPr id="415759" name="Text Box 15"/>
            <p:cNvSpPr txBox="1">
              <a:spLocks noChangeArrowheads="1"/>
            </p:cNvSpPr>
            <p:nvPr/>
          </p:nvSpPr>
          <p:spPr bwMode="auto">
            <a:xfrm>
              <a:off x="3249" y="2374"/>
              <a:ext cx="119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FFFFFF"/>
                  </a:solidFill>
                </a:rPr>
                <a:t>TAXES AND DEDUCTIONS</a:t>
              </a:r>
            </a:p>
          </p:txBody>
        </p:sp>
        <p:sp>
          <p:nvSpPr>
            <p:cNvPr id="415760" name="Text Box 16"/>
            <p:cNvSpPr txBox="1">
              <a:spLocks noChangeArrowheads="1"/>
            </p:cNvSpPr>
            <p:nvPr/>
          </p:nvSpPr>
          <p:spPr bwMode="auto">
            <a:xfrm>
              <a:off x="3242" y="2514"/>
              <a:ext cx="65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Description</a:t>
              </a:r>
            </a:p>
          </p:txBody>
        </p:sp>
        <p:sp>
          <p:nvSpPr>
            <p:cNvPr id="415761" name="Text Box 17"/>
            <p:cNvSpPr txBox="1">
              <a:spLocks noChangeArrowheads="1"/>
            </p:cNvSpPr>
            <p:nvPr/>
          </p:nvSpPr>
          <p:spPr bwMode="auto">
            <a:xfrm>
              <a:off x="4022" y="2514"/>
              <a:ext cx="41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Amount</a:t>
              </a:r>
            </a:p>
          </p:txBody>
        </p:sp>
        <p:sp>
          <p:nvSpPr>
            <p:cNvPr id="415762" name="Text Box 18"/>
            <p:cNvSpPr txBox="1">
              <a:spLocks noChangeArrowheads="1"/>
            </p:cNvSpPr>
            <p:nvPr/>
          </p:nvSpPr>
          <p:spPr bwMode="auto">
            <a:xfrm>
              <a:off x="2166" y="2714"/>
              <a:ext cx="40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20</a:t>
              </a:r>
            </a:p>
          </p:txBody>
        </p:sp>
        <p:sp>
          <p:nvSpPr>
            <p:cNvPr id="415763" name="Text Box 19"/>
            <p:cNvSpPr txBox="1">
              <a:spLocks noChangeArrowheads="1"/>
            </p:cNvSpPr>
            <p:nvPr/>
          </p:nvSpPr>
          <p:spPr bwMode="auto">
            <a:xfrm>
              <a:off x="2661" y="2714"/>
              <a:ext cx="50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200.00</a:t>
              </a:r>
            </a:p>
          </p:txBody>
        </p:sp>
        <p:sp>
          <p:nvSpPr>
            <p:cNvPr id="415764" name="Text Box 20"/>
            <p:cNvSpPr txBox="1">
              <a:spLocks noChangeArrowheads="1"/>
            </p:cNvSpPr>
            <p:nvPr/>
          </p:nvSpPr>
          <p:spPr bwMode="auto">
            <a:xfrm>
              <a:off x="3242" y="2714"/>
              <a:ext cx="650" cy="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FICA</a:t>
              </a:r>
            </a:p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Federal</a:t>
              </a:r>
            </a:p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State</a:t>
              </a:r>
            </a:p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City</a:t>
              </a:r>
            </a:p>
            <a:p>
              <a:pPr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000000"/>
                  </a:solidFill>
                </a:rPr>
                <a:t>Total Taxes</a:t>
              </a:r>
              <a:endParaRPr lang="en-US" altLang="en-US" sz="1000" smtClean="0">
                <a:solidFill>
                  <a:srgbClr val="000000"/>
                </a:solidFill>
              </a:endParaRPr>
            </a:p>
          </p:txBody>
        </p:sp>
        <p:sp>
          <p:nvSpPr>
            <p:cNvPr id="415765" name="Text Box 21"/>
            <p:cNvSpPr txBox="1">
              <a:spLocks noChangeArrowheads="1"/>
            </p:cNvSpPr>
            <p:nvPr/>
          </p:nvSpPr>
          <p:spPr bwMode="auto">
            <a:xfrm>
              <a:off x="3975" y="2714"/>
              <a:ext cx="412" cy="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15.20</a:t>
              </a:r>
            </a:p>
            <a:p>
              <a:pPr algn="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10.25</a:t>
              </a:r>
            </a:p>
            <a:p>
              <a:pPr algn="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5.10</a:t>
              </a:r>
            </a:p>
            <a:p>
              <a:pPr algn="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1.00</a:t>
              </a:r>
            </a:p>
            <a:p>
              <a:pPr algn="r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000000"/>
                  </a:solidFill>
                </a:rPr>
                <a:t>31.55</a:t>
              </a:r>
            </a:p>
          </p:txBody>
        </p:sp>
        <p:sp>
          <p:nvSpPr>
            <p:cNvPr id="415766" name="Text Box 22"/>
            <p:cNvSpPr txBox="1">
              <a:spLocks noChangeArrowheads="1"/>
            </p:cNvSpPr>
            <p:nvPr/>
          </p:nvSpPr>
          <p:spPr bwMode="auto">
            <a:xfrm>
              <a:off x="2139" y="3434"/>
              <a:ext cx="107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FFFFFF"/>
                  </a:solidFill>
                </a:rPr>
                <a:t>TOTAL</a:t>
              </a:r>
            </a:p>
          </p:txBody>
        </p:sp>
        <p:sp>
          <p:nvSpPr>
            <p:cNvPr id="415768" name="Text Box 24"/>
            <p:cNvSpPr txBox="1">
              <a:spLocks noChangeArrowheads="1"/>
            </p:cNvSpPr>
            <p:nvPr/>
          </p:nvSpPr>
          <p:spPr bwMode="auto">
            <a:xfrm>
              <a:off x="2160" y="3583"/>
              <a:ext cx="70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000000"/>
                  </a:solidFill>
                </a:rPr>
                <a:t>Taxable Wages</a:t>
              </a:r>
            </a:p>
          </p:txBody>
        </p:sp>
        <p:sp>
          <p:nvSpPr>
            <p:cNvPr id="415769" name="Text Box 25"/>
            <p:cNvSpPr txBox="1">
              <a:spLocks noChangeArrowheads="1"/>
            </p:cNvSpPr>
            <p:nvPr/>
          </p:nvSpPr>
          <p:spPr bwMode="auto">
            <a:xfrm>
              <a:off x="2160" y="3727"/>
              <a:ext cx="70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200.00</a:t>
              </a:r>
            </a:p>
          </p:txBody>
        </p:sp>
        <p:sp>
          <p:nvSpPr>
            <p:cNvPr id="415770" name="Text Box 26"/>
            <p:cNvSpPr txBox="1">
              <a:spLocks noChangeArrowheads="1"/>
            </p:cNvSpPr>
            <p:nvPr/>
          </p:nvSpPr>
          <p:spPr bwMode="auto">
            <a:xfrm>
              <a:off x="2958" y="3583"/>
              <a:ext cx="70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000000"/>
                  </a:solidFill>
                </a:rPr>
                <a:t>Less Taxes</a:t>
              </a:r>
            </a:p>
          </p:txBody>
        </p:sp>
        <p:sp>
          <p:nvSpPr>
            <p:cNvPr id="415771" name="Text Box 27"/>
            <p:cNvSpPr txBox="1">
              <a:spLocks noChangeArrowheads="1"/>
            </p:cNvSpPr>
            <p:nvPr/>
          </p:nvSpPr>
          <p:spPr bwMode="auto">
            <a:xfrm>
              <a:off x="2958" y="3727"/>
              <a:ext cx="70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31.55</a:t>
              </a:r>
            </a:p>
          </p:txBody>
        </p:sp>
        <p:sp>
          <p:nvSpPr>
            <p:cNvPr id="415772" name="Text Box 28"/>
            <p:cNvSpPr txBox="1">
              <a:spLocks noChangeArrowheads="1"/>
            </p:cNvSpPr>
            <p:nvPr/>
          </p:nvSpPr>
          <p:spPr bwMode="auto">
            <a:xfrm>
              <a:off x="3821" y="3583"/>
              <a:ext cx="70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000000"/>
                  </a:solidFill>
                </a:rPr>
                <a:t>Net Pay</a:t>
              </a:r>
            </a:p>
          </p:txBody>
        </p:sp>
        <p:sp>
          <p:nvSpPr>
            <p:cNvPr id="415773" name="Text Box 29"/>
            <p:cNvSpPr txBox="1">
              <a:spLocks noChangeArrowheads="1"/>
            </p:cNvSpPr>
            <p:nvPr/>
          </p:nvSpPr>
          <p:spPr bwMode="auto">
            <a:xfrm>
              <a:off x="3821" y="3727"/>
              <a:ext cx="70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000" smtClean="0">
                  <a:solidFill>
                    <a:srgbClr val="000000"/>
                  </a:solidFill>
                </a:rPr>
                <a:t>168.45</a:t>
              </a:r>
            </a:p>
          </p:txBody>
        </p:sp>
      </p:grpSp>
      <p:sp>
        <p:nvSpPr>
          <p:cNvPr id="415784" name="Rectangle 40"/>
          <p:cNvSpPr>
            <a:spLocks noChangeArrowheads="1"/>
          </p:cNvSpPr>
          <p:nvPr/>
        </p:nvSpPr>
        <p:spPr bwMode="auto">
          <a:xfrm>
            <a:off x="255732" y="2478089"/>
            <a:ext cx="2276475" cy="220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600" b="1" dirty="0" smtClean="0">
                <a:solidFill>
                  <a:srgbClr val="800000"/>
                </a:solidFill>
              </a:rPr>
              <a:t>Exemptions</a:t>
            </a:r>
            <a:r>
              <a:rPr kumimoji="1" lang="en-US" altLang="en-US" sz="1600" b="1" dirty="0" smtClean="0">
                <a:solidFill>
                  <a:srgbClr val="000000"/>
                </a:solidFill>
              </a:rPr>
              <a:t> are set amounts that you subtract from your gross income for yourself, your spouse, and any dependents.</a:t>
            </a:r>
            <a:r>
              <a:rPr kumimoji="1" lang="en-US" altLang="en-US" sz="1600" b="1" dirty="0" smtClean="0">
                <a:solidFill>
                  <a:srgbClr val="800000"/>
                </a:solidFill>
                <a:latin typeface="Times New Roman" charset="0"/>
              </a:rPr>
              <a:t> </a:t>
            </a:r>
            <a:endParaRPr kumimoji="1" lang="en-US" altLang="en-US" sz="1600" b="1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15785" name="Rectangle 41"/>
          <p:cNvSpPr>
            <a:spLocks noChangeArrowheads="1"/>
          </p:cNvSpPr>
          <p:nvPr/>
        </p:nvSpPr>
        <p:spPr bwMode="auto">
          <a:xfrm>
            <a:off x="6534728" y="2397125"/>
            <a:ext cx="2289175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en-US" sz="1600" b="1" dirty="0" smtClean="0">
                <a:solidFill>
                  <a:srgbClr val="800000"/>
                </a:solidFill>
              </a:rPr>
              <a:t>Deductions</a:t>
            </a:r>
            <a:r>
              <a:rPr kumimoji="1" lang="en-US" altLang="en-US" sz="1600" b="1" dirty="0" smtClean="0">
                <a:solidFill>
                  <a:srgbClr val="000000"/>
                </a:solidFill>
              </a:rPr>
              <a:t> are variable amounts that you can subtract from your gross income.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altLang="en-US" sz="1600" b="1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15786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CONCEPT:</a:t>
            </a:r>
            <a:br>
              <a:rPr lang="en-US" altLang="en-US" dirty="0" smtClean="0"/>
            </a:br>
            <a:r>
              <a:rPr lang="en-US" altLang="en-US" dirty="0" smtClean="0"/>
              <a:t>Filing </a:t>
            </a:r>
            <a:r>
              <a:rPr lang="en-US" altLang="en-US" dirty="0"/>
              <a:t>a Tax Return</a:t>
            </a:r>
          </a:p>
        </p:txBody>
      </p:sp>
      <p:sp>
        <p:nvSpPr>
          <p:cNvPr id="415787" name="Rectangle 4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800"/>
              <a:t>A  </a:t>
            </a:r>
            <a:r>
              <a:rPr lang="en-US" altLang="en-US" sz="1800">
                <a:solidFill>
                  <a:schemeClr val="accent2"/>
                </a:solidFill>
              </a:rPr>
              <a:t>tax return</a:t>
            </a:r>
            <a:r>
              <a:rPr lang="en-US" altLang="en-US" sz="1800"/>
              <a:t> is a form on which you declare your income to the government and determine your taxable income.</a:t>
            </a:r>
          </a:p>
          <a:p>
            <a:r>
              <a:rPr lang="en-US" altLang="en-US" sz="1800">
                <a:solidFill>
                  <a:schemeClr val="accent2"/>
                </a:solidFill>
              </a:rPr>
              <a:t>Taxable income</a:t>
            </a:r>
            <a:r>
              <a:rPr lang="en-US" altLang="en-US" sz="1800"/>
              <a:t> is a person’s total (or gross) income minus exemptions and deductions. </a:t>
            </a:r>
          </a:p>
        </p:txBody>
      </p:sp>
      <p:pic>
        <p:nvPicPr>
          <p:cNvPr id="415788" name="Picture 44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1413" y="6153150"/>
            <a:ext cx="682625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5789" name="Picture 45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038" y="6153150"/>
            <a:ext cx="682625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5790" name="Picture 46" descr="button 3 dark.png                                              00006C37Lucia HD                       B78C2BD4: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1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791" name="Picture 47" descr="button 4 dark.png                                              00006C37Lucia HD                       B78C2BD4: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792" name="Picture 48" descr="button 1 dark.png                                              00006C37Lucia HD                       B78C2BD4: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793" name="Picture 49" descr="button 2 light.png                                             00006C37Lucia HD                       B78C2BD4: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63" y="6270625"/>
            <a:ext cx="4381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794" name="Picture 50" descr="home new button.png                                            00006BBALucia HD                       B78C2BD4: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313" y="6270625"/>
            <a:ext cx="430212" cy="41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24538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5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5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1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1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415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84" grpId="0" autoUpdateAnimBg="0"/>
      <p:bldP spid="415785" grpId="0" autoUpdateAnimBg="0"/>
      <p:bldP spid="415786" grpId="0" autoUpdateAnimBg="0"/>
      <p:bldP spid="415787" grpId="0" build="p" bldLvl="2" autoUpdateAnimBg="0"/>
    </p:bld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con_template">
  <a:themeElements>
    <a:clrScheme name="">
      <a:dk1>
        <a:srgbClr val="000000"/>
      </a:dk1>
      <a:lt1>
        <a:srgbClr val="006666"/>
      </a:lt1>
      <a:dk2>
        <a:srgbClr val="800000"/>
      </a:dk2>
      <a:lt2>
        <a:srgbClr val="4D4D4D"/>
      </a:lt2>
      <a:accent1>
        <a:srgbClr val="CC9900"/>
      </a:accent1>
      <a:accent2>
        <a:srgbClr val="800000"/>
      </a:accent2>
      <a:accent3>
        <a:srgbClr val="AAB8B8"/>
      </a:accent3>
      <a:accent4>
        <a:srgbClr val="000000"/>
      </a:accent4>
      <a:accent5>
        <a:srgbClr val="E2CAAA"/>
      </a:accent5>
      <a:accent6>
        <a:srgbClr val="730000"/>
      </a:accent6>
      <a:hlink>
        <a:srgbClr val="000099"/>
      </a:hlink>
      <a:folHlink>
        <a:srgbClr val="003300"/>
      </a:folHlink>
    </a:clrScheme>
    <a:fontScheme name="econ_template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on_template.pot 1">
        <a:dk1>
          <a:srgbClr val="4D4D4D"/>
        </a:dk1>
        <a:lt1>
          <a:srgbClr val="FFFFFF"/>
        </a:lt1>
        <a:dk2>
          <a:srgbClr val="006666"/>
        </a:dk2>
        <a:lt2>
          <a:srgbClr val="CC9900"/>
        </a:lt2>
        <a:accent1>
          <a:srgbClr val="CC9900"/>
        </a:accent1>
        <a:accent2>
          <a:srgbClr val="800000"/>
        </a:accent2>
        <a:accent3>
          <a:srgbClr val="AAB8B8"/>
        </a:accent3>
        <a:accent4>
          <a:srgbClr val="DADADA"/>
        </a:accent4>
        <a:accent5>
          <a:srgbClr val="E2CAAA"/>
        </a:accent5>
        <a:accent6>
          <a:srgbClr val="730000"/>
        </a:accent6>
        <a:hlink>
          <a:srgbClr val="C0C0C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n_template.pot 2">
        <a:dk1>
          <a:srgbClr val="010000"/>
        </a:dk1>
        <a:lt1>
          <a:srgbClr val="C0C0C0"/>
        </a:lt1>
        <a:dk2>
          <a:srgbClr val="010000"/>
        </a:dk2>
        <a:lt2>
          <a:srgbClr val="C0C0C0"/>
        </a:lt2>
        <a:accent1>
          <a:srgbClr val="969696"/>
        </a:accent1>
        <a:accent2>
          <a:srgbClr val="000000"/>
        </a:accent2>
        <a:accent3>
          <a:srgbClr val="DCDCDC"/>
        </a:accent3>
        <a:accent4>
          <a:srgbClr val="010000"/>
        </a:accent4>
        <a:accent5>
          <a:srgbClr val="C9C9C9"/>
        </a:accent5>
        <a:accent6>
          <a:srgbClr val="0000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n_template.pot 3">
        <a:dk1>
          <a:srgbClr val="4D4D4D"/>
        </a:dk1>
        <a:lt1>
          <a:srgbClr val="99CCFF"/>
        </a:lt1>
        <a:dk2>
          <a:srgbClr val="4D4D4D"/>
        </a:dk2>
        <a:lt2>
          <a:srgbClr val="000000"/>
        </a:lt2>
        <a:accent1>
          <a:srgbClr val="990099"/>
        </a:accent1>
        <a:accent2>
          <a:srgbClr val="FFCC00"/>
        </a:accent2>
        <a:accent3>
          <a:srgbClr val="CAE2FF"/>
        </a:accent3>
        <a:accent4>
          <a:srgbClr val="404040"/>
        </a:accent4>
        <a:accent5>
          <a:srgbClr val="CAAACA"/>
        </a:accent5>
        <a:accent6>
          <a:srgbClr val="E7B9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n_template.pot 4">
        <a:dk1>
          <a:srgbClr val="000000"/>
        </a:dk1>
        <a:lt1>
          <a:srgbClr val="FFFF00"/>
        </a:lt1>
        <a:dk2>
          <a:srgbClr val="000066"/>
        </a:dk2>
        <a:lt2>
          <a:srgbClr val="99CC00"/>
        </a:lt2>
        <a:accent1>
          <a:srgbClr val="99CC00"/>
        </a:accent1>
        <a:accent2>
          <a:srgbClr val="FFFF00"/>
        </a:accent2>
        <a:accent3>
          <a:srgbClr val="AAAAB8"/>
        </a:accent3>
        <a:accent4>
          <a:srgbClr val="DADA00"/>
        </a:accent4>
        <a:accent5>
          <a:srgbClr val="CAE2AA"/>
        </a:accent5>
        <a:accent6>
          <a:srgbClr val="E7E700"/>
        </a:accent6>
        <a:hlink>
          <a:srgbClr val="9999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n_template.pot 5">
        <a:dk1>
          <a:srgbClr val="969696"/>
        </a:dk1>
        <a:lt1>
          <a:srgbClr val="FFCC00"/>
        </a:lt1>
        <a:dk2>
          <a:srgbClr val="FF6600"/>
        </a:dk2>
        <a:lt2>
          <a:srgbClr val="009900"/>
        </a:lt2>
        <a:accent1>
          <a:srgbClr val="FFCC00"/>
        </a:accent1>
        <a:accent2>
          <a:srgbClr val="009900"/>
        </a:accent2>
        <a:accent3>
          <a:srgbClr val="FFB8AA"/>
        </a:accent3>
        <a:accent4>
          <a:srgbClr val="DAAE00"/>
        </a:accent4>
        <a:accent5>
          <a:srgbClr val="FFE2AA"/>
        </a:accent5>
        <a:accent6>
          <a:srgbClr val="008A00"/>
        </a:accent6>
        <a:hlink>
          <a:srgbClr val="FFFFFF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n_template.pot 6">
        <a:dk1>
          <a:srgbClr val="000000"/>
        </a:dk1>
        <a:lt1>
          <a:srgbClr val="FFCC00"/>
        </a:lt1>
        <a:dk2>
          <a:srgbClr val="336600"/>
        </a:dk2>
        <a:lt2>
          <a:srgbClr val="969696"/>
        </a:lt2>
        <a:accent1>
          <a:srgbClr val="336600"/>
        </a:accent1>
        <a:accent2>
          <a:srgbClr val="CCCC00"/>
        </a:accent2>
        <a:accent3>
          <a:srgbClr val="FFE2AA"/>
        </a:accent3>
        <a:accent4>
          <a:srgbClr val="000000"/>
        </a:accent4>
        <a:accent5>
          <a:srgbClr val="ADB8AA"/>
        </a:accent5>
        <a:accent6>
          <a:srgbClr val="B9B900"/>
        </a:accent6>
        <a:hlink>
          <a:srgbClr val="FFFFFF"/>
        </a:hlink>
        <a:folHlink>
          <a:srgbClr val="FFFF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n_template.pot 7">
        <a:dk1>
          <a:srgbClr val="010000"/>
        </a:dk1>
        <a:lt1>
          <a:srgbClr val="99CCFF"/>
        </a:lt1>
        <a:dk2>
          <a:srgbClr val="666633"/>
        </a:dk2>
        <a:lt2>
          <a:srgbClr val="969696"/>
        </a:lt2>
        <a:accent1>
          <a:srgbClr val="666633"/>
        </a:accent1>
        <a:accent2>
          <a:srgbClr val="FFCC00"/>
        </a:accent2>
        <a:accent3>
          <a:srgbClr val="CAE2FF"/>
        </a:accent3>
        <a:accent4>
          <a:srgbClr val="010000"/>
        </a:accent4>
        <a:accent5>
          <a:srgbClr val="B8B8AD"/>
        </a:accent5>
        <a:accent6>
          <a:srgbClr val="E7B900"/>
        </a:accent6>
        <a:hlink>
          <a:srgbClr val="FFFF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n_template.pot 8">
        <a:dk1>
          <a:srgbClr val="9900CC"/>
        </a:dk1>
        <a:lt1>
          <a:srgbClr val="FFCC00"/>
        </a:lt1>
        <a:dk2>
          <a:srgbClr val="FF3300"/>
        </a:dk2>
        <a:lt2>
          <a:srgbClr val="969696"/>
        </a:lt2>
        <a:accent1>
          <a:srgbClr val="FF3300"/>
        </a:accent1>
        <a:accent2>
          <a:srgbClr val="FFCC00"/>
        </a:accent2>
        <a:accent3>
          <a:srgbClr val="FFE2AA"/>
        </a:accent3>
        <a:accent4>
          <a:srgbClr val="8200AE"/>
        </a:accent4>
        <a:accent5>
          <a:srgbClr val="FFADAA"/>
        </a:accent5>
        <a:accent6>
          <a:srgbClr val="E7B900"/>
        </a:accent6>
        <a:hlink>
          <a:srgbClr val="FFFF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2289</TotalTime>
  <Words>532</Words>
  <Application>Microsoft Office PowerPoint</Application>
  <PresentationFormat>On-screen Show (4:3)</PresentationFormat>
  <Paragraphs>122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12_TP030004031</vt:lpstr>
      <vt:lpstr>1_econ_template</vt:lpstr>
      <vt:lpstr>Picture</vt:lpstr>
      <vt:lpstr>Monday December 8, 2014 Mr. Goblirsch – Economics</vt:lpstr>
      <vt:lpstr>TYPES OF TAXES</vt:lpstr>
      <vt:lpstr>U.S. FEDERAL INCOME TAX RATES</vt:lpstr>
      <vt:lpstr>CONCEPT: Filing a Tax Return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November 25, 2014 Mr. Goblirsch – Economics</dc:title>
  <dc:creator>cgoblirsch</dc:creator>
  <cp:lastModifiedBy>cgoblirsch</cp:lastModifiedBy>
  <cp:revision>45</cp:revision>
  <dcterms:created xsi:type="dcterms:W3CDTF">2014-11-24T14:44:37Z</dcterms:created>
  <dcterms:modified xsi:type="dcterms:W3CDTF">2014-12-09T00:07:25Z</dcterms:modified>
</cp:coreProperties>
</file>