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2"/>
  </p:notesMasterIdLst>
  <p:sldIdLst>
    <p:sldId id="271" r:id="rId3"/>
    <p:sldId id="273" r:id="rId4"/>
    <p:sldId id="274" r:id="rId5"/>
    <p:sldId id="279" r:id="rId6"/>
    <p:sldId id="272" r:id="rId7"/>
    <p:sldId id="277" r:id="rId8"/>
    <p:sldId id="278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63F3-A653-4232-9980-D36516A9394F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FB025-CC77-4FDB-A437-20205F65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3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200" smtClean="0">
              <a:solidFill>
                <a:srgbClr val="000000"/>
              </a:solidFill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6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200" smtClean="0">
              <a:solidFill>
                <a:srgbClr val="000000"/>
              </a:solidFill>
            </a:endParaRPr>
          </a:p>
        </p:txBody>
      </p:sp>
      <p:graphicFrame>
        <p:nvGraphicFramePr>
          <p:cNvPr id="436230" name="Object 6"/>
          <p:cNvGraphicFramePr>
            <a:graphicFrameLocks noChangeAspect="1"/>
          </p:cNvGraphicFramePr>
          <p:nvPr/>
        </p:nvGraphicFramePr>
        <p:xfrm>
          <a:off x="8216900" y="6261100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3" imgW="2331720" imgH="1490472" progId="Word.Picture.8">
                  <p:embed/>
                </p:oleObj>
              </mc:Choice>
              <mc:Fallback>
                <p:oleObj name="Picture" r:id="rId3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1100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1" name="Rectangle 7"/>
          <p:cNvSpPr>
            <a:spLocks noChangeArrowheads="1"/>
          </p:cNvSpPr>
          <p:nvPr/>
        </p:nvSpPr>
        <p:spPr bwMode="auto">
          <a:xfrm>
            <a:off x="8215313" y="6262688"/>
            <a:ext cx="898525" cy="569912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200" smtClean="0">
              <a:solidFill>
                <a:srgbClr val="000000"/>
              </a:solidFill>
            </a:endParaRPr>
          </a:p>
        </p:txBody>
      </p:sp>
      <p:sp>
        <p:nvSpPr>
          <p:cNvPr id="436232" name="Text Box 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Presentation Pro</a:t>
            </a:r>
            <a:endParaRPr lang="en-US" altLang="en-US" sz="3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8096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25678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06359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8746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61899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2509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568861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74066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8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341653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1702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93675"/>
            <a:ext cx="2152650" cy="26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3675"/>
            <a:ext cx="6305550" cy="26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2705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3675"/>
            <a:ext cx="83820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229100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189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7467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8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9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12/9/2014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&#10;topBar.jpg                                                     00000012Macintosh HD                   ABA78158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5204" name="Picture 4" descr="&#10;small_bar.png                                                  00006BBALucia HD                       B78C2BD4: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6369050"/>
            <a:ext cx="287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352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3675"/>
            <a:ext cx="838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0" y="6373813"/>
            <a:ext cx="121443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Chapter 14</a:t>
            </a:r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1408113" y="6373813"/>
            <a:ext cx="28781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Section</a:t>
            </a:r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4552950" y="6584950"/>
            <a:ext cx="11366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200" smtClean="0">
              <a:solidFill>
                <a:srgbClr val="000000"/>
              </a:solidFill>
            </a:endParaRPr>
          </a:p>
        </p:txBody>
      </p:sp>
      <p:sp>
        <p:nvSpPr>
          <p:cNvPr id="435210" name="Line 10"/>
          <p:cNvSpPr>
            <a:spLocks noChangeShapeType="1"/>
          </p:cNvSpPr>
          <p:nvPr/>
        </p:nvSpPr>
        <p:spPr bwMode="auto">
          <a:xfrm>
            <a:off x="1409700" y="6597650"/>
            <a:ext cx="27622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200" smtClean="0">
              <a:solidFill>
                <a:srgbClr val="000000"/>
              </a:solidFill>
            </a:endParaRPr>
          </a:p>
        </p:txBody>
      </p:sp>
      <p:sp>
        <p:nvSpPr>
          <p:cNvPr id="435211" name="Line 11"/>
          <p:cNvSpPr>
            <a:spLocks noChangeShapeType="1"/>
          </p:cNvSpPr>
          <p:nvPr/>
        </p:nvSpPr>
        <p:spPr bwMode="auto">
          <a:xfrm flipH="1">
            <a:off x="0" y="6604000"/>
            <a:ext cx="120650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3200" smtClean="0">
              <a:solidFill>
                <a:srgbClr val="000000"/>
              </a:solidFill>
            </a:endParaRPr>
          </a:p>
        </p:txBody>
      </p:sp>
      <p:sp>
        <p:nvSpPr>
          <p:cNvPr id="435212" name="Text Box 12"/>
          <p:cNvSpPr txBox="1">
            <a:spLocks noChangeArrowheads="1"/>
          </p:cNvSpPr>
          <p:nvPr/>
        </p:nvSpPr>
        <p:spPr bwMode="auto">
          <a:xfrm>
            <a:off x="4543425" y="6373813"/>
            <a:ext cx="914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FFFFFF"/>
                </a:solidFill>
              </a:rPr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18012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5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build="p" bldLvl="5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5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52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5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52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5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520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5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52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5206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1E74D2"/>
        </a:buClr>
        <a:buChar char="•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0066CC"/>
        </a:buClr>
        <a:buChar char="–"/>
        <a:defRPr kumimoji="1"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0066CC"/>
        </a:buClr>
        <a:buChar char="•"/>
        <a:defRPr kumimoji="1"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1E74D2"/>
        </a:buClr>
        <a:buChar char="–"/>
        <a:defRPr kumimoji="1"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tCfOMl3qo0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Tuesday December 9,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</a:t>
            </a:r>
            <a:r>
              <a:rPr lang="en-US" sz="2400" dirty="0" smtClean="0"/>
              <a:t>Simulate filing a Federal tax return and identify areas of federal, state, &amp; local government spending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Spending Vocab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Finish  GUIDED PRACTICE: Filing a Tax Return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WORKBOOK ASSIGNMENT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1009650" lvl="1" indent="-6096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Federal, State, &amp; Local Spending</a:t>
            </a:r>
            <a:endParaRPr lang="en-US" sz="1600" dirty="0" smtClean="0"/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***Earn up to 10 Points Extra Credit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Economics Final for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 Final Study Guide***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Spending Vocab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 using the glossary of your textbook.</a:t>
            </a:r>
            <a:endParaRPr lang="en-US" sz="2400" dirty="0">
              <a:solidFill>
                <a:prstClr val="black"/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Mandatory spending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Discretionary spending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Entitlement</a:t>
            </a:r>
          </a:p>
        </p:txBody>
      </p:sp>
    </p:spTree>
    <p:extLst>
      <p:ext uri="{BB962C8B-B14F-4D97-AF65-F5344CB8AC3E}">
        <p14:creationId xmlns:p14="http://schemas.microsoft.com/office/powerpoint/2010/main" val="8722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xes 1040 EZ form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27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xes 1040 EZ form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9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xes 1040 EZ form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4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blogs-images.forbes.com/kellyphillipserb/files/2014/02/W2.png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3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FEDERAL INCOME TAX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731921"/>
              </p:ext>
            </p:extLst>
          </p:nvPr>
        </p:nvGraphicFramePr>
        <p:xfrm>
          <a:off x="76200" y="1066800"/>
          <a:ext cx="8915401" cy="4416253"/>
        </p:xfrm>
        <a:graphic>
          <a:graphicData uri="http://schemas.openxmlformats.org/drawingml/2006/table">
            <a:tbl>
              <a:tblPr/>
              <a:tblGrid>
                <a:gridCol w="789969"/>
                <a:gridCol w="2031358"/>
                <a:gridCol w="2031358"/>
                <a:gridCol w="2031358"/>
                <a:gridCol w="2031358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Tax Rate</a:t>
                      </a:r>
                      <a:endParaRPr lang="en-US" sz="1600" dirty="0"/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 Taxable Income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Married Filing </a:t>
                      </a:r>
                      <a:r>
                        <a:rPr lang="en-US" sz="1600" dirty="0" smtClean="0"/>
                        <a:t>Jointly</a:t>
                      </a:r>
                      <a:endParaRPr lang="en-US" sz="1600" dirty="0"/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Married Filing Separately Taxable Income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Head of Household Taxable Income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7">
                <a:tc>
                  <a:txBody>
                    <a:bodyPr/>
                    <a:lstStyle/>
                    <a:p>
                      <a:r>
                        <a:rPr lang="en-US" sz="1600"/>
                        <a:t>10%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$0 – $8,925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$0 – $17,850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$0 – $8,925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$0 – $12,750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06">
                <a:tc>
                  <a:txBody>
                    <a:bodyPr/>
                    <a:lstStyle/>
                    <a:p>
                      <a:r>
                        <a:rPr lang="en-US" sz="1600"/>
                        <a:t>15%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$8,926 – $36,250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$17,851 – $72,500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$8,926 – $36,250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$12,751 – $48,600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06">
                <a:tc>
                  <a:txBody>
                    <a:bodyPr/>
                    <a:lstStyle/>
                    <a:p>
                      <a:r>
                        <a:rPr lang="en-US" sz="1600"/>
                        <a:t>25%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$36,251 – $87,850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$72,501 – $146,400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$36,251 – $73,200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$48,601 – $125,450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06">
                <a:tc>
                  <a:txBody>
                    <a:bodyPr/>
                    <a:lstStyle/>
                    <a:p>
                      <a:r>
                        <a:rPr lang="en-US" sz="1600"/>
                        <a:t>28%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$87,851 – $183,250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$146,401 – $223,050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$73,201 – $111,525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$125,451 – $203,150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06">
                <a:tc>
                  <a:txBody>
                    <a:bodyPr/>
                    <a:lstStyle/>
                    <a:p>
                      <a:r>
                        <a:rPr lang="en-US" sz="1600"/>
                        <a:t>33%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$183,251 – $398,350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$223,051 – $398,350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$111,526 – $199,175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$203,151 – $398,350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06">
                <a:tc>
                  <a:txBody>
                    <a:bodyPr/>
                    <a:lstStyle/>
                    <a:p>
                      <a:r>
                        <a:rPr lang="en-US" sz="1600"/>
                        <a:t>35%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$398,351 – $400,000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$398,351 – $450,000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$199,176 – $225,000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$398,351 – $425,000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06">
                <a:tc>
                  <a:txBody>
                    <a:bodyPr/>
                    <a:lstStyle/>
                    <a:p>
                      <a:r>
                        <a:rPr lang="en-US" sz="1600"/>
                        <a:t>39.6%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$400,001+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$450,001+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$225,001+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$425,001+</a:t>
                      </a:r>
                    </a:p>
                  </a:txBody>
                  <a:tcPr marL="29161" marR="29161" marT="14581" marB="14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5638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linkClick r:id="rId2"/>
              </a:rPr>
              <a:t>WATCH: Calculating Federal Taxes Video (YouTube – Khan Academy)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005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culating federal taxes and take home pay - YouTube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5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Spending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Federal Spending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Complete Workbook Pg. 62 (</a:t>
            </a:r>
            <a:r>
              <a:rPr lang="en-US" sz="2800" b="1" u="sng" dirty="0" smtClean="0"/>
              <a:t>part A only</a:t>
            </a:r>
            <a:r>
              <a:rPr lang="en-US" sz="2800" dirty="0" smtClean="0"/>
              <a:t>).  Fill out the Federal Spending Web by providing examples in each category.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State &amp; Local Spending:</a:t>
            </a:r>
          </a:p>
          <a:p>
            <a:pPr lvl="1"/>
            <a:r>
              <a:rPr lang="en-US" sz="2800" dirty="0" smtClean="0"/>
              <a:t>Complete Workbook Pg. 63 (</a:t>
            </a:r>
            <a:r>
              <a:rPr lang="en-US" sz="2800" b="1" u="sng" dirty="0" smtClean="0"/>
              <a:t>Left Column of part A only</a:t>
            </a:r>
            <a:r>
              <a:rPr lang="en-US" sz="2800" dirty="0" smtClean="0"/>
              <a:t>).  Fill in the outline with examples of goods or services on which state &amp; local taxes are spent on for each category.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41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SPENDING DISCUSSION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areas does the government spend tax money?</a:t>
            </a:r>
          </a:p>
          <a:p>
            <a:endParaRPr lang="en-US" dirty="0"/>
          </a:p>
          <a:p>
            <a:r>
              <a:rPr lang="en-US" dirty="0" smtClean="0"/>
              <a:t>What areas do you feel the government should spend less tax money?</a:t>
            </a:r>
          </a:p>
          <a:p>
            <a:endParaRPr lang="en-US" dirty="0" smtClean="0"/>
          </a:p>
          <a:p>
            <a:r>
              <a:rPr lang="en-US" dirty="0" smtClean="0"/>
              <a:t>What areas do you feel the government should spend more tax money?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con_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econ_template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n_template.po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396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12_TP030004031</vt:lpstr>
      <vt:lpstr>1_econ_template</vt:lpstr>
      <vt:lpstr>Picture</vt:lpstr>
      <vt:lpstr>Tuesday December 9, 2014 Mr. Goblirsch – Economics</vt:lpstr>
      <vt:lpstr>PowerPoint Presentation</vt:lpstr>
      <vt:lpstr>PowerPoint Presentation</vt:lpstr>
      <vt:lpstr>PowerPoint Presentation</vt:lpstr>
      <vt:lpstr>PowerPoint Presentation</vt:lpstr>
      <vt:lpstr>U.S. FEDERAL INCOME TAX RATES</vt:lpstr>
      <vt:lpstr>PowerPoint Presentation</vt:lpstr>
      <vt:lpstr>ASSIGNMENT:  Government Spending</vt:lpstr>
      <vt:lpstr>SPENDING DISCUSSION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November 25, 2014 Mr. Goblirsch – Economics</dc:title>
  <dc:creator>cgoblirsch</dc:creator>
  <cp:lastModifiedBy>cgoblirsch</cp:lastModifiedBy>
  <cp:revision>56</cp:revision>
  <dcterms:created xsi:type="dcterms:W3CDTF">2014-11-24T14:44:37Z</dcterms:created>
  <dcterms:modified xsi:type="dcterms:W3CDTF">2014-12-09T22:28:21Z</dcterms:modified>
</cp:coreProperties>
</file>