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906" r:id="rId2"/>
    <p:sldMasterId id="2147483921" r:id="rId3"/>
  </p:sldMasterIdLst>
  <p:notesMasterIdLst>
    <p:notesMasterId r:id="rId11"/>
  </p:notesMasterIdLst>
  <p:handoutMasterIdLst>
    <p:handoutMasterId r:id="rId12"/>
  </p:handoutMasterIdLst>
  <p:sldIdLst>
    <p:sldId id="283" r:id="rId4"/>
    <p:sldId id="299" r:id="rId5"/>
    <p:sldId id="298" r:id="rId6"/>
    <p:sldId id="302" r:id="rId7"/>
    <p:sldId id="301" r:id="rId8"/>
    <p:sldId id="294" r:id="rId9"/>
    <p:sldId id="300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1AD0-7A22-4E15-8DFF-71C29FEE027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FB6C-A12C-46A5-8400-96C8760E3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CB49-41A7-466D-BDF7-14202483BD2A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9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71F8-1A24-4991-8A5B-5CBE9BD54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058" indent="-285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628" indent="-228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280" indent="-228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931" indent="-228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582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234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885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537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4197B9-0BB8-42B3-86F1-81FE9F0FB20C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28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50" name="Picture 38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51" name="Object 39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52" name="Rectangle 40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6685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79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775805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816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4730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684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6341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05688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9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033301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7342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334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4501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04332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1540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309C-01D4-40F6-8DAE-4934D9B5CAA0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4191-BB92-4437-B2B6-5D4F74AE2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7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2C4E-EBED-4196-86AE-3BD9A1208911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62D4-F41C-49DB-8ADA-BBAAA3FBC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6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5A26-310E-49DE-9460-82BB4C91D279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4627-4C28-4389-A81C-95F5C2919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5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00C7-CFDE-415B-A40D-99E91E3D2A17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B45B-9FD2-4A49-874A-0D0483EDC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E866-02FF-422A-AC23-0973F90EC26E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603A-AF8F-45CF-B1FB-6046747D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5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34F3-F7EB-47AC-9C77-D827B52F357B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AF1-8431-4F30-B279-3E088CFC9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E125-0E57-4F85-9616-C6AACF4254DD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671E-1BB0-4563-9DCE-C1F11F7EE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12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E7DE-0B5E-46F4-90CA-90B02808CC98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9801-A227-4653-A164-D119BA1A5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0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08AA-D72B-47BC-887F-B92740C5AB70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2FF3-EB76-48E9-BDD1-16FEF26A7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9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4DA3-A5B6-4FF6-83BA-6A6EF3B9FFE3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2399-DA39-46CB-9987-A26DF5408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9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33DF-59EC-4EB6-A8A8-C66C64BA569F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B850-4F7B-4852-BD5D-DC9D2C41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6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5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9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1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7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70" name="AutoShape 82"/>
          <p:cNvSpPr>
            <a:spLocks noChangeArrowheads="1"/>
          </p:cNvSpPr>
          <p:nvPr/>
        </p:nvSpPr>
        <p:spPr bwMode="auto">
          <a:xfrm>
            <a:off x="4748213" y="6283325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5</a:t>
            </a:r>
          </a:p>
        </p:txBody>
      </p:sp>
      <p:pic>
        <p:nvPicPr>
          <p:cNvPr id="370776" name="Picture 88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7" name="Object 89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8" name="Rectangle 90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04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5428B-9FFA-43A5-A61B-AD72C999003D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2C740B-31E1-45F7-9F50-B661BA333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Wednesday January 14,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Analyze the influence of landmark English documents on our rights as Americans.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9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Political Origins Vocab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Influences on America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READING: Magna Carta (P. 33)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SKILL: Matching Our Rights</a:t>
            </a:r>
            <a:endParaRPr lang="en-US" sz="20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ASSIGNMENT: Workbook Pgs. 17 &amp; 19 – DUE TOMORROW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endParaRPr lang="en-US" sz="17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***HW: 2 Political Surveys – DUE FRIDAY (actually 8:00 pm Sunday)***</a:t>
            </a:r>
            <a:endParaRPr lang="en-US" sz="900" b="1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Political Origins Vocab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 using the glossary of your textbook.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Limited government			3.   Unicameral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Representative government		4.   Bicameral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600" b="1" dirty="0" err="1" smtClean="0"/>
              <a:t>Ch</a:t>
            </a:r>
            <a:r>
              <a:rPr lang="en-US" altLang="en-US" sz="3600" b="1" dirty="0" smtClean="0"/>
              <a:t> 2 Sec 1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TITLE: Influences on the American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62865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400" b="1" dirty="0" smtClean="0">
                <a:ea typeface="Calibri"/>
                <a:cs typeface="Times New Roman"/>
              </a:rPr>
              <a:t>English </a:t>
            </a:r>
            <a:r>
              <a:rPr lang="en-US" sz="2400" b="1" dirty="0">
                <a:ea typeface="Calibri"/>
                <a:cs typeface="Times New Roman"/>
              </a:rPr>
              <a:t>Political Heritage</a:t>
            </a:r>
            <a:endParaRPr lang="en-US" sz="240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000" u="sng" dirty="0">
                <a:ea typeface="Calibri"/>
                <a:cs typeface="Times New Roman"/>
              </a:rPr>
              <a:t>Limited Government</a:t>
            </a:r>
            <a:r>
              <a:rPr lang="en-US" sz="2000" dirty="0">
                <a:ea typeface="Calibri"/>
                <a:cs typeface="Times New Roman"/>
              </a:rPr>
              <a:t>.  The </a:t>
            </a:r>
            <a:r>
              <a:rPr lang="en-US" sz="2000" i="1" dirty="0">
                <a:ea typeface="Calibri"/>
                <a:cs typeface="Times New Roman"/>
              </a:rPr>
              <a:t>Magna </a:t>
            </a:r>
            <a:r>
              <a:rPr lang="en-US" sz="2000" i="1" dirty="0" err="1">
                <a:ea typeface="Calibri"/>
                <a:cs typeface="Times New Roman"/>
              </a:rPr>
              <a:t>Carta</a:t>
            </a:r>
            <a:r>
              <a:rPr lang="en-US" sz="2000" dirty="0">
                <a:ea typeface="Calibri"/>
                <a:cs typeface="Times New Roman"/>
              </a:rPr>
              <a:t> (Great Charter), King John, 1215</a:t>
            </a:r>
          </a:p>
          <a:p>
            <a:pPr marL="11430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First time power of king is limited, not absolute</a:t>
            </a:r>
          </a:p>
          <a:p>
            <a:pPr marL="11430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Protects:  Life, liberty, property.  King to follow the law</a:t>
            </a:r>
          </a:p>
          <a:p>
            <a:pPr marL="1143000" indent="-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Establishes Parliament (British legislature)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en-US" sz="2000" u="sng" dirty="0">
                <a:ea typeface="Calibri"/>
                <a:cs typeface="Times New Roman"/>
              </a:rPr>
              <a:t>Petition of </a:t>
            </a:r>
            <a:r>
              <a:rPr lang="en-US" sz="2000" u="sng" dirty="0" smtClean="0">
                <a:ea typeface="Calibri"/>
                <a:cs typeface="Times New Roman"/>
              </a:rPr>
              <a:t>Right</a:t>
            </a:r>
            <a:endParaRPr lang="en-US" sz="2000" dirty="0" smtClean="0">
              <a:ea typeface="Calibri"/>
              <a:cs typeface="Times New Roman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King </a:t>
            </a: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Charles I, 1625 dissolves </a:t>
            </a: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Parliament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1628</a:t>
            </a: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, Parliament forces king to sign Petition of Right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Can’t </a:t>
            </a: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levy taxes without Parliament approval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No imprisonment </a:t>
            </a: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w/o </a:t>
            </a: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just cause, can’t enter home </a:t>
            </a: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w/o approval</a:t>
            </a: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defRPr/>
            </a:pPr>
            <a:r>
              <a:rPr lang="en-US" sz="2000" u="sng" dirty="0">
                <a:ea typeface="Calibri"/>
                <a:cs typeface="Times New Roman"/>
              </a:rPr>
              <a:t>English Bill of Rights</a:t>
            </a:r>
            <a:endParaRPr lang="en-US" sz="2000" dirty="0">
              <a:ea typeface="Calibri"/>
              <a:cs typeface="Times New Roman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Glorious Revolution, 1688.  Parliament puts William &amp; Mary on throne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Monarchs sign Bill of Rights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Monarchs, no absolute </a:t>
            </a: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authority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Parliament separate from </a:t>
            </a: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monarch (established Parliament’s authority)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Right to petition, speedy/fair trial, jury trial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No cruel/unusual punishment, excessive bail/fines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defRPr/>
            </a:pPr>
            <a:r>
              <a:rPr lang="en-US" sz="2000" u="sng" dirty="0">
                <a:ea typeface="Calibri"/>
                <a:cs typeface="Times New Roman"/>
              </a:rPr>
              <a:t>Representative Government</a:t>
            </a:r>
            <a:endParaRPr lang="en-US" sz="2000" dirty="0">
              <a:ea typeface="Calibri"/>
              <a:cs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>
                <a:ea typeface="Calibri"/>
                <a:cs typeface="Times New Roman"/>
              </a:rPr>
              <a:t>England</a:t>
            </a:r>
            <a:r>
              <a:rPr lang="en-US" sz="1800" dirty="0">
                <a:ea typeface="Calibri"/>
                <a:cs typeface="Times New Roman"/>
              </a:rPr>
              <a:t>:  Parliament, bicameral.  House of Lords, House of </a:t>
            </a:r>
            <a:r>
              <a:rPr lang="en-US" sz="1800" dirty="0" smtClean="0">
                <a:ea typeface="Calibri"/>
                <a:cs typeface="Times New Roman"/>
              </a:rPr>
              <a:t>Commons</a:t>
            </a:r>
            <a:endParaRPr lang="en-US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7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Important English Documents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u="sng"/>
              <a:t>The way our government works today can be traced to important documents in history:</a:t>
            </a:r>
            <a:endParaRPr lang="en-US" altLang="en-US"/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5715000" y="6400800"/>
            <a:ext cx="188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2, Section 1</a:t>
            </a:r>
          </a:p>
        </p:txBody>
      </p:sp>
      <p:sp>
        <p:nvSpPr>
          <p:cNvPr id="390184" name="AutoShape 4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5" name="AutoShape 4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6" name="AutoShape 4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7" name="Text Box 4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0188" name="AutoShape 44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9" name="Text 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0190" name="AutoShape 46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91" name="Text Box 4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0192" name="AutoShape 48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9800" y="6297613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93" name="Text Box 4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51400" y="6300788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5</a:t>
            </a:r>
          </a:p>
        </p:txBody>
      </p:sp>
      <p:pic>
        <p:nvPicPr>
          <p:cNvPr id="390197" name="Picture 53" descr="aMAG01se0201a5000.jpg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57400"/>
            <a:ext cx="86741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022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4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II.   Government </a:t>
            </a: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in the Colonies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Written Constitutions:  Mayflower Compact (1620)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Virginia House of Burgesses (1619), first legislature in America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Puritans elect own church leaders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community leaders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Times New Roman"/>
              </a:rPr>
              <a:t>Royal </a:t>
            </a:r>
            <a:r>
              <a:rPr lang="en-US" sz="2400" dirty="0" smtClean="0">
                <a:solidFill>
                  <a:srgbClr val="FF0000"/>
                </a:solidFill>
                <a:ea typeface="Calibri"/>
                <a:cs typeface="Times New Roman"/>
              </a:rPr>
              <a:t>colonies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Governor &amp; council appointed by King (upper house)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Property owners </a:t>
            </a: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elect 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lower house (bicameral)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600" b="1" dirty="0" err="1" smtClean="0"/>
              <a:t>Ch</a:t>
            </a:r>
            <a:r>
              <a:rPr lang="en-US" altLang="en-US" sz="3600" b="1" dirty="0" smtClean="0"/>
              <a:t> 2 Sec 1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TITLE: Influences on the American System</a:t>
            </a:r>
          </a:p>
        </p:txBody>
      </p:sp>
    </p:spTree>
    <p:extLst>
      <p:ext uri="{BB962C8B-B14F-4D97-AF65-F5344CB8AC3E}">
        <p14:creationId xmlns:p14="http://schemas.microsoft.com/office/powerpoint/2010/main" val="24233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SKILL: Matching Our Rights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r>
              <a:rPr lang="en-US" sz="24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Analyze the timeline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 smtClean="0"/>
              <a:t>With your partner, read through the U.S. Bill of Rights on P. 771-772. </a:t>
            </a:r>
          </a:p>
          <a:p>
            <a:pPr marL="0" indent="0">
              <a:buNone/>
            </a:pPr>
            <a:r>
              <a:rPr lang="en-US" sz="1800" b="1" dirty="0" smtClean="0"/>
              <a:t>*****(The First 10 Amendments to the Constitution are the Bill of Rights.  For this lesson we will only be using Amendments 1-8.)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pPr marL="457200" indent="-457200">
              <a:buFont typeface="+mj-lt"/>
              <a:buAutoNum type="arabicParenR" startAt="3"/>
            </a:pPr>
            <a:r>
              <a:rPr lang="en-US" sz="2400" dirty="0" smtClean="0"/>
              <a:t>On the timeline worksheet, write the Amendment number that matches up to the right in each foundational document.</a:t>
            </a:r>
          </a:p>
          <a:p>
            <a:pPr marL="0" indent="0">
              <a:buNone/>
            </a:pPr>
            <a:r>
              <a:rPr lang="en-US" sz="2400" b="1" u="sng" dirty="0" smtClean="0"/>
              <a:t>EXAMPLE:</a:t>
            </a:r>
          </a:p>
          <a:p>
            <a:pPr marL="0" indent="0">
              <a:buNone/>
            </a:pPr>
            <a:r>
              <a:rPr lang="en-US" sz="2400" dirty="0" smtClean="0"/>
              <a:t>6 – Right to bear arms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ANSWER: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Amendment</a:t>
            </a:r>
          </a:p>
          <a:p>
            <a:pPr marL="0" indent="0">
              <a:buNone/>
            </a:pPr>
            <a:r>
              <a:rPr lang="en-US" sz="2000" i="1" dirty="0" smtClean="0"/>
              <a:t>“the right of the people to keep and bear Arms, shall not be infringed”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217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WORKBOOK </a:t>
            </a:r>
            <a:br>
              <a:rPr lang="en-US" b="1" u="sng" dirty="0" smtClean="0"/>
            </a:br>
            <a:r>
              <a:rPr lang="en-US" b="1" u="sng" dirty="0" smtClean="0"/>
              <a:t>ASSIGNMENT: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Complete Workbook Pg. 17 Part A </a:t>
            </a:r>
            <a:r>
              <a:rPr lang="en-US" b="1" u="sng" dirty="0" smtClean="0"/>
              <a:t>only</a:t>
            </a:r>
          </a:p>
          <a:p>
            <a:r>
              <a:rPr lang="en-US" dirty="0" smtClean="0"/>
              <a:t>Complete Workbook Pg. 19 Part A </a:t>
            </a:r>
            <a:r>
              <a:rPr lang="en-US" b="1" u="sng" dirty="0" smtClean="0"/>
              <a:t>only</a:t>
            </a:r>
          </a:p>
          <a:p>
            <a:endParaRPr lang="en-US" b="1" u="sng" dirty="0"/>
          </a:p>
          <a:p>
            <a:pPr marL="0" indent="0" algn="ctr">
              <a:buNone/>
            </a:pPr>
            <a:r>
              <a:rPr lang="en-US" b="1" u="sng" dirty="0" smtClean="0"/>
              <a:t>DUE THURSDAY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45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469</Words>
  <Application>Microsoft Office PowerPoint</Application>
  <PresentationFormat>On-screen Show (4:3)</PresentationFormat>
  <Paragraphs>72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14_TP030004031</vt:lpstr>
      <vt:lpstr>PHTemplate</vt:lpstr>
      <vt:lpstr>1_Office Theme</vt:lpstr>
      <vt:lpstr>Picture</vt:lpstr>
      <vt:lpstr>Wednesday January 14, 2015 Mr. Goblirsch – American Government</vt:lpstr>
      <vt:lpstr>Ch 2 Sec 1 TITLE: Influences on the American System</vt:lpstr>
      <vt:lpstr>Important English Documents</vt:lpstr>
      <vt:lpstr>Ch 2 Sec 1 TITLE: Influences on the American System</vt:lpstr>
      <vt:lpstr>SKILL: Matching Our Rights</vt:lpstr>
      <vt:lpstr>WORKBOOK  ASSIGNMENT: 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September 30, 2013 Mr. Goblirsch – American Government</dc:title>
  <dc:creator>Windows User</dc:creator>
  <cp:lastModifiedBy>cgoblirsch</cp:lastModifiedBy>
  <cp:revision>104</cp:revision>
  <cp:lastPrinted>2015-01-14T14:48:46Z</cp:lastPrinted>
  <dcterms:created xsi:type="dcterms:W3CDTF">2013-09-30T13:16:32Z</dcterms:created>
  <dcterms:modified xsi:type="dcterms:W3CDTF">2015-01-15T15:36:22Z</dcterms:modified>
</cp:coreProperties>
</file>