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5" r:id="rId3"/>
  </p:sldMasterIdLst>
  <p:notesMasterIdLst>
    <p:notesMasterId r:id="rId16"/>
  </p:notesMasterIdLst>
  <p:sldIdLst>
    <p:sldId id="271" r:id="rId4"/>
    <p:sldId id="280" r:id="rId5"/>
    <p:sldId id="272" r:id="rId6"/>
    <p:sldId id="275" r:id="rId7"/>
    <p:sldId id="283" r:id="rId8"/>
    <p:sldId id="276" r:id="rId9"/>
    <p:sldId id="284" r:id="rId10"/>
    <p:sldId id="277" r:id="rId11"/>
    <p:sldId id="285" r:id="rId12"/>
    <p:sldId id="281" r:id="rId13"/>
    <p:sldId id="282"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D63F3-A653-4232-9980-D36516A9394F}" type="datetimeFigureOut">
              <a:rPr lang="en-US" smtClean="0"/>
              <a:t>12/10/2014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FB025-CC77-4FDB-A437-20205F655C80}" type="slidenum">
              <a:rPr lang="en-US" smtClean="0"/>
              <a:t>‹#›</a:t>
            </a:fld>
            <a:endParaRPr lang="en-US"/>
          </a:p>
        </p:txBody>
      </p:sp>
    </p:spTree>
    <p:extLst>
      <p:ext uri="{BB962C8B-B14F-4D97-AF65-F5344CB8AC3E}">
        <p14:creationId xmlns:p14="http://schemas.microsoft.com/office/powerpoint/2010/main" val="382883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5.w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3.xml"/><Relationship Id="rId1" Type="http://schemas.openxmlformats.org/officeDocument/2006/relationships/vmlDrawing" Target="../drawings/vmlDrawing2.vml"/><Relationship Id="rId4" Type="http://schemas.openxmlformats.org/officeDocument/2006/relationships/image" Target="../media/image5.wmf"/></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12/10/2014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427293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12/10/2014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99256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12/10/2014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20722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27010" name="Rectangle 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27011" name="Rectangle 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427012" name="Rectangle 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600" i="1"/>
            </a:lvl1pPr>
          </a:lstStyle>
          <a:p>
            <a:pPr lvl="0"/>
            <a:r>
              <a:rPr lang="en-US" altLang="en-US" noProof="0" smtClean="0"/>
              <a:t>Click to edit Master subtitle style</a:t>
            </a:r>
          </a:p>
        </p:txBody>
      </p:sp>
      <p:sp>
        <p:nvSpPr>
          <p:cNvPr id="427013" name="Rectangle 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graphicFrame>
        <p:nvGraphicFramePr>
          <p:cNvPr id="427014" name="Object 6"/>
          <p:cNvGraphicFramePr>
            <a:graphicFrameLocks noChangeAspect="1"/>
          </p:cNvGraphicFramePr>
          <p:nvPr/>
        </p:nvGraphicFramePr>
        <p:xfrm>
          <a:off x="8216900" y="6261100"/>
          <a:ext cx="914400" cy="584200"/>
        </p:xfrm>
        <a:graphic>
          <a:graphicData uri="http://schemas.openxmlformats.org/presentationml/2006/ole">
            <mc:AlternateContent xmlns:mc="http://schemas.openxmlformats.org/markup-compatibility/2006">
              <mc:Choice xmlns:v="urn:schemas-microsoft-com:vml" Requires="v">
                <p:oleObj spid="_x0000_s2058" name="Picture" r:id="rId3" imgW="2331720" imgH="1490472" progId="Word.Picture.8">
                  <p:embed/>
                </p:oleObj>
              </mc:Choice>
              <mc:Fallback>
                <p:oleObj name="Picture" r:id="rId3" imgW="2331720" imgH="1490472"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6900" y="6261100"/>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7015" name="Rectangle 7"/>
          <p:cNvSpPr>
            <a:spLocks noChangeArrowheads="1"/>
          </p:cNvSpPr>
          <p:nvPr/>
        </p:nvSpPr>
        <p:spPr bwMode="auto">
          <a:xfrm>
            <a:off x="8215313" y="6262688"/>
            <a:ext cx="898525" cy="569912"/>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27016" name="Text Box 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fontAlgn="base" hangingPunct="0">
              <a:spcBef>
                <a:spcPct val="20000"/>
              </a:spcBef>
              <a:spcAft>
                <a:spcPct val="0"/>
              </a:spcAft>
            </a:pPr>
            <a:r>
              <a:rPr lang="en-US" altLang="en-US" sz="1600" b="1" smtClean="0">
                <a:solidFill>
                  <a:srgbClr val="FFFFFF"/>
                </a:solidFill>
                <a:effectLst>
                  <a:outerShdw blurRad="38100" dist="38100" dir="2700000" algn="tl">
                    <a:srgbClr val="C0C0C0"/>
                  </a:outerShdw>
                </a:effectLst>
              </a:rPr>
              <a:t>Presentation Pro</a:t>
            </a:r>
            <a:endParaRPr lang="en-US" altLang="en-US" sz="3000" smtClean="0">
              <a:solidFill>
                <a:srgbClr val="000000"/>
              </a:solidFill>
            </a:endParaRPr>
          </a:p>
        </p:txBody>
      </p:sp>
    </p:spTree>
    <p:extLst>
      <p:ext uri="{BB962C8B-B14F-4D97-AF65-F5344CB8AC3E}">
        <p14:creationId xmlns:p14="http://schemas.microsoft.com/office/powerpoint/2010/main" val="1721188286"/>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18365"/>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84859745"/>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42400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888333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6701026"/>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234413"/>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22466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12/10/2014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1026128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4262865"/>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7521934"/>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93675"/>
            <a:ext cx="2152650" cy="26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93675"/>
            <a:ext cx="6305550" cy="26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2261818"/>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93675"/>
            <a:ext cx="8382000"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4229100"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8099606"/>
      </p:ext>
    </p:extLst>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42370" name="Rectangle 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42371" name="Rectangle 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442372" name="Rectangle 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600" i="1"/>
            </a:lvl1pPr>
          </a:lstStyle>
          <a:p>
            <a:pPr lvl="0"/>
            <a:r>
              <a:rPr lang="en-US" altLang="en-US" noProof="0" smtClean="0"/>
              <a:t>Click to edit Master subtitle style</a:t>
            </a:r>
          </a:p>
        </p:txBody>
      </p:sp>
      <p:sp>
        <p:nvSpPr>
          <p:cNvPr id="442373" name="Rectangle 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graphicFrame>
        <p:nvGraphicFramePr>
          <p:cNvPr id="442374" name="Object 6"/>
          <p:cNvGraphicFramePr>
            <a:graphicFrameLocks noChangeAspect="1"/>
          </p:cNvGraphicFramePr>
          <p:nvPr/>
        </p:nvGraphicFramePr>
        <p:xfrm>
          <a:off x="8216900" y="6261100"/>
          <a:ext cx="914400" cy="584200"/>
        </p:xfrm>
        <a:graphic>
          <a:graphicData uri="http://schemas.openxmlformats.org/presentationml/2006/ole">
            <mc:AlternateContent xmlns:mc="http://schemas.openxmlformats.org/markup-compatibility/2006">
              <mc:Choice xmlns:v="urn:schemas-microsoft-com:vml" Requires="v">
                <p:oleObj spid="_x0000_s3082" name="Picture" r:id="rId3" imgW="2331720" imgH="1490472" progId="Word.Picture.8">
                  <p:embed/>
                </p:oleObj>
              </mc:Choice>
              <mc:Fallback>
                <p:oleObj name="Picture" r:id="rId3" imgW="2331720" imgH="1490472"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6900" y="6261100"/>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2375" name="Rectangle 7"/>
          <p:cNvSpPr>
            <a:spLocks noChangeArrowheads="1"/>
          </p:cNvSpPr>
          <p:nvPr/>
        </p:nvSpPr>
        <p:spPr bwMode="auto">
          <a:xfrm>
            <a:off x="8215313" y="6262688"/>
            <a:ext cx="898525" cy="569912"/>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42376" name="Text Box 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fontAlgn="base" hangingPunct="0">
              <a:spcBef>
                <a:spcPct val="20000"/>
              </a:spcBef>
              <a:spcAft>
                <a:spcPct val="0"/>
              </a:spcAft>
            </a:pPr>
            <a:r>
              <a:rPr lang="en-US" altLang="en-US" sz="1600" b="1" smtClean="0">
                <a:solidFill>
                  <a:srgbClr val="FFFFFF"/>
                </a:solidFill>
                <a:effectLst>
                  <a:outerShdw blurRad="38100" dist="38100" dir="2700000" algn="tl">
                    <a:srgbClr val="C0C0C0"/>
                  </a:outerShdw>
                </a:effectLst>
              </a:rPr>
              <a:t>Presentation Pro</a:t>
            </a:r>
            <a:endParaRPr lang="en-US" altLang="en-US" sz="3000" smtClean="0">
              <a:solidFill>
                <a:srgbClr val="000000"/>
              </a:solidFill>
            </a:endParaRPr>
          </a:p>
        </p:txBody>
      </p:sp>
    </p:spTree>
    <p:extLst>
      <p:ext uri="{BB962C8B-B14F-4D97-AF65-F5344CB8AC3E}">
        <p14:creationId xmlns:p14="http://schemas.microsoft.com/office/powerpoint/2010/main" val="2114653563"/>
      </p:ext>
    </p:extLst>
  </p:cSld>
  <p:clrMapOvr>
    <a:masterClrMapping/>
  </p:clrMapOvr>
  <p:transition>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1889197"/>
      </p:ext>
    </p:extLst>
  </p:cSld>
  <p:clrMapOvr>
    <a:masterClrMapping/>
  </p:clrMapOvr>
  <p:transition>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1742213"/>
      </p:ext>
    </p:extLst>
  </p:cSld>
  <p:clrMapOvr>
    <a:masterClrMapping/>
  </p:clrMapOvr>
  <p:transition>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7775115"/>
      </p:ext>
    </p:extLst>
  </p:cSld>
  <p:clrMapOvr>
    <a:masterClrMapping/>
  </p:clrMapOvr>
  <p:transition>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687079"/>
      </p:ext>
    </p:extLst>
  </p:cSld>
  <p:clrMapOvr>
    <a:masterClrMapping/>
  </p:clrMapOvr>
  <p:transition>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3103709"/>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12/10/2014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758637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7287217"/>
      </p:ext>
    </p:extLst>
  </p:cSld>
  <p:clrMapOvr>
    <a:masterClrMapping/>
  </p:clrMapOvr>
  <p:transition>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5007733"/>
      </p:ext>
    </p:extLst>
  </p:cSld>
  <p:clrMapOvr>
    <a:masterClrMapping/>
  </p:clrMapOvr>
  <p:transition>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3731863"/>
      </p:ext>
    </p:extLst>
  </p:cSld>
  <p:clrMapOvr>
    <a:masterClrMapping/>
  </p:clrMapOvr>
  <p:transition>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874288"/>
      </p:ext>
    </p:extLst>
  </p:cSld>
  <p:clrMapOvr>
    <a:masterClrMapping/>
  </p:clrMapOvr>
  <p:transition>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93675"/>
            <a:ext cx="2152650" cy="26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93675"/>
            <a:ext cx="6305550" cy="26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2918898"/>
      </p:ext>
    </p:extLst>
  </p:cSld>
  <p:clrMapOvr>
    <a:masterClrMapping/>
  </p:clrMapOvr>
  <p:transition>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93675"/>
            <a:ext cx="8382000"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4229100"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0299671"/>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224308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12/10/2014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84464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12/10/2014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52473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12/10/2014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383785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08569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12/10/2014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35887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4.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w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12/10/2014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1337352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2598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974725"/>
          </a:xfrm>
          <a:prstGeom prst="rect">
            <a:avLst/>
          </a:prstGeom>
          <a:noFill/>
          <a:extLst>
            <a:ext uri="{909E8E84-426E-40DD-AFC4-6F175D3DCCD1}">
              <a14:hiddenFill xmlns:a14="http://schemas.microsoft.com/office/drawing/2010/main">
                <a:solidFill>
                  <a:srgbClr val="FFFFFF"/>
                </a:solidFill>
              </a14:hiddenFill>
            </a:ext>
          </a:extLst>
        </p:spPr>
      </p:pic>
      <p:pic>
        <p:nvPicPr>
          <p:cNvPr id="425987"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02350"/>
            <a:ext cx="9144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5988" name="Picture 4"/>
          <p:cNvPicPr preferRelativeResize="0">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08113" y="6369050"/>
            <a:ext cx="21431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5989" name="Rectangle 5"/>
          <p:cNvSpPr>
            <a:spLocks noGrp="1" noChangeArrowheads="1"/>
          </p:cNvSpPr>
          <p:nvPr>
            <p:ph type="body" idx="1"/>
          </p:nvPr>
        </p:nvSpPr>
        <p:spPr bwMode="auto">
          <a:xfrm>
            <a:off x="304800" y="990600"/>
            <a:ext cx="86106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425990" name="Rectangle 6"/>
          <p:cNvSpPr>
            <a:spLocks noGrp="1" noChangeArrowheads="1"/>
          </p:cNvSpPr>
          <p:nvPr>
            <p:ph type="title"/>
          </p:nvPr>
        </p:nvSpPr>
        <p:spPr bwMode="auto">
          <a:xfrm>
            <a:off x="304800" y="193675"/>
            <a:ext cx="8382000" cy="72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25991" name="Rectangle 7"/>
          <p:cNvSpPr>
            <a:spLocks noChangeArrowheads="1"/>
          </p:cNvSpPr>
          <p:nvPr/>
        </p:nvSpPr>
        <p:spPr bwMode="auto">
          <a:xfrm>
            <a:off x="0" y="6373813"/>
            <a:ext cx="1214438" cy="223837"/>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p>
            <a:pPr algn="r" eaLnBrk="0" fontAlgn="base" hangingPunct="0">
              <a:spcBef>
                <a:spcPct val="20000"/>
              </a:spcBef>
              <a:spcAft>
                <a:spcPct val="0"/>
              </a:spcAft>
            </a:pPr>
            <a:r>
              <a:rPr lang="en-US" altLang="en-US" sz="1400" b="1" smtClean="0">
                <a:solidFill>
                  <a:srgbClr val="FFFFFF"/>
                </a:solidFill>
              </a:rPr>
              <a:t>Chapter 15</a:t>
            </a:r>
          </a:p>
        </p:txBody>
      </p:sp>
      <p:sp>
        <p:nvSpPr>
          <p:cNvPr id="425992" name="Rectangle 8"/>
          <p:cNvSpPr>
            <a:spLocks noChangeArrowheads="1"/>
          </p:cNvSpPr>
          <p:nvPr/>
        </p:nvSpPr>
        <p:spPr bwMode="auto">
          <a:xfrm>
            <a:off x="1408113" y="6373813"/>
            <a:ext cx="2878137" cy="223837"/>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p>
            <a:pPr eaLnBrk="0" fontAlgn="base" hangingPunct="0">
              <a:spcBef>
                <a:spcPct val="20000"/>
              </a:spcBef>
              <a:spcAft>
                <a:spcPct val="0"/>
              </a:spcAft>
            </a:pPr>
            <a:r>
              <a:rPr lang="en-US" altLang="en-US" sz="1400" b="1" smtClean="0">
                <a:solidFill>
                  <a:srgbClr val="FFFFFF"/>
                </a:solidFill>
              </a:rPr>
              <a:t>Section</a:t>
            </a:r>
          </a:p>
        </p:txBody>
      </p:sp>
      <p:sp>
        <p:nvSpPr>
          <p:cNvPr id="425993" name="Line 9"/>
          <p:cNvSpPr>
            <a:spLocks noChangeShapeType="1"/>
          </p:cNvSpPr>
          <p:nvPr/>
        </p:nvSpPr>
        <p:spPr bwMode="auto">
          <a:xfrm>
            <a:off x="4552950" y="6584950"/>
            <a:ext cx="113665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25994" name="Line 10"/>
          <p:cNvSpPr>
            <a:spLocks noChangeShapeType="1"/>
          </p:cNvSpPr>
          <p:nvPr/>
        </p:nvSpPr>
        <p:spPr bwMode="auto">
          <a:xfrm>
            <a:off x="1409700" y="6597650"/>
            <a:ext cx="214630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25995" name="Line 11"/>
          <p:cNvSpPr>
            <a:spLocks noChangeShapeType="1"/>
          </p:cNvSpPr>
          <p:nvPr/>
        </p:nvSpPr>
        <p:spPr bwMode="auto">
          <a:xfrm flipH="1">
            <a:off x="0" y="6604000"/>
            <a:ext cx="120650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25996" name="Text Box 12"/>
          <p:cNvSpPr txBox="1">
            <a:spLocks noChangeArrowheads="1"/>
          </p:cNvSpPr>
          <p:nvPr/>
        </p:nvSpPr>
        <p:spPr bwMode="auto">
          <a:xfrm>
            <a:off x="4543425" y="6373813"/>
            <a:ext cx="914400" cy="212725"/>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r" eaLnBrk="0" fontAlgn="base" hangingPunct="0">
              <a:spcBef>
                <a:spcPct val="20000"/>
              </a:spcBef>
              <a:spcAft>
                <a:spcPct val="0"/>
              </a:spcAft>
            </a:pPr>
            <a:r>
              <a:rPr lang="en-US" altLang="en-US" sz="1400" b="1" smtClean="0">
                <a:solidFill>
                  <a:srgbClr val="FFFFFF"/>
                </a:solidFill>
              </a:rPr>
              <a:t>Main Menu</a:t>
            </a:r>
          </a:p>
        </p:txBody>
      </p:sp>
    </p:spTree>
    <p:extLst>
      <p:ext uri="{BB962C8B-B14F-4D97-AF65-F5344CB8AC3E}">
        <p14:creationId xmlns:p14="http://schemas.microsoft.com/office/powerpoint/2010/main" val="8647361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25990"/>
                                        </p:tgtEl>
                                        <p:attrNameLst>
                                          <p:attrName>style.visibility</p:attrName>
                                        </p:attrNameLst>
                                      </p:cBhvr>
                                      <p:to>
                                        <p:strVal val="visible"/>
                                      </p:to>
                                    </p:set>
                                    <p:anim calcmode="lin" valueType="num">
                                      <p:cBhvr additive="base">
                                        <p:cTn id="7" dur="500" fill="hold"/>
                                        <p:tgtEl>
                                          <p:spTgt spid="425990"/>
                                        </p:tgtEl>
                                        <p:attrNameLst>
                                          <p:attrName>ppt_x</p:attrName>
                                        </p:attrNameLst>
                                      </p:cBhvr>
                                      <p:tavLst>
                                        <p:tav tm="0">
                                          <p:val>
                                            <p:strVal val="#ppt_x"/>
                                          </p:val>
                                        </p:tav>
                                        <p:tav tm="100000">
                                          <p:val>
                                            <p:strVal val="#ppt_x"/>
                                          </p:val>
                                        </p:tav>
                                      </p:tavLst>
                                    </p:anim>
                                    <p:anim calcmode="lin" valueType="num">
                                      <p:cBhvr additive="base">
                                        <p:cTn id="8" dur="500" fill="hold"/>
                                        <p:tgtEl>
                                          <p:spTgt spid="4259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25989">
                                            <p:txEl>
                                              <p:pRg st="0" end="0"/>
                                            </p:txEl>
                                          </p:spTgt>
                                        </p:tgtEl>
                                        <p:attrNameLst>
                                          <p:attrName>style.visibility</p:attrName>
                                        </p:attrNameLst>
                                      </p:cBhvr>
                                      <p:to>
                                        <p:strVal val="visible"/>
                                      </p:to>
                                    </p:set>
                                    <p:animEffect transition="in" filter="dissolve">
                                      <p:cBhvr>
                                        <p:cTn id="13" dur="500"/>
                                        <p:tgtEl>
                                          <p:spTgt spid="42598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25989">
                                            <p:txEl>
                                              <p:pRg st="1" end="1"/>
                                            </p:txEl>
                                          </p:spTgt>
                                        </p:tgtEl>
                                        <p:attrNameLst>
                                          <p:attrName>style.visibility</p:attrName>
                                        </p:attrNameLst>
                                      </p:cBhvr>
                                      <p:to>
                                        <p:strVal val="visible"/>
                                      </p:to>
                                    </p:set>
                                    <p:animEffect transition="in" filter="dissolve">
                                      <p:cBhvr>
                                        <p:cTn id="18" dur="500"/>
                                        <p:tgtEl>
                                          <p:spTgt spid="42598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25989">
                                            <p:txEl>
                                              <p:pRg st="2" end="2"/>
                                            </p:txEl>
                                          </p:spTgt>
                                        </p:tgtEl>
                                        <p:attrNameLst>
                                          <p:attrName>style.visibility</p:attrName>
                                        </p:attrNameLst>
                                      </p:cBhvr>
                                      <p:to>
                                        <p:strVal val="visible"/>
                                      </p:to>
                                    </p:set>
                                    <p:animEffect transition="in" filter="dissolve">
                                      <p:cBhvr>
                                        <p:cTn id="23" dur="500"/>
                                        <p:tgtEl>
                                          <p:spTgt spid="42598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25989">
                                            <p:txEl>
                                              <p:pRg st="3" end="3"/>
                                            </p:txEl>
                                          </p:spTgt>
                                        </p:tgtEl>
                                        <p:attrNameLst>
                                          <p:attrName>style.visibility</p:attrName>
                                        </p:attrNameLst>
                                      </p:cBhvr>
                                      <p:to>
                                        <p:strVal val="visible"/>
                                      </p:to>
                                    </p:set>
                                    <p:animEffect transition="in" filter="dissolve">
                                      <p:cBhvr>
                                        <p:cTn id="28" dur="500"/>
                                        <p:tgtEl>
                                          <p:spTgt spid="4259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9" grpId="0" build="p" bldLvl="5" autoUpdateAnimBg="0">
        <p:tmplLst>
          <p:tmpl lvl="1">
            <p:tnLst>
              <p:par>
                <p:cTn presetID="9" presetClass="entr" presetSubtype="0" fill="hold" nodeType="clickEffect">
                  <p:stCondLst>
                    <p:cond delay="0"/>
                  </p:stCondLst>
                  <p:childTnLst>
                    <p:set>
                      <p:cBhvr>
                        <p:cTn dur="1" fill="hold">
                          <p:stCondLst>
                            <p:cond delay="0"/>
                          </p:stCondLst>
                        </p:cTn>
                        <p:tgtEl>
                          <p:spTgt spid="425989"/>
                        </p:tgtEl>
                        <p:attrNameLst>
                          <p:attrName>style.visibility</p:attrName>
                        </p:attrNameLst>
                      </p:cBhvr>
                      <p:to>
                        <p:strVal val="visible"/>
                      </p:to>
                    </p:set>
                    <p:animEffect transition="in" filter="dissolve">
                      <p:cBhvr>
                        <p:cTn dur="500"/>
                        <p:tgtEl>
                          <p:spTgt spid="425989"/>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425989"/>
                        </p:tgtEl>
                        <p:attrNameLst>
                          <p:attrName>style.visibility</p:attrName>
                        </p:attrNameLst>
                      </p:cBhvr>
                      <p:to>
                        <p:strVal val="visible"/>
                      </p:to>
                    </p:set>
                    <p:animEffect transition="in" filter="dissolve">
                      <p:cBhvr>
                        <p:cTn dur="500"/>
                        <p:tgtEl>
                          <p:spTgt spid="425989"/>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425989"/>
                        </p:tgtEl>
                        <p:attrNameLst>
                          <p:attrName>style.visibility</p:attrName>
                        </p:attrNameLst>
                      </p:cBhvr>
                      <p:to>
                        <p:strVal val="visible"/>
                      </p:to>
                    </p:set>
                    <p:animEffect transition="in" filter="dissolve">
                      <p:cBhvr>
                        <p:cTn dur="500"/>
                        <p:tgtEl>
                          <p:spTgt spid="425989"/>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425989"/>
                        </p:tgtEl>
                        <p:attrNameLst>
                          <p:attrName>style.visibility</p:attrName>
                        </p:attrNameLst>
                      </p:cBhvr>
                      <p:to>
                        <p:strVal val="visible"/>
                      </p:to>
                    </p:set>
                    <p:animEffect transition="in" filter="dissolve">
                      <p:cBhvr>
                        <p:cTn dur="500"/>
                        <p:tgtEl>
                          <p:spTgt spid="425989"/>
                        </p:tgtEl>
                      </p:cBhvr>
                    </p:animEffect>
                  </p:childTnLst>
                </p:cTn>
              </p:par>
            </p:tnLst>
          </p:tmpl>
        </p:tmplLst>
      </p:bldP>
      <p:bldP spid="425990" grpId="0" autoUpdateAnimBg="0"/>
    </p:bldLst>
  </p:timing>
  <p:txStyles>
    <p:titleStyle>
      <a:lvl1pPr algn="l" rtl="0" eaLnBrk="0" fontAlgn="base" hangingPunct="0">
        <a:lnSpc>
          <a:spcPct val="85000"/>
        </a:lnSpc>
        <a:spcBef>
          <a:spcPct val="0"/>
        </a:spcBef>
        <a:spcAft>
          <a:spcPct val="0"/>
        </a:spcAft>
        <a:defRPr kumimoji="1" sz="3200" b="1">
          <a:solidFill>
            <a:srgbClr val="FFFFFF"/>
          </a:solidFill>
          <a:latin typeface="+mj-lt"/>
          <a:ea typeface="+mj-ea"/>
          <a:cs typeface="+mj-cs"/>
        </a:defRPr>
      </a:lvl1pPr>
      <a:lvl2pPr algn="l" rtl="0" eaLnBrk="0" fontAlgn="base" hangingPunct="0">
        <a:lnSpc>
          <a:spcPct val="85000"/>
        </a:lnSpc>
        <a:spcBef>
          <a:spcPct val="0"/>
        </a:spcBef>
        <a:spcAft>
          <a:spcPct val="0"/>
        </a:spcAft>
        <a:defRPr kumimoji="1" sz="3200" b="1">
          <a:solidFill>
            <a:srgbClr val="FFFFFF"/>
          </a:solidFill>
          <a:latin typeface="Arial" charset="0"/>
        </a:defRPr>
      </a:lvl2pPr>
      <a:lvl3pPr algn="l" rtl="0" eaLnBrk="0" fontAlgn="base" hangingPunct="0">
        <a:lnSpc>
          <a:spcPct val="85000"/>
        </a:lnSpc>
        <a:spcBef>
          <a:spcPct val="0"/>
        </a:spcBef>
        <a:spcAft>
          <a:spcPct val="0"/>
        </a:spcAft>
        <a:defRPr kumimoji="1" sz="3200" b="1">
          <a:solidFill>
            <a:srgbClr val="FFFFFF"/>
          </a:solidFill>
          <a:latin typeface="Arial" charset="0"/>
        </a:defRPr>
      </a:lvl3pPr>
      <a:lvl4pPr algn="l" rtl="0" eaLnBrk="0" fontAlgn="base" hangingPunct="0">
        <a:lnSpc>
          <a:spcPct val="85000"/>
        </a:lnSpc>
        <a:spcBef>
          <a:spcPct val="0"/>
        </a:spcBef>
        <a:spcAft>
          <a:spcPct val="0"/>
        </a:spcAft>
        <a:defRPr kumimoji="1" sz="3200" b="1">
          <a:solidFill>
            <a:srgbClr val="FFFFFF"/>
          </a:solidFill>
          <a:latin typeface="Arial" charset="0"/>
        </a:defRPr>
      </a:lvl4pPr>
      <a:lvl5pPr algn="l" rtl="0" eaLnBrk="0" fontAlgn="base" hangingPunct="0">
        <a:lnSpc>
          <a:spcPct val="85000"/>
        </a:lnSpc>
        <a:spcBef>
          <a:spcPct val="0"/>
        </a:spcBef>
        <a:spcAft>
          <a:spcPct val="0"/>
        </a:spcAft>
        <a:defRPr kumimoji="1" sz="3200" b="1">
          <a:solidFill>
            <a:srgbClr val="FFFFFF"/>
          </a:solidFill>
          <a:latin typeface="Arial" charset="0"/>
        </a:defRPr>
      </a:lvl5pPr>
      <a:lvl6pPr marL="457200" algn="l" rtl="0" eaLnBrk="0" fontAlgn="base" hangingPunct="0">
        <a:lnSpc>
          <a:spcPct val="85000"/>
        </a:lnSpc>
        <a:spcBef>
          <a:spcPct val="0"/>
        </a:spcBef>
        <a:spcAft>
          <a:spcPct val="0"/>
        </a:spcAft>
        <a:defRPr kumimoji="1" sz="3200" b="1">
          <a:solidFill>
            <a:srgbClr val="FFFFFF"/>
          </a:solidFill>
          <a:latin typeface="Arial" charset="0"/>
        </a:defRPr>
      </a:lvl6pPr>
      <a:lvl7pPr marL="914400" algn="l" rtl="0" eaLnBrk="0" fontAlgn="base" hangingPunct="0">
        <a:lnSpc>
          <a:spcPct val="85000"/>
        </a:lnSpc>
        <a:spcBef>
          <a:spcPct val="0"/>
        </a:spcBef>
        <a:spcAft>
          <a:spcPct val="0"/>
        </a:spcAft>
        <a:defRPr kumimoji="1" sz="3200" b="1">
          <a:solidFill>
            <a:srgbClr val="FFFFFF"/>
          </a:solidFill>
          <a:latin typeface="Arial" charset="0"/>
        </a:defRPr>
      </a:lvl7pPr>
      <a:lvl8pPr marL="1371600" algn="l" rtl="0" eaLnBrk="0" fontAlgn="base" hangingPunct="0">
        <a:lnSpc>
          <a:spcPct val="85000"/>
        </a:lnSpc>
        <a:spcBef>
          <a:spcPct val="0"/>
        </a:spcBef>
        <a:spcAft>
          <a:spcPct val="0"/>
        </a:spcAft>
        <a:defRPr kumimoji="1" sz="3200" b="1">
          <a:solidFill>
            <a:srgbClr val="FFFFFF"/>
          </a:solidFill>
          <a:latin typeface="Arial" charset="0"/>
        </a:defRPr>
      </a:lvl8pPr>
      <a:lvl9pPr marL="1828800" algn="l" rtl="0" eaLnBrk="0" fontAlgn="base" hangingPunct="0">
        <a:lnSpc>
          <a:spcPct val="85000"/>
        </a:lnSpc>
        <a:spcBef>
          <a:spcPct val="0"/>
        </a:spcBef>
        <a:spcAft>
          <a:spcPct val="0"/>
        </a:spcAft>
        <a:defRPr kumimoji="1" sz="3200" b="1">
          <a:solidFill>
            <a:srgbClr val="FFFFFF"/>
          </a:solidFill>
          <a:latin typeface="Arial" charset="0"/>
        </a:defRPr>
      </a:lvl9pPr>
    </p:titleStyle>
    <p:bodyStyle>
      <a:lvl1pPr marL="342900" indent="-342900" algn="l" rtl="0" eaLnBrk="0" fontAlgn="base" hangingPunct="0">
        <a:spcBef>
          <a:spcPct val="60000"/>
        </a:spcBef>
        <a:spcAft>
          <a:spcPct val="0"/>
        </a:spcAft>
        <a:buClr>
          <a:srgbClr val="1E74D2"/>
        </a:buClr>
        <a:buChar char="•"/>
        <a:defRPr kumimoji="1" sz="2400" b="1">
          <a:solidFill>
            <a:srgbClr val="000000"/>
          </a:solidFill>
          <a:latin typeface="+mn-lt"/>
          <a:ea typeface="+mn-ea"/>
          <a:cs typeface="+mn-cs"/>
        </a:defRPr>
      </a:lvl1pPr>
      <a:lvl2pPr marL="742950" indent="-285750" algn="l" rtl="0" eaLnBrk="0" fontAlgn="base" hangingPunct="0">
        <a:spcBef>
          <a:spcPct val="40000"/>
        </a:spcBef>
        <a:spcAft>
          <a:spcPct val="0"/>
        </a:spcAft>
        <a:buClr>
          <a:srgbClr val="0066CC"/>
        </a:buClr>
        <a:buChar char="–"/>
        <a:defRPr kumimoji="1" sz="2400" b="1">
          <a:solidFill>
            <a:srgbClr val="000000"/>
          </a:solidFill>
          <a:latin typeface="+mn-lt"/>
        </a:defRPr>
      </a:lvl2pPr>
      <a:lvl3pPr marL="1143000" indent="-228600" algn="l" rtl="0" eaLnBrk="0" fontAlgn="base" hangingPunct="0">
        <a:lnSpc>
          <a:spcPct val="95000"/>
        </a:lnSpc>
        <a:spcBef>
          <a:spcPct val="35000"/>
        </a:spcBef>
        <a:spcAft>
          <a:spcPct val="0"/>
        </a:spcAft>
        <a:buClr>
          <a:srgbClr val="0066CC"/>
        </a:buClr>
        <a:buChar char="•"/>
        <a:defRPr kumimoji="1" sz="2400" b="1">
          <a:solidFill>
            <a:srgbClr val="000000"/>
          </a:solidFill>
          <a:latin typeface="+mn-lt"/>
        </a:defRPr>
      </a:lvl3pPr>
      <a:lvl4pPr marL="1600200" indent="-228600" algn="l" rtl="0" eaLnBrk="0" fontAlgn="base" hangingPunct="0">
        <a:lnSpc>
          <a:spcPct val="75000"/>
        </a:lnSpc>
        <a:spcBef>
          <a:spcPct val="30000"/>
        </a:spcBef>
        <a:spcAft>
          <a:spcPct val="0"/>
        </a:spcAft>
        <a:buClr>
          <a:srgbClr val="1E74D2"/>
        </a:buClr>
        <a:buChar char="–"/>
        <a:defRPr kumimoji="1" sz="2400" b="1">
          <a:solidFill>
            <a:srgbClr val="000000"/>
          </a:solidFill>
          <a:latin typeface="+mn-lt"/>
        </a:defRPr>
      </a:lvl4pPr>
      <a:lvl5pPr marL="20574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5pPr>
      <a:lvl6pPr marL="25146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6pPr>
      <a:lvl7pPr marL="29718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7pPr>
      <a:lvl8pPr marL="34290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8pPr>
      <a:lvl9pPr marL="38862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4134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974725"/>
          </a:xfrm>
          <a:prstGeom prst="rect">
            <a:avLst/>
          </a:prstGeom>
          <a:noFill/>
          <a:extLst>
            <a:ext uri="{909E8E84-426E-40DD-AFC4-6F175D3DCCD1}">
              <a14:hiddenFill xmlns:a14="http://schemas.microsoft.com/office/drawing/2010/main">
                <a:solidFill>
                  <a:srgbClr val="FFFFFF"/>
                </a:solidFill>
              </a14:hiddenFill>
            </a:ext>
          </a:extLst>
        </p:spPr>
      </p:pic>
      <p:pic>
        <p:nvPicPr>
          <p:cNvPr id="441347"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02350"/>
            <a:ext cx="9144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41348" name="Picture 4"/>
          <p:cNvPicPr preferRelativeResize="0">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08113" y="6369050"/>
            <a:ext cx="28797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1349" name="Rectangle 5"/>
          <p:cNvSpPr>
            <a:spLocks noGrp="1" noChangeArrowheads="1"/>
          </p:cNvSpPr>
          <p:nvPr>
            <p:ph type="body" idx="1"/>
          </p:nvPr>
        </p:nvSpPr>
        <p:spPr bwMode="auto">
          <a:xfrm>
            <a:off x="304800" y="990600"/>
            <a:ext cx="86106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441350" name="Rectangle 6"/>
          <p:cNvSpPr>
            <a:spLocks noGrp="1" noChangeArrowheads="1"/>
          </p:cNvSpPr>
          <p:nvPr>
            <p:ph type="title"/>
          </p:nvPr>
        </p:nvSpPr>
        <p:spPr bwMode="auto">
          <a:xfrm>
            <a:off x="304800" y="193675"/>
            <a:ext cx="8382000" cy="72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41351" name="Rectangle 7"/>
          <p:cNvSpPr>
            <a:spLocks noChangeArrowheads="1"/>
          </p:cNvSpPr>
          <p:nvPr/>
        </p:nvSpPr>
        <p:spPr bwMode="auto">
          <a:xfrm>
            <a:off x="0" y="6373813"/>
            <a:ext cx="1214438" cy="223837"/>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p>
            <a:pPr algn="r" eaLnBrk="0" fontAlgn="base" hangingPunct="0">
              <a:spcBef>
                <a:spcPct val="20000"/>
              </a:spcBef>
              <a:spcAft>
                <a:spcPct val="0"/>
              </a:spcAft>
            </a:pPr>
            <a:r>
              <a:rPr lang="en-US" altLang="en-US" sz="1400" b="1" smtClean="0">
                <a:solidFill>
                  <a:srgbClr val="FFFFFF"/>
                </a:solidFill>
              </a:rPr>
              <a:t>Chapter 16</a:t>
            </a:r>
          </a:p>
        </p:txBody>
      </p:sp>
      <p:sp>
        <p:nvSpPr>
          <p:cNvPr id="441352" name="Rectangle 8"/>
          <p:cNvSpPr>
            <a:spLocks noChangeArrowheads="1"/>
          </p:cNvSpPr>
          <p:nvPr/>
        </p:nvSpPr>
        <p:spPr bwMode="auto">
          <a:xfrm>
            <a:off x="1408113" y="6373813"/>
            <a:ext cx="2878137" cy="223837"/>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p>
            <a:pPr eaLnBrk="0" fontAlgn="base" hangingPunct="0">
              <a:spcBef>
                <a:spcPct val="20000"/>
              </a:spcBef>
              <a:spcAft>
                <a:spcPct val="0"/>
              </a:spcAft>
            </a:pPr>
            <a:r>
              <a:rPr lang="en-US" altLang="en-US" sz="1400" b="1" smtClean="0">
                <a:solidFill>
                  <a:srgbClr val="FFFFFF"/>
                </a:solidFill>
              </a:rPr>
              <a:t>Section</a:t>
            </a:r>
          </a:p>
        </p:txBody>
      </p:sp>
      <p:sp>
        <p:nvSpPr>
          <p:cNvPr id="441353" name="Line 9"/>
          <p:cNvSpPr>
            <a:spLocks noChangeShapeType="1"/>
          </p:cNvSpPr>
          <p:nvPr/>
        </p:nvSpPr>
        <p:spPr bwMode="auto">
          <a:xfrm>
            <a:off x="4552950" y="6584950"/>
            <a:ext cx="113665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41354" name="Line 10"/>
          <p:cNvSpPr>
            <a:spLocks noChangeShapeType="1"/>
          </p:cNvSpPr>
          <p:nvPr/>
        </p:nvSpPr>
        <p:spPr bwMode="auto">
          <a:xfrm>
            <a:off x="1409700" y="6597650"/>
            <a:ext cx="276225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41355" name="Line 11"/>
          <p:cNvSpPr>
            <a:spLocks noChangeShapeType="1"/>
          </p:cNvSpPr>
          <p:nvPr/>
        </p:nvSpPr>
        <p:spPr bwMode="auto">
          <a:xfrm flipH="1">
            <a:off x="0" y="6604000"/>
            <a:ext cx="1206500" cy="0"/>
          </a:xfrm>
          <a:prstGeom prst="line">
            <a:avLst/>
          </a:prstGeom>
          <a:noFill/>
          <a:ln w="9525">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20000"/>
              </a:spcBef>
              <a:spcAft>
                <a:spcPct val="0"/>
              </a:spcAft>
              <a:buFontTx/>
              <a:buChar char="•"/>
            </a:pPr>
            <a:endParaRPr kumimoji="1" lang="en-US" sz="3000" smtClean="0">
              <a:solidFill>
                <a:srgbClr val="000000"/>
              </a:solidFill>
            </a:endParaRPr>
          </a:p>
        </p:txBody>
      </p:sp>
      <p:sp>
        <p:nvSpPr>
          <p:cNvPr id="441356" name="Text Box 12"/>
          <p:cNvSpPr txBox="1">
            <a:spLocks noChangeArrowheads="1"/>
          </p:cNvSpPr>
          <p:nvPr/>
        </p:nvSpPr>
        <p:spPr bwMode="auto">
          <a:xfrm>
            <a:off x="4543425" y="6373813"/>
            <a:ext cx="914400" cy="212725"/>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1E74D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r" eaLnBrk="0" fontAlgn="base" hangingPunct="0">
              <a:spcBef>
                <a:spcPct val="20000"/>
              </a:spcBef>
              <a:spcAft>
                <a:spcPct val="0"/>
              </a:spcAft>
            </a:pPr>
            <a:r>
              <a:rPr lang="en-US" altLang="en-US" sz="1400" b="1" smtClean="0">
                <a:solidFill>
                  <a:srgbClr val="FFFFFF"/>
                </a:solidFill>
              </a:rPr>
              <a:t>Main Menu</a:t>
            </a:r>
          </a:p>
        </p:txBody>
      </p:sp>
    </p:spTree>
    <p:extLst>
      <p:ext uri="{BB962C8B-B14F-4D97-AF65-F5344CB8AC3E}">
        <p14:creationId xmlns:p14="http://schemas.microsoft.com/office/powerpoint/2010/main" val="337194038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41350"/>
                                        </p:tgtEl>
                                        <p:attrNameLst>
                                          <p:attrName>style.visibility</p:attrName>
                                        </p:attrNameLst>
                                      </p:cBhvr>
                                      <p:to>
                                        <p:strVal val="visible"/>
                                      </p:to>
                                    </p:set>
                                    <p:anim calcmode="lin" valueType="num">
                                      <p:cBhvr additive="base">
                                        <p:cTn id="7" dur="500" fill="hold"/>
                                        <p:tgtEl>
                                          <p:spTgt spid="441350"/>
                                        </p:tgtEl>
                                        <p:attrNameLst>
                                          <p:attrName>ppt_x</p:attrName>
                                        </p:attrNameLst>
                                      </p:cBhvr>
                                      <p:tavLst>
                                        <p:tav tm="0">
                                          <p:val>
                                            <p:strVal val="#ppt_x"/>
                                          </p:val>
                                        </p:tav>
                                        <p:tav tm="100000">
                                          <p:val>
                                            <p:strVal val="#ppt_x"/>
                                          </p:val>
                                        </p:tav>
                                      </p:tavLst>
                                    </p:anim>
                                    <p:anim calcmode="lin" valueType="num">
                                      <p:cBhvr additive="base">
                                        <p:cTn id="8" dur="500" fill="hold"/>
                                        <p:tgtEl>
                                          <p:spTgt spid="4413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41349">
                                            <p:txEl>
                                              <p:pRg st="0" end="0"/>
                                            </p:txEl>
                                          </p:spTgt>
                                        </p:tgtEl>
                                        <p:attrNameLst>
                                          <p:attrName>style.visibility</p:attrName>
                                        </p:attrNameLst>
                                      </p:cBhvr>
                                      <p:to>
                                        <p:strVal val="visible"/>
                                      </p:to>
                                    </p:set>
                                    <p:animEffect transition="in" filter="dissolve">
                                      <p:cBhvr>
                                        <p:cTn id="13" dur="500"/>
                                        <p:tgtEl>
                                          <p:spTgt spid="44134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41349">
                                            <p:txEl>
                                              <p:pRg st="1" end="1"/>
                                            </p:txEl>
                                          </p:spTgt>
                                        </p:tgtEl>
                                        <p:attrNameLst>
                                          <p:attrName>style.visibility</p:attrName>
                                        </p:attrNameLst>
                                      </p:cBhvr>
                                      <p:to>
                                        <p:strVal val="visible"/>
                                      </p:to>
                                    </p:set>
                                    <p:animEffect transition="in" filter="dissolve">
                                      <p:cBhvr>
                                        <p:cTn id="18" dur="500"/>
                                        <p:tgtEl>
                                          <p:spTgt spid="44134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41349">
                                            <p:txEl>
                                              <p:pRg st="2" end="2"/>
                                            </p:txEl>
                                          </p:spTgt>
                                        </p:tgtEl>
                                        <p:attrNameLst>
                                          <p:attrName>style.visibility</p:attrName>
                                        </p:attrNameLst>
                                      </p:cBhvr>
                                      <p:to>
                                        <p:strVal val="visible"/>
                                      </p:to>
                                    </p:set>
                                    <p:animEffect transition="in" filter="dissolve">
                                      <p:cBhvr>
                                        <p:cTn id="23" dur="500"/>
                                        <p:tgtEl>
                                          <p:spTgt spid="44134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41349">
                                            <p:txEl>
                                              <p:pRg st="3" end="3"/>
                                            </p:txEl>
                                          </p:spTgt>
                                        </p:tgtEl>
                                        <p:attrNameLst>
                                          <p:attrName>style.visibility</p:attrName>
                                        </p:attrNameLst>
                                      </p:cBhvr>
                                      <p:to>
                                        <p:strVal val="visible"/>
                                      </p:to>
                                    </p:set>
                                    <p:animEffect transition="in" filter="dissolve">
                                      <p:cBhvr>
                                        <p:cTn id="28" dur="500"/>
                                        <p:tgtEl>
                                          <p:spTgt spid="4413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9" grpId="0" build="p" bldLvl="5" autoUpdateAnimBg="0">
        <p:tmplLst>
          <p:tmpl lvl="1">
            <p:tnLst>
              <p:par>
                <p:cTn presetID="9" presetClass="entr" presetSubtype="0" fill="hold" nodeType="clickEffect">
                  <p:stCondLst>
                    <p:cond delay="0"/>
                  </p:stCondLst>
                  <p:childTnLst>
                    <p:set>
                      <p:cBhvr>
                        <p:cTn dur="1" fill="hold">
                          <p:stCondLst>
                            <p:cond delay="0"/>
                          </p:stCondLst>
                        </p:cTn>
                        <p:tgtEl>
                          <p:spTgt spid="441349"/>
                        </p:tgtEl>
                        <p:attrNameLst>
                          <p:attrName>style.visibility</p:attrName>
                        </p:attrNameLst>
                      </p:cBhvr>
                      <p:to>
                        <p:strVal val="visible"/>
                      </p:to>
                    </p:set>
                    <p:animEffect transition="in" filter="dissolve">
                      <p:cBhvr>
                        <p:cTn dur="500"/>
                        <p:tgtEl>
                          <p:spTgt spid="441349"/>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441349"/>
                        </p:tgtEl>
                        <p:attrNameLst>
                          <p:attrName>style.visibility</p:attrName>
                        </p:attrNameLst>
                      </p:cBhvr>
                      <p:to>
                        <p:strVal val="visible"/>
                      </p:to>
                    </p:set>
                    <p:animEffect transition="in" filter="dissolve">
                      <p:cBhvr>
                        <p:cTn dur="500"/>
                        <p:tgtEl>
                          <p:spTgt spid="441349"/>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441349"/>
                        </p:tgtEl>
                        <p:attrNameLst>
                          <p:attrName>style.visibility</p:attrName>
                        </p:attrNameLst>
                      </p:cBhvr>
                      <p:to>
                        <p:strVal val="visible"/>
                      </p:to>
                    </p:set>
                    <p:animEffect transition="in" filter="dissolve">
                      <p:cBhvr>
                        <p:cTn dur="500"/>
                        <p:tgtEl>
                          <p:spTgt spid="441349"/>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441349"/>
                        </p:tgtEl>
                        <p:attrNameLst>
                          <p:attrName>style.visibility</p:attrName>
                        </p:attrNameLst>
                      </p:cBhvr>
                      <p:to>
                        <p:strVal val="visible"/>
                      </p:to>
                    </p:set>
                    <p:animEffect transition="in" filter="dissolve">
                      <p:cBhvr>
                        <p:cTn dur="500"/>
                        <p:tgtEl>
                          <p:spTgt spid="441349"/>
                        </p:tgtEl>
                      </p:cBhvr>
                    </p:animEffect>
                  </p:childTnLst>
                </p:cTn>
              </p:par>
            </p:tnLst>
          </p:tmpl>
        </p:tmplLst>
      </p:bldP>
      <p:bldP spid="441350" grpId="0" autoUpdateAnimBg="0"/>
    </p:bldLst>
  </p:timing>
  <p:txStyles>
    <p:titleStyle>
      <a:lvl1pPr algn="l" rtl="0" eaLnBrk="0" fontAlgn="base" hangingPunct="0">
        <a:lnSpc>
          <a:spcPct val="85000"/>
        </a:lnSpc>
        <a:spcBef>
          <a:spcPct val="0"/>
        </a:spcBef>
        <a:spcAft>
          <a:spcPct val="0"/>
        </a:spcAft>
        <a:defRPr kumimoji="1" sz="3200" b="1">
          <a:solidFill>
            <a:srgbClr val="FFFFFF"/>
          </a:solidFill>
          <a:latin typeface="+mj-lt"/>
          <a:ea typeface="+mj-ea"/>
          <a:cs typeface="+mj-cs"/>
        </a:defRPr>
      </a:lvl1pPr>
      <a:lvl2pPr algn="l" rtl="0" eaLnBrk="0" fontAlgn="base" hangingPunct="0">
        <a:lnSpc>
          <a:spcPct val="85000"/>
        </a:lnSpc>
        <a:spcBef>
          <a:spcPct val="0"/>
        </a:spcBef>
        <a:spcAft>
          <a:spcPct val="0"/>
        </a:spcAft>
        <a:defRPr kumimoji="1" sz="3200" b="1">
          <a:solidFill>
            <a:srgbClr val="FFFFFF"/>
          </a:solidFill>
          <a:latin typeface="Arial" charset="0"/>
        </a:defRPr>
      </a:lvl2pPr>
      <a:lvl3pPr algn="l" rtl="0" eaLnBrk="0" fontAlgn="base" hangingPunct="0">
        <a:lnSpc>
          <a:spcPct val="85000"/>
        </a:lnSpc>
        <a:spcBef>
          <a:spcPct val="0"/>
        </a:spcBef>
        <a:spcAft>
          <a:spcPct val="0"/>
        </a:spcAft>
        <a:defRPr kumimoji="1" sz="3200" b="1">
          <a:solidFill>
            <a:srgbClr val="FFFFFF"/>
          </a:solidFill>
          <a:latin typeface="Arial" charset="0"/>
        </a:defRPr>
      </a:lvl3pPr>
      <a:lvl4pPr algn="l" rtl="0" eaLnBrk="0" fontAlgn="base" hangingPunct="0">
        <a:lnSpc>
          <a:spcPct val="85000"/>
        </a:lnSpc>
        <a:spcBef>
          <a:spcPct val="0"/>
        </a:spcBef>
        <a:spcAft>
          <a:spcPct val="0"/>
        </a:spcAft>
        <a:defRPr kumimoji="1" sz="3200" b="1">
          <a:solidFill>
            <a:srgbClr val="FFFFFF"/>
          </a:solidFill>
          <a:latin typeface="Arial" charset="0"/>
        </a:defRPr>
      </a:lvl4pPr>
      <a:lvl5pPr algn="l" rtl="0" eaLnBrk="0" fontAlgn="base" hangingPunct="0">
        <a:lnSpc>
          <a:spcPct val="85000"/>
        </a:lnSpc>
        <a:spcBef>
          <a:spcPct val="0"/>
        </a:spcBef>
        <a:spcAft>
          <a:spcPct val="0"/>
        </a:spcAft>
        <a:defRPr kumimoji="1" sz="3200" b="1">
          <a:solidFill>
            <a:srgbClr val="FFFFFF"/>
          </a:solidFill>
          <a:latin typeface="Arial" charset="0"/>
        </a:defRPr>
      </a:lvl5pPr>
      <a:lvl6pPr marL="457200" algn="l" rtl="0" eaLnBrk="0" fontAlgn="base" hangingPunct="0">
        <a:lnSpc>
          <a:spcPct val="85000"/>
        </a:lnSpc>
        <a:spcBef>
          <a:spcPct val="0"/>
        </a:spcBef>
        <a:spcAft>
          <a:spcPct val="0"/>
        </a:spcAft>
        <a:defRPr kumimoji="1" sz="3200" b="1">
          <a:solidFill>
            <a:srgbClr val="FFFFFF"/>
          </a:solidFill>
          <a:latin typeface="Arial" charset="0"/>
        </a:defRPr>
      </a:lvl6pPr>
      <a:lvl7pPr marL="914400" algn="l" rtl="0" eaLnBrk="0" fontAlgn="base" hangingPunct="0">
        <a:lnSpc>
          <a:spcPct val="85000"/>
        </a:lnSpc>
        <a:spcBef>
          <a:spcPct val="0"/>
        </a:spcBef>
        <a:spcAft>
          <a:spcPct val="0"/>
        </a:spcAft>
        <a:defRPr kumimoji="1" sz="3200" b="1">
          <a:solidFill>
            <a:srgbClr val="FFFFFF"/>
          </a:solidFill>
          <a:latin typeface="Arial" charset="0"/>
        </a:defRPr>
      </a:lvl7pPr>
      <a:lvl8pPr marL="1371600" algn="l" rtl="0" eaLnBrk="0" fontAlgn="base" hangingPunct="0">
        <a:lnSpc>
          <a:spcPct val="85000"/>
        </a:lnSpc>
        <a:spcBef>
          <a:spcPct val="0"/>
        </a:spcBef>
        <a:spcAft>
          <a:spcPct val="0"/>
        </a:spcAft>
        <a:defRPr kumimoji="1" sz="3200" b="1">
          <a:solidFill>
            <a:srgbClr val="FFFFFF"/>
          </a:solidFill>
          <a:latin typeface="Arial" charset="0"/>
        </a:defRPr>
      </a:lvl8pPr>
      <a:lvl9pPr marL="1828800" algn="l" rtl="0" eaLnBrk="0" fontAlgn="base" hangingPunct="0">
        <a:lnSpc>
          <a:spcPct val="85000"/>
        </a:lnSpc>
        <a:spcBef>
          <a:spcPct val="0"/>
        </a:spcBef>
        <a:spcAft>
          <a:spcPct val="0"/>
        </a:spcAft>
        <a:defRPr kumimoji="1" sz="3200" b="1">
          <a:solidFill>
            <a:srgbClr val="FFFFFF"/>
          </a:solidFill>
          <a:latin typeface="Arial" charset="0"/>
        </a:defRPr>
      </a:lvl9pPr>
    </p:titleStyle>
    <p:bodyStyle>
      <a:lvl1pPr marL="342900" indent="-342900" algn="l" rtl="0" eaLnBrk="0" fontAlgn="base" hangingPunct="0">
        <a:spcBef>
          <a:spcPct val="60000"/>
        </a:spcBef>
        <a:spcAft>
          <a:spcPct val="0"/>
        </a:spcAft>
        <a:buClr>
          <a:srgbClr val="1E74D2"/>
        </a:buClr>
        <a:buChar char="•"/>
        <a:defRPr kumimoji="1" sz="2400" b="1">
          <a:solidFill>
            <a:srgbClr val="000000"/>
          </a:solidFill>
          <a:latin typeface="+mn-lt"/>
          <a:ea typeface="+mn-ea"/>
          <a:cs typeface="+mn-cs"/>
        </a:defRPr>
      </a:lvl1pPr>
      <a:lvl2pPr marL="742950" indent="-285750" algn="l" rtl="0" eaLnBrk="0" fontAlgn="base" hangingPunct="0">
        <a:spcBef>
          <a:spcPct val="40000"/>
        </a:spcBef>
        <a:spcAft>
          <a:spcPct val="0"/>
        </a:spcAft>
        <a:buClr>
          <a:srgbClr val="0066CC"/>
        </a:buClr>
        <a:buChar char="–"/>
        <a:defRPr kumimoji="1" sz="2400" b="1">
          <a:solidFill>
            <a:srgbClr val="000000"/>
          </a:solidFill>
          <a:latin typeface="+mn-lt"/>
        </a:defRPr>
      </a:lvl2pPr>
      <a:lvl3pPr marL="1143000" indent="-228600" algn="l" rtl="0" eaLnBrk="0" fontAlgn="base" hangingPunct="0">
        <a:lnSpc>
          <a:spcPct val="95000"/>
        </a:lnSpc>
        <a:spcBef>
          <a:spcPct val="35000"/>
        </a:spcBef>
        <a:spcAft>
          <a:spcPct val="0"/>
        </a:spcAft>
        <a:buClr>
          <a:srgbClr val="0066CC"/>
        </a:buClr>
        <a:buChar char="•"/>
        <a:defRPr kumimoji="1" sz="2400" b="1">
          <a:solidFill>
            <a:srgbClr val="000000"/>
          </a:solidFill>
          <a:latin typeface="+mn-lt"/>
        </a:defRPr>
      </a:lvl3pPr>
      <a:lvl4pPr marL="1600200" indent="-228600" algn="l" rtl="0" eaLnBrk="0" fontAlgn="base" hangingPunct="0">
        <a:lnSpc>
          <a:spcPct val="75000"/>
        </a:lnSpc>
        <a:spcBef>
          <a:spcPct val="30000"/>
        </a:spcBef>
        <a:spcAft>
          <a:spcPct val="0"/>
        </a:spcAft>
        <a:buClr>
          <a:srgbClr val="1E74D2"/>
        </a:buClr>
        <a:buChar char="–"/>
        <a:defRPr kumimoji="1" sz="2400" b="1">
          <a:solidFill>
            <a:srgbClr val="000000"/>
          </a:solidFill>
          <a:latin typeface="+mn-lt"/>
        </a:defRPr>
      </a:lvl4pPr>
      <a:lvl5pPr marL="20574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5pPr>
      <a:lvl6pPr marL="25146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6pPr>
      <a:lvl7pPr marL="29718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7pPr>
      <a:lvl8pPr marL="34290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8pPr>
      <a:lvl9pPr marL="3886200"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wmf"/><Relationship Id="rId7" Type="http://schemas.openxmlformats.org/officeDocument/2006/relationships/slide" Target="slide10.xml"/><Relationship Id="rId2" Type="http://schemas.openxmlformats.org/officeDocument/2006/relationships/image" Target="../media/image18.wmf"/><Relationship Id="rId1" Type="http://schemas.openxmlformats.org/officeDocument/2006/relationships/slideLayout" Target="../slideLayouts/slideLayout29.xml"/><Relationship Id="rId6" Type="http://schemas.openxmlformats.org/officeDocument/2006/relationships/image" Target="../media/image19.png"/><Relationship Id="rId11" Type="http://schemas.openxmlformats.org/officeDocument/2006/relationships/image" Target="../media/image9.png"/><Relationship Id="rId5" Type="http://schemas.openxmlformats.org/officeDocument/2006/relationships/slide" Target="slide1.xml"/><Relationship Id="rId10" Type="http://schemas.openxmlformats.org/officeDocument/2006/relationships/image" Target="../media/image20.png"/><Relationship Id="rId4" Type="http://schemas.openxmlformats.org/officeDocument/2006/relationships/image" Target="../media/image11.wmf"/><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3.wmf"/><Relationship Id="rId7" Type="http://schemas.openxmlformats.org/officeDocument/2006/relationships/image" Target="../media/image7.png"/><Relationship Id="rId2" Type="http://schemas.openxmlformats.org/officeDocument/2006/relationships/image" Target="../media/image12.wmf"/><Relationship Id="rId1" Type="http://schemas.openxmlformats.org/officeDocument/2006/relationships/slideLayout" Target="../slideLayouts/slideLayout23.xml"/><Relationship Id="rId6" Type="http://schemas.openxmlformats.org/officeDocument/2006/relationships/image" Target="../media/image6.png"/><Relationship Id="rId11" Type="http://schemas.openxmlformats.org/officeDocument/2006/relationships/image" Target="../media/image11.wmf"/><Relationship Id="rId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14.wmf"/><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3.wmf"/><Relationship Id="rId7" Type="http://schemas.openxmlformats.org/officeDocument/2006/relationships/image" Target="../media/image7.png"/><Relationship Id="rId2" Type="http://schemas.openxmlformats.org/officeDocument/2006/relationships/image" Target="../media/image12.wmf"/><Relationship Id="rId1" Type="http://schemas.openxmlformats.org/officeDocument/2006/relationships/slideLayout" Target="../slideLayouts/slideLayout23.xml"/><Relationship Id="rId6" Type="http://schemas.openxmlformats.org/officeDocument/2006/relationships/image" Target="../media/image6.png"/><Relationship Id="rId11" Type="http://schemas.openxmlformats.org/officeDocument/2006/relationships/image" Target="../media/image11.wmf"/><Relationship Id="rId5" Type="http://schemas.openxmlformats.org/officeDocument/2006/relationships/image" Target="../media/image17.wmf"/><Relationship Id="rId10" Type="http://schemas.openxmlformats.org/officeDocument/2006/relationships/image" Target="../media/image10.wmf"/><Relationship Id="rId4" Type="http://schemas.openxmlformats.org/officeDocument/2006/relationships/image" Target="../media/image16.wmf"/><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Wednesday December 10,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fontScale="925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the tools of fiscal policy and analyze the impact of fiscal policy decisions.</a:t>
            </a:r>
          </a:p>
          <a:p>
            <a:pPr marL="0" indent="0">
              <a:spcBef>
                <a:spcPct val="0"/>
              </a:spcBef>
              <a:buNone/>
              <a:defRPr/>
            </a:pPr>
            <a:endParaRPr lang="en-US" sz="13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Quick Analyzing</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CONCEPT: Fiscal Policy Tools</a:t>
            </a:r>
          </a:p>
          <a:p>
            <a:pPr marL="609600" lvl="0" indent="-609600">
              <a:spcBef>
                <a:spcPct val="0"/>
              </a:spcBef>
              <a:buFontTx/>
              <a:buAutoNum type="arabicParenR"/>
              <a:defRPr/>
            </a:pPr>
            <a:r>
              <a:rPr lang="en-US" sz="2400" dirty="0" smtClean="0"/>
              <a:t>SKILL: Applying Fiscal Policy</a:t>
            </a:r>
          </a:p>
          <a:p>
            <a:pPr marL="609600" lvl="0" indent="-609600">
              <a:spcBef>
                <a:spcPct val="0"/>
              </a:spcBef>
              <a:buFontTx/>
              <a:buAutoNum type="arabicParenR"/>
              <a:defRPr/>
            </a:pPr>
            <a:r>
              <a:rPr lang="en-US" sz="2400" dirty="0" smtClean="0"/>
              <a:t>Work on Study Guide for the Final</a:t>
            </a:r>
            <a:endParaRPr lang="en-US" sz="1600" dirty="0" smtClean="0"/>
          </a:p>
          <a:p>
            <a:pPr marL="0" lvl="0" indent="0">
              <a:spcBef>
                <a:spcPct val="0"/>
              </a:spcBef>
              <a:buNone/>
              <a:defRPr/>
            </a:pPr>
            <a:endParaRPr lang="en-US" sz="1300" dirty="0">
              <a:solidFill>
                <a:prstClr val="black"/>
              </a:solidFill>
            </a:endParaRPr>
          </a:p>
          <a:p>
            <a:pPr marL="0" lvl="0" indent="0" algn="ctr">
              <a:spcBef>
                <a:spcPct val="0"/>
              </a:spcBef>
              <a:buNone/>
              <a:defRPr/>
            </a:pPr>
            <a:r>
              <a:rPr lang="en-US" sz="2400" b="1" dirty="0" smtClean="0">
                <a:solidFill>
                  <a:srgbClr val="FF0000"/>
                </a:solidFill>
                <a:effectLst>
                  <a:outerShdw blurRad="38100" dist="38100" dir="2700000" algn="tl">
                    <a:srgbClr val="000000">
                      <a:alpha val="43137"/>
                    </a:srgbClr>
                  </a:outerShdw>
                </a:effectLst>
              </a:rPr>
              <a:t>***Earn up to 10 Points Extra Credit on the Economics Final for Econ Final Study Guide***</a:t>
            </a:r>
            <a:endParaRPr lang="en-US" sz="18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300" b="1" dirty="0" smtClean="0"/>
          </a:p>
          <a:p>
            <a:pPr marL="609600" lvl="0" indent="-609600">
              <a:spcBef>
                <a:spcPct val="0"/>
              </a:spcBef>
              <a:buNone/>
              <a:defRPr/>
            </a:pPr>
            <a:r>
              <a:rPr lang="en-US" sz="2800" b="1" dirty="0" smtClean="0">
                <a:solidFill>
                  <a:srgbClr val="1F497D"/>
                </a:solidFill>
              </a:rPr>
              <a:t>Quick Analyzing </a:t>
            </a:r>
            <a:r>
              <a:rPr lang="en-US" sz="2800" b="1" dirty="0" smtClean="0">
                <a:solidFill>
                  <a:srgbClr val="1F497D"/>
                </a:solidFill>
              </a:rPr>
              <a:t>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lvl="0" indent="0" algn="ctr">
              <a:spcBef>
                <a:spcPct val="0"/>
              </a:spcBef>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p>
          <a:p>
            <a:pPr lvl="0">
              <a:spcBef>
                <a:spcPct val="0"/>
              </a:spcBef>
              <a:buFont typeface="Wingdings" panose="05000000000000000000" pitchFamily="2" charset="2"/>
              <a:buChar char="Ø"/>
              <a:defRPr/>
            </a:pPr>
            <a:r>
              <a:rPr lang="en-US" sz="2400" dirty="0" smtClean="0">
                <a:solidFill>
                  <a:prstClr val="black"/>
                </a:solidFill>
              </a:rPr>
              <a:t>Read the speech from Representative Sam Johnson on P. 383. Answer the questions below.</a:t>
            </a:r>
            <a:endParaRPr lang="en-US" sz="2400" dirty="0">
              <a:solidFill>
                <a:prstClr val="black"/>
              </a:solidFill>
            </a:endParaRPr>
          </a:p>
          <a:p>
            <a:pPr lvl="1">
              <a:spcBef>
                <a:spcPct val="0"/>
              </a:spcBef>
              <a:buFont typeface="Wingdings" panose="05000000000000000000" pitchFamily="2" charset="2"/>
              <a:buChar char="Ø"/>
              <a:defRPr/>
            </a:pPr>
            <a:r>
              <a:rPr lang="en-US" sz="2000" dirty="0" smtClean="0">
                <a:solidFill>
                  <a:prstClr val="black"/>
                </a:solidFill>
              </a:rPr>
              <a:t>Identify a statement of fact and a statement of opinion from the excerpt.</a:t>
            </a:r>
          </a:p>
          <a:p>
            <a:pPr lvl="1">
              <a:spcBef>
                <a:spcPct val="0"/>
              </a:spcBef>
              <a:buFont typeface="Wingdings" panose="05000000000000000000" pitchFamily="2" charset="2"/>
              <a:buChar char="Ø"/>
              <a:defRPr/>
            </a:pPr>
            <a:r>
              <a:rPr lang="en-US" sz="2000" dirty="0" smtClean="0">
                <a:solidFill>
                  <a:prstClr val="black"/>
                </a:solidFill>
              </a:rPr>
              <a:t>What is Representative Johnson’s point of view on tax policy?</a:t>
            </a:r>
          </a:p>
          <a:p>
            <a:pPr lvl="1">
              <a:spcBef>
                <a:spcPct val="0"/>
              </a:spcBef>
              <a:buFont typeface="Wingdings" panose="05000000000000000000" pitchFamily="2" charset="2"/>
              <a:buChar char="Ø"/>
              <a:defRPr/>
            </a:pPr>
            <a:r>
              <a:rPr lang="en-US" sz="2000" dirty="0" smtClean="0">
                <a:solidFill>
                  <a:prstClr val="black"/>
                </a:solidFill>
              </a:rPr>
              <a:t>Has Representative Johnson supported his point of view well?  Explain.</a:t>
            </a:r>
          </a:p>
        </p:txBody>
      </p:sp>
    </p:spTree>
    <p:extLst>
      <p:ext uri="{BB962C8B-B14F-4D97-AF65-F5344CB8AC3E}">
        <p14:creationId xmlns:p14="http://schemas.microsoft.com/office/powerpoint/2010/main" val="872287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8598" name="Group 22"/>
          <p:cNvGrpSpPr>
            <a:grpSpLocks/>
          </p:cNvGrpSpPr>
          <p:nvPr/>
        </p:nvGrpSpPr>
        <p:grpSpPr bwMode="auto">
          <a:xfrm>
            <a:off x="552450" y="1606550"/>
            <a:ext cx="8039100" cy="4637088"/>
            <a:chOff x="958" y="980"/>
            <a:chExt cx="4133" cy="2780"/>
          </a:xfrm>
        </p:grpSpPr>
        <p:pic>
          <p:nvPicPr>
            <p:cNvPr id="408590"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 y="980"/>
              <a:ext cx="4133" cy="2780"/>
            </a:xfrm>
            <a:prstGeom prst="rect">
              <a:avLst/>
            </a:prstGeom>
            <a:noFill/>
            <a:extLst>
              <a:ext uri="{909E8E84-426E-40DD-AFC4-6F175D3DCCD1}">
                <a14:hiddenFill xmlns:a14="http://schemas.microsoft.com/office/drawing/2010/main">
                  <a:solidFill>
                    <a:srgbClr val="FFFFFF"/>
                  </a:solidFill>
                </a14:hiddenFill>
              </a:ext>
            </a:extLst>
          </p:spPr>
        </p:pic>
        <p:sp>
          <p:nvSpPr>
            <p:cNvPr id="408589" name="Text Box 13"/>
            <p:cNvSpPr txBox="1">
              <a:spLocks noChangeArrowheads="1"/>
            </p:cNvSpPr>
            <p:nvPr/>
          </p:nvSpPr>
          <p:spPr bwMode="auto">
            <a:xfrm>
              <a:off x="1146" y="1150"/>
              <a:ext cx="2229"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600" smtClean="0">
                  <a:solidFill>
                    <a:srgbClr val="FFFFFF"/>
                  </a:solidFill>
                </a:rPr>
                <a:t>Fiscal and Monetary Policy Tools</a:t>
              </a:r>
            </a:p>
          </p:txBody>
        </p:sp>
        <p:sp>
          <p:nvSpPr>
            <p:cNvPr id="408591" name="Text Box 15"/>
            <p:cNvSpPr txBox="1">
              <a:spLocks noChangeArrowheads="1"/>
            </p:cNvSpPr>
            <p:nvPr/>
          </p:nvSpPr>
          <p:spPr bwMode="auto">
            <a:xfrm>
              <a:off x="2406" y="1519"/>
              <a:ext cx="1238"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Fiscal policy tools</a:t>
              </a:r>
            </a:p>
          </p:txBody>
        </p:sp>
        <p:sp>
          <p:nvSpPr>
            <p:cNvPr id="408592" name="Text Box 16"/>
            <p:cNvSpPr txBox="1">
              <a:spLocks noChangeArrowheads="1"/>
            </p:cNvSpPr>
            <p:nvPr/>
          </p:nvSpPr>
          <p:spPr bwMode="auto">
            <a:xfrm>
              <a:off x="3690" y="1519"/>
              <a:ext cx="118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Monetary policy tools</a:t>
              </a:r>
            </a:p>
          </p:txBody>
        </p:sp>
      </p:grpSp>
      <p:sp>
        <p:nvSpPr>
          <p:cNvPr id="408579" name="Rectangle 3"/>
          <p:cNvSpPr>
            <a:spLocks noGrp="1" noChangeArrowheads="1"/>
          </p:cNvSpPr>
          <p:nvPr>
            <p:ph type="body" sz="half" idx="4294967295"/>
          </p:nvPr>
        </p:nvSpPr>
        <p:spPr>
          <a:xfrm>
            <a:off x="604838" y="1082675"/>
            <a:ext cx="7908925" cy="744538"/>
          </a:xfrm>
        </p:spPr>
        <p:txBody>
          <a:bodyPr/>
          <a:lstStyle/>
          <a:p>
            <a:pPr marL="0" indent="0" algn="ctr">
              <a:buFontTx/>
              <a:buNone/>
            </a:pPr>
            <a:r>
              <a:rPr lang="en-US" altLang="en-US" sz="1800"/>
              <a:t>The federal government and the Federal Reserve both have tools to influence the nation’s economy.</a:t>
            </a:r>
          </a:p>
        </p:txBody>
      </p:sp>
      <p:grpSp>
        <p:nvGrpSpPr>
          <p:cNvPr id="408609" name="Group 33"/>
          <p:cNvGrpSpPr>
            <a:grpSpLocks/>
          </p:cNvGrpSpPr>
          <p:nvPr/>
        </p:nvGrpSpPr>
        <p:grpSpPr bwMode="auto">
          <a:xfrm>
            <a:off x="1044575" y="2862263"/>
            <a:ext cx="7186613" cy="1492250"/>
            <a:chOff x="658" y="1803"/>
            <a:chExt cx="4527" cy="940"/>
          </a:xfrm>
        </p:grpSpPr>
        <p:sp>
          <p:nvSpPr>
            <p:cNvPr id="408588" name="Text Box 12"/>
            <p:cNvSpPr txBox="1">
              <a:spLocks noChangeArrowheads="1"/>
            </p:cNvSpPr>
            <p:nvPr/>
          </p:nvSpPr>
          <p:spPr bwMode="auto">
            <a:xfrm>
              <a:off x="2188" y="2000"/>
              <a:ext cx="136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168275" indent="-168275">
                <a:spcBef>
                  <a:spcPct val="0"/>
                </a:spcBef>
                <a:defRPr kumimoji="1" sz="2400">
                  <a:solidFill>
                    <a:schemeClr val="tx1"/>
                  </a:solidFill>
                  <a:latin typeface="Times New Roman" charset="0"/>
                </a:defRPr>
              </a:lvl1pPr>
              <a:lvl2pPr marL="460375">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eaLnBrk="0" fontAlgn="base" hangingPunct="0">
                <a:spcBef>
                  <a:spcPct val="0"/>
                </a:spcBef>
                <a:spcAft>
                  <a:spcPct val="0"/>
                </a:spcAft>
                <a:defRPr kumimoji="1" sz="2400">
                  <a:solidFill>
                    <a:schemeClr val="tx1"/>
                  </a:solidFill>
                  <a:latin typeface="Times New Roman" charset="0"/>
                </a:defRPr>
              </a:lvl6pPr>
              <a:lvl7pPr eaLnBrk="0" fontAlgn="base" hangingPunct="0">
                <a:spcBef>
                  <a:spcPct val="0"/>
                </a:spcBef>
                <a:spcAft>
                  <a:spcPct val="0"/>
                </a:spcAft>
                <a:defRPr kumimoji="1" sz="2400">
                  <a:solidFill>
                    <a:schemeClr val="tx1"/>
                  </a:solidFill>
                  <a:latin typeface="Times New Roman" charset="0"/>
                </a:defRPr>
              </a:lvl7pPr>
              <a:lvl8pPr eaLnBrk="0" fontAlgn="base" hangingPunct="0">
                <a:spcBef>
                  <a:spcPct val="0"/>
                </a:spcBef>
                <a:spcAft>
                  <a:spcPct val="0"/>
                </a:spcAft>
                <a:defRPr kumimoji="1" sz="2400">
                  <a:solidFill>
                    <a:schemeClr val="tx1"/>
                  </a:solidFill>
                  <a:latin typeface="Times New Roman" charset="0"/>
                </a:defRPr>
              </a:lvl8pPr>
              <a:lvl9pPr eaLnBrk="0" fontAlgn="base" hangingPunct="0">
                <a:spcBef>
                  <a:spcPct val="0"/>
                </a:spcBef>
                <a:spcAft>
                  <a:spcPct val="0"/>
                </a:spcAft>
                <a:defRPr kumimoji="1" sz="2400">
                  <a:solidFill>
                    <a:schemeClr val="tx1"/>
                  </a:solidFill>
                  <a:latin typeface="Times New Roman" charset="0"/>
                </a:defRPr>
              </a:lvl9pPr>
            </a:lstStyle>
            <a:p>
              <a:pPr eaLnBrk="0" fontAlgn="base" hangingPunct="0">
                <a:lnSpc>
                  <a:spcPct val="110000"/>
                </a:lnSpc>
                <a:spcAft>
                  <a:spcPct val="0"/>
                </a:spcAft>
              </a:pPr>
              <a:r>
                <a:rPr kumimoji="0" lang="en-US" altLang="en-US" sz="1400" smtClean="0">
                  <a:solidFill>
                    <a:srgbClr val="000000"/>
                  </a:solidFill>
                  <a:latin typeface="Arial" charset="0"/>
                </a:rPr>
                <a:t>1.	increasing government spending</a:t>
              </a:r>
            </a:p>
            <a:p>
              <a:pPr eaLnBrk="0" fontAlgn="base" hangingPunct="0">
                <a:lnSpc>
                  <a:spcPct val="110000"/>
                </a:lnSpc>
                <a:spcAft>
                  <a:spcPct val="0"/>
                </a:spcAft>
              </a:pPr>
              <a:r>
                <a:rPr kumimoji="0" lang="en-US" altLang="en-US" sz="1400" smtClean="0">
                  <a:solidFill>
                    <a:srgbClr val="000000"/>
                  </a:solidFill>
                  <a:latin typeface="Arial" charset="0"/>
                </a:rPr>
                <a:t>2. cutting taxes</a:t>
              </a:r>
              <a:endParaRPr kumimoji="0" lang="en-US" altLang="en-US" sz="1200" smtClean="0">
                <a:solidFill>
                  <a:srgbClr val="000000"/>
                </a:solidFill>
                <a:latin typeface="Arial" charset="0"/>
              </a:endParaRPr>
            </a:p>
          </p:txBody>
        </p:sp>
        <p:sp>
          <p:nvSpPr>
            <p:cNvPr id="408593" name="Text Box 17"/>
            <p:cNvSpPr txBox="1">
              <a:spLocks noChangeArrowheads="1"/>
            </p:cNvSpPr>
            <p:nvPr/>
          </p:nvSpPr>
          <p:spPr bwMode="auto">
            <a:xfrm>
              <a:off x="658" y="2004"/>
              <a:ext cx="123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600" b="1" smtClean="0">
                  <a:solidFill>
                    <a:srgbClr val="000000"/>
                  </a:solidFill>
                </a:rPr>
                <a:t>Expansionary tools</a:t>
              </a:r>
              <a:endParaRPr lang="en-US" altLang="en-US" sz="1200" b="1" smtClean="0">
                <a:solidFill>
                  <a:srgbClr val="000000"/>
                </a:solidFill>
              </a:endParaRPr>
            </a:p>
          </p:txBody>
        </p:sp>
        <p:sp>
          <p:nvSpPr>
            <p:cNvPr id="408595" name="Text Box 19"/>
            <p:cNvSpPr txBox="1">
              <a:spLocks noChangeArrowheads="1"/>
            </p:cNvSpPr>
            <p:nvPr/>
          </p:nvSpPr>
          <p:spPr bwMode="auto">
            <a:xfrm>
              <a:off x="3677" y="1803"/>
              <a:ext cx="1508" cy="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168275" indent="-168275">
                <a:spcBef>
                  <a:spcPct val="0"/>
                </a:spcBef>
                <a:defRPr kumimoji="1" sz="2400">
                  <a:solidFill>
                    <a:schemeClr val="tx1"/>
                  </a:solidFill>
                  <a:latin typeface="Times New Roman" charset="0"/>
                </a:defRPr>
              </a:lvl1pPr>
              <a:lvl2pPr marL="460375">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eaLnBrk="0" fontAlgn="base" hangingPunct="0">
                <a:spcBef>
                  <a:spcPct val="0"/>
                </a:spcBef>
                <a:spcAft>
                  <a:spcPct val="0"/>
                </a:spcAft>
                <a:defRPr kumimoji="1" sz="2400">
                  <a:solidFill>
                    <a:schemeClr val="tx1"/>
                  </a:solidFill>
                  <a:latin typeface="Times New Roman" charset="0"/>
                </a:defRPr>
              </a:lvl6pPr>
              <a:lvl7pPr eaLnBrk="0" fontAlgn="base" hangingPunct="0">
                <a:spcBef>
                  <a:spcPct val="0"/>
                </a:spcBef>
                <a:spcAft>
                  <a:spcPct val="0"/>
                </a:spcAft>
                <a:defRPr kumimoji="1" sz="2400">
                  <a:solidFill>
                    <a:schemeClr val="tx1"/>
                  </a:solidFill>
                  <a:latin typeface="Times New Roman" charset="0"/>
                </a:defRPr>
              </a:lvl7pPr>
              <a:lvl8pPr eaLnBrk="0" fontAlgn="base" hangingPunct="0">
                <a:spcBef>
                  <a:spcPct val="0"/>
                </a:spcBef>
                <a:spcAft>
                  <a:spcPct val="0"/>
                </a:spcAft>
                <a:defRPr kumimoji="1" sz="2400">
                  <a:solidFill>
                    <a:schemeClr val="tx1"/>
                  </a:solidFill>
                  <a:latin typeface="Times New Roman" charset="0"/>
                </a:defRPr>
              </a:lvl8pPr>
              <a:lvl9pPr eaLnBrk="0" fontAlgn="base" hangingPunct="0">
                <a:spcBef>
                  <a:spcPct val="0"/>
                </a:spcBef>
                <a:spcAft>
                  <a:spcPct val="0"/>
                </a:spcAft>
                <a:defRPr kumimoji="1" sz="2400">
                  <a:solidFill>
                    <a:schemeClr val="tx1"/>
                  </a:solidFill>
                  <a:latin typeface="Times New Roman" charset="0"/>
                </a:defRPr>
              </a:lvl9pPr>
            </a:lstStyle>
            <a:p>
              <a:pPr eaLnBrk="0" fontAlgn="base" hangingPunct="0">
                <a:lnSpc>
                  <a:spcPct val="110000"/>
                </a:lnSpc>
                <a:spcAft>
                  <a:spcPct val="0"/>
                </a:spcAft>
              </a:pPr>
              <a:r>
                <a:rPr kumimoji="0" lang="en-US" altLang="en-US" sz="1400" smtClean="0">
                  <a:solidFill>
                    <a:srgbClr val="000000"/>
                  </a:solidFill>
                  <a:latin typeface="Arial" charset="0"/>
                </a:rPr>
                <a:t>1.	open market operations: bond purchases</a:t>
              </a:r>
            </a:p>
            <a:p>
              <a:pPr eaLnBrk="0" fontAlgn="base" hangingPunct="0">
                <a:lnSpc>
                  <a:spcPct val="110000"/>
                </a:lnSpc>
                <a:spcAft>
                  <a:spcPct val="0"/>
                </a:spcAft>
              </a:pPr>
              <a:r>
                <a:rPr kumimoji="0" lang="en-US" altLang="en-US" sz="1400" smtClean="0">
                  <a:solidFill>
                    <a:srgbClr val="000000"/>
                  </a:solidFill>
                  <a:latin typeface="Arial" charset="0"/>
                </a:rPr>
                <a:t>2. decreasing the discount rate</a:t>
              </a:r>
            </a:p>
            <a:p>
              <a:pPr eaLnBrk="0" fontAlgn="base" hangingPunct="0">
                <a:lnSpc>
                  <a:spcPct val="110000"/>
                </a:lnSpc>
                <a:spcAft>
                  <a:spcPct val="0"/>
                </a:spcAft>
              </a:pPr>
              <a:r>
                <a:rPr kumimoji="0" lang="en-US" altLang="en-US" sz="1400" smtClean="0">
                  <a:solidFill>
                    <a:srgbClr val="000000"/>
                  </a:solidFill>
                  <a:latin typeface="Arial" charset="0"/>
                </a:rPr>
                <a:t>3.	decreasing reserve requirements</a:t>
              </a:r>
              <a:endParaRPr kumimoji="0" lang="en-US" altLang="en-US" sz="1200" smtClean="0">
                <a:solidFill>
                  <a:srgbClr val="000000"/>
                </a:solidFill>
                <a:latin typeface="Arial" charset="0"/>
              </a:endParaRPr>
            </a:p>
          </p:txBody>
        </p:sp>
      </p:grpSp>
      <p:grpSp>
        <p:nvGrpSpPr>
          <p:cNvPr id="408610" name="Group 34"/>
          <p:cNvGrpSpPr>
            <a:grpSpLocks/>
          </p:cNvGrpSpPr>
          <p:nvPr/>
        </p:nvGrpSpPr>
        <p:grpSpPr bwMode="auto">
          <a:xfrm>
            <a:off x="1085850" y="4398963"/>
            <a:ext cx="7218363" cy="1492250"/>
            <a:chOff x="684" y="2771"/>
            <a:chExt cx="4547" cy="940"/>
          </a:xfrm>
        </p:grpSpPr>
        <p:sp>
          <p:nvSpPr>
            <p:cNvPr id="408594" name="Text Box 18"/>
            <p:cNvSpPr txBox="1">
              <a:spLocks noChangeArrowheads="1"/>
            </p:cNvSpPr>
            <p:nvPr/>
          </p:nvSpPr>
          <p:spPr bwMode="auto">
            <a:xfrm>
              <a:off x="684" y="3022"/>
              <a:ext cx="123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600" b="1" smtClean="0">
                  <a:solidFill>
                    <a:srgbClr val="000000"/>
                  </a:solidFill>
                </a:rPr>
                <a:t>Contractionary tools</a:t>
              </a:r>
              <a:endParaRPr lang="en-US" altLang="en-US" sz="1200" b="1" smtClean="0">
                <a:solidFill>
                  <a:srgbClr val="000000"/>
                </a:solidFill>
              </a:endParaRPr>
            </a:p>
          </p:txBody>
        </p:sp>
        <p:sp>
          <p:nvSpPr>
            <p:cNvPr id="408596" name="Text Box 20"/>
            <p:cNvSpPr txBox="1">
              <a:spLocks noChangeArrowheads="1"/>
            </p:cNvSpPr>
            <p:nvPr/>
          </p:nvSpPr>
          <p:spPr bwMode="auto">
            <a:xfrm>
              <a:off x="2095" y="2957"/>
              <a:ext cx="1569"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168275" indent="-168275">
                <a:spcBef>
                  <a:spcPct val="0"/>
                </a:spcBef>
                <a:defRPr kumimoji="1" sz="2400">
                  <a:solidFill>
                    <a:schemeClr val="tx1"/>
                  </a:solidFill>
                  <a:latin typeface="Times New Roman" charset="0"/>
                </a:defRPr>
              </a:lvl1pPr>
              <a:lvl2pPr marL="460375">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eaLnBrk="0" fontAlgn="base" hangingPunct="0">
                <a:spcBef>
                  <a:spcPct val="0"/>
                </a:spcBef>
                <a:spcAft>
                  <a:spcPct val="0"/>
                </a:spcAft>
                <a:defRPr kumimoji="1" sz="2400">
                  <a:solidFill>
                    <a:schemeClr val="tx1"/>
                  </a:solidFill>
                  <a:latin typeface="Times New Roman" charset="0"/>
                </a:defRPr>
              </a:lvl6pPr>
              <a:lvl7pPr eaLnBrk="0" fontAlgn="base" hangingPunct="0">
                <a:spcBef>
                  <a:spcPct val="0"/>
                </a:spcBef>
                <a:spcAft>
                  <a:spcPct val="0"/>
                </a:spcAft>
                <a:defRPr kumimoji="1" sz="2400">
                  <a:solidFill>
                    <a:schemeClr val="tx1"/>
                  </a:solidFill>
                  <a:latin typeface="Times New Roman" charset="0"/>
                </a:defRPr>
              </a:lvl7pPr>
              <a:lvl8pPr eaLnBrk="0" fontAlgn="base" hangingPunct="0">
                <a:spcBef>
                  <a:spcPct val="0"/>
                </a:spcBef>
                <a:spcAft>
                  <a:spcPct val="0"/>
                </a:spcAft>
                <a:defRPr kumimoji="1" sz="2400">
                  <a:solidFill>
                    <a:schemeClr val="tx1"/>
                  </a:solidFill>
                  <a:latin typeface="Times New Roman" charset="0"/>
                </a:defRPr>
              </a:lvl8pPr>
              <a:lvl9pPr eaLnBrk="0" fontAlgn="base" hangingPunct="0">
                <a:spcBef>
                  <a:spcPct val="0"/>
                </a:spcBef>
                <a:spcAft>
                  <a:spcPct val="0"/>
                </a:spcAft>
                <a:defRPr kumimoji="1" sz="2400">
                  <a:solidFill>
                    <a:schemeClr val="tx1"/>
                  </a:solidFill>
                  <a:latin typeface="Times New Roman" charset="0"/>
                </a:defRPr>
              </a:lvl9pPr>
            </a:lstStyle>
            <a:p>
              <a:pPr eaLnBrk="0" fontAlgn="base" hangingPunct="0">
                <a:lnSpc>
                  <a:spcPct val="110000"/>
                </a:lnSpc>
                <a:spcAft>
                  <a:spcPct val="0"/>
                </a:spcAft>
              </a:pPr>
              <a:r>
                <a:rPr kumimoji="0" lang="en-US" altLang="en-US" sz="1400" smtClean="0">
                  <a:solidFill>
                    <a:srgbClr val="000000"/>
                  </a:solidFill>
                  <a:latin typeface="Arial" charset="0"/>
                </a:rPr>
                <a:t>1.	decreasing government spending</a:t>
              </a:r>
            </a:p>
            <a:p>
              <a:pPr eaLnBrk="0" fontAlgn="base" hangingPunct="0">
                <a:lnSpc>
                  <a:spcPct val="110000"/>
                </a:lnSpc>
                <a:spcAft>
                  <a:spcPct val="0"/>
                </a:spcAft>
              </a:pPr>
              <a:r>
                <a:rPr kumimoji="0" lang="en-US" altLang="en-US" sz="1400" smtClean="0">
                  <a:solidFill>
                    <a:srgbClr val="000000"/>
                  </a:solidFill>
                  <a:latin typeface="Arial" charset="0"/>
                </a:rPr>
                <a:t>2. raising taxes</a:t>
              </a:r>
              <a:endParaRPr kumimoji="0" lang="en-US" altLang="en-US" sz="1200" smtClean="0">
                <a:solidFill>
                  <a:srgbClr val="000000"/>
                </a:solidFill>
                <a:latin typeface="Arial" charset="0"/>
              </a:endParaRPr>
            </a:p>
          </p:txBody>
        </p:sp>
        <p:sp>
          <p:nvSpPr>
            <p:cNvPr id="408597" name="Text Box 21"/>
            <p:cNvSpPr txBox="1">
              <a:spLocks noChangeArrowheads="1"/>
            </p:cNvSpPr>
            <p:nvPr/>
          </p:nvSpPr>
          <p:spPr bwMode="auto">
            <a:xfrm>
              <a:off x="3676" y="2771"/>
              <a:ext cx="1555" cy="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168275" indent="-168275">
                <a:spcBef>
                  <a:spcPct val="0"/>
                </a:spcBef>
                <a:defRPr kumimoji="1" sz="2400">
                  <a:solidFill>
                    <a:schemeClr val="tx1"/>
                  </a:solidFill>
                  <a:latin typeface="Times New Roman" charset="0"/>
                </a:defRPr>
              </a:lvl1pPr>
              <a:lvl2pPr marL="460375">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eaLnBrk="0" fontAlgn="base" hangingPunct="0">
                <a:spcBef>
                  <a:spcPct val="0"/>
                </a:spcBef>
                <a:spcAft>
                  <a:spcPct val="0"/>
                </a:spcAft>
                <a:defRPr kumimoji="1" sz="2400">
                  <a:solidFill>
                    <a:schemeClr val="tx1"/>
                  </a:solidFill>
                  <a:latin typeface="Times New Roman" charset="0"/>
                </a:defRPr>
              </a:lvl6pPr>
              <a:lvl7pPr eaLnBrk="0" fontAlgn="base" hangingPunct="0">
                <a:spcBef>
                  <a:spcPct val="0"/>
                </a:spcBef>
                <a:spcAft>
                  <a:spcPct val="0"/>
                </a:spcAft>
                <a:defRPr kumimoji="1" sz="2400">
                  <a:solidFill>
                    <a:schemeClr val="tx1"/>
                  </a:solidFill>
                  <a:latin typeface="Times New Roman" charset="0"/>
                </a:defRPr>
              </a:lvl7pPr>
              <a:lvl8pPr eaLnBrk="0" fontAlgn="base" hangingPunct="0">
                <a:spcBef>
                  <a:spcPct val="0"/>
                </a:spcBef>
                <a:spcAft>
                  <a:spcPct val="0"/>
                </a:spcAft>
                <a:defRPr kumimoji="1" sz="2400">
                  <a:solidFill>
                    <a:schemeClr val="tx1"/>
                  </a:solidFill>
                  <a:latin typeface="Times New Roman" charset="0"/>
                </a:defRPr>
              </a:lvl8pPr>
              <a:lvl9pPr eaLnBrk="0" fontAlgn="base" hangingPunct="0">
                <a:spcBef>
                  <a:spcPct val="0"/>
                </a:spcBef>
                <a:spcAft>
                  <a:spcPct val="0"/>
                </a:spcAft>
                <a:defRPr kumimoji="1" sz="2400">
                  <a:solidFill>
                    <a:schemeClr val="tx1"/>
                  </a:solidFill>
                  <a:latin typeface="Times New Roman" charset="0"/>
                </a:defRPr>
              </a:lvl9pPr>
            </a:lstStyle>
            <a:p>
              <a:pPr eaLnBrk="0" fontAlgn="base" hangingPunct="0">
                <a:lnSpc>
                  <a:spcPct val="110000"/>
                </a:lnSpc>
                <a:spcAft>
                  <a:spcPct val="0"/>
                </a:spcAft>
              </a:pPr>
              <a:r>
                <a:rPr kumimoji="0" lang="en-US" altLang="en-US" sz="1400" smtClean="0">
                  <a:solidFill>
                    <a:srgbClr val="000000"/>
                  </a:solidFill>
                  <a:latin typeface="Arial" charset="0"/>
                </a:rPr>
                <a:t>1.	open market operations: bond sales</a:t>
              </a:r>
            </a:p>
            <a:p>
              <a:pPr eaLnBrk="0" fontAlgn="base" hangingPunct="0">
                <a:lnSpc>
                  <a:spcPct val="110000"/>
                </a:lnSpc>
                <a:spcAft>
                  <a:spcPct val="0"/>
                </a:spcAft>
              </a:pPr>
              <a:r>
                <a:rPr kumimoji="0" lang="en-US" altLang="en-US" sz="1400" smtClean="0">
                  <a:solidFill>
                    <a:srgbClr val="000000"/>
                  </a:solidFill>
                  <a:latin typeface="Arial" charset="0"/>
                </a:rPr>
                <a:t>2. increasing the discount rate</a:t>
              </a:r>
            </a:p>
            <a:p>
              <a:pPr eaLnBrk="0" fontAlgn="base" hangingPunct="0">
                <a:lnSpc>
                  <a:spcPct val="110000"/>
                </a:lnSpc>
                <a:spcAft>
                  <a:spcPct val="0"/>
                </a:spcAft>
              </a:pPr>
              <a:r>
                <a:rPr kumimoji="0" lang="en-US" altLang="en-US" sz="1400" smtClean="0">
                  <a:solidFill>
                    <a:srgbClr val="000000"/>
                  </a:solidFill>
                  <a:latin typeface="Arial" charset="0"/>
                </a:rPr>
                <a:t>3.	increasing reserve requirements</a:t>
              </a:r>
              <a:endParaRPr kumimoji="0" lang="en-US" altLang="en-US" sz="1200" smtClean="0">
                <a:solidFill>
                  <a:srgbClr val="000000"/>
                </a:solidFill>
                <a:latin typeface="Arial" charset="0"/>
              </a:endParaRPr>
            </a:p>
          </p:txBody>
        </p:sp>
      </p:grpSp>
      <p:sp>
        <p:nvSpPr>
          <p:cNvPr id="408611" name="Rectangle 35"/>
          <p:cNvSpPr>
            <a:spLocks noGrp="1" noChangeArrowheads="1"/>
          </p:cNvSpPr>
          <p:nvPr>
            <p:ph type="title"/>
          </p:nvPr>
        </p:nvSpPr>
        <p:spPr/>
        <p:txBody>
          <a:bodyPr/>
          <a:lstStyle/>
          <a:p>
            <a:r>
              <a:rPr lang="en-US" altLang="en-US"/>
              <a:t>Fiscal and Monetary Policy Tools</a:t>
            </a:r>
          </a:p>
        </p:txBody>
      </p:sp>
      <p:pic>
        <p:nvPicPr>
          <p:cNvPr id="408612" name="Picture 36">
            <a:hlinkClick r:id="" action="ppaction://hlinkshowjump?jump=previous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8613" name="Picture 37">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8614" name="Picture 38">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8363"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08615" name="Picture 39">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5263"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08616" name="Picture 40">
            <a:hlinkClick r:id="" action="ppaction://noac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2163"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08617" name="Picture 41">
            <a:hlinkClick r:id="" action="ppaction://noaction"/>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30650"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08618" name="Picture 42">
            <a:hlinkClick r:id="" action="ppaction://hlinkshowjump?jump=endshow"/>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49076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8611"/>
                                        </p:tgtEl>
                                        <p:attrNameLst>
                                          <p:attrName>style.visibility</p:attrName>
                                        </p:attrNameLst>
                                      </p:cBhvr>
                                      <p:to>
                                        <p:strVal val="visible"/>
                                      </p:to>
                                    </p:set>
                                    <p:anim calcmode="lin" valueType="num">
                                      <p:cBhvr additive="base">
                                        <p:cTn id="7" dur="500" fill="hold"/>
                                        <p:tgtEl>
                                          <p:spTgt spid="408611"/>
                                        </p:tgtEl>
                                        <p:attrNameLst>
                                          <p:attrName>ppt_x</p:attrName>
                                        </p:attrNameLst>
                                      </p:cBhvr>
                                      <p:tavLst>
                                        <p:tav tm="0">
                                          <p:val>
                                            <p:strVal val="#ppt_x"/>
                                          </p:val>
                                        </p:tav>
                                        <p:tav tm="100000">
                                          <p:val>
                                            <p:strVal val="#ppt_x"/>
                                          </p:val>
                                        </p:tav>
                                      </p:tavLst>
                                    </p:anim>
                                    <p:anim calcmode="lin" valueType="num">
                                      <p:cBhvr additive="base">
                                        <p:cTn id="8" dur="500" fill="hold"/>
                                        <p:tgtEl>
                                          <p:spTgt spid="408611"/>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408579">
                                            <p:txEl>
                                              <p:pRg st="0" end="0"/>
                                            </p:txEl>
                                          </p:spTgt>
                                        </p:tgtEl>
                                        <p:attrNameLst>
                                          <p:attrName>style.visibility</p:attrName>
                                        </p:attrNameLst>
                                      </p:cBhvr>
                                      <p:to>
                                        <p:strVal val="visible"/>
                                      </p:to>
                                    </p:set>
                                    <p:anim calcmode="lin" valueType="num">
                                      <p:cBhvr>
                                        <p:cTn id="13" dur="500" fill="hold"/>
                                        <p:tgtEl>
                                          <p:spTgt spid="408579">
                                            <p:txEl>
                                              <p:pRg st="0" end="0"/>
                                            </p:txEl>
                                          </p:spTgt>
                                        </p:tgtEl>
                                        <p:attrNameLst>
                                          <p:attrName>ppt_w</p:attrName>
                                        </p:attrNameLst>
                                      </p:cBhvr>
                                      <p:tavLst>
                                        <p:tav tm="0">
                                          <p:val>
                                            <p:strVal val="2/3*#ppt_w"/>
                                          </p:val>
                                        </p:tav>
                                        <p:tav tm="100000">
                                          <p:val>
                                            <p:strVal val="#ppt_w"/>
                                          </p:val>
                                        </p:tav>
                                      </p:tavLst>
                                    </p:anim>
                                    <p:anim calcmode="lin" valueType="num">
                                      <p:cBhvr>
                                        <p:cTn id="14" dur="500" fill="hold"/>
                                        <p:tgtEl>
                                          <p:spTgt spid="40857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408598"/>
                                        </p:tgtEl>
                                        <p:attrNameLst>
                                          <p:attrName>style.visibility</p:attrName>
                                        </p:attrNameLst>
                                      </p:cBhvr>
                                      <p:to>
                                        <p:strVal val="visible"/>
                                      </p:to>
                                    </p:set>
                                    <p:animEffect transition="in" filter="randombar(horizontal)">
                                      <p:cBhvr>
                                        <p:cTn id="19" dur="500"/>
                                        <p:tgtEl>
                                          <p:spTgt spid="40859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408609"/>
                                        </p:tgtEl>
                                        <p:attrNameLst>
                                          <p:attrName>style.visibility</p:attrName>
                                        </p:attrNameLst>
                                      </p:cBhvr>
                                      <p:to>
                                        <p:strVal val="visible"/>
                                      </p:to>
                                    </p:set>
                                    <p:animEffect transition="in" filter="wipe(up)">
                                      <p:cBhvr>
                                        <p:cTn id="24" dur="500"/>
                                        <p:tgtEl>
                                          <p:spTgt spid="40860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08610"/>
                                        </p:tgtEl>
                                        <p:attrNameLst>
                                          <p:attrName>style.visibility</p:attrName>
                                        </p:attrNameLst>
                                      </p:cBhvr>
                                      <p:to>
                                        <p:strVal val="visible"/>
                                      </p:to>
                                    </p:set>
                                    <p:animEffect transition="in" filter="wipe(up)">
                                      <p:cBhvr>
                                        <p:cTn id="29" dur="500"/>
                                        <p:tgtEl>
                                          <p:spTgt spid="40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bldLvl="5" autoUpdateAnimBg="0"/>
      <p:bldP spid="40861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effectLst>
                  <a:outerShdw blurRad="38100" dist="38100" dir="2700000" algn="tl">
                    <a:srgbClr val="000000">
                      <a:alpha val="43137"/>
                    </a:srgbClr>
                  </a:outerShdw>
                </a:effectLst>
              </a:rPr>
              <a:t>EXIT TICKET -</a:t>
            </a:r>
            <a:br>
              <a:rPr lang="en-US" u="sng" dirty="0" smtClean="0">
                <a:effectLst>
                  <a:outerShdw blurRad="38100" dist="38100" dir="2700000" algn="tl">
                    <a:srgbClr val="000000">
                      <a:alpha val="43137"/>
                    </a:srgbClr>
                  </a:outerShdw>
                </a:effectLst>
              </a:rPr>
            </a:br>
            <a:r>
              <a:rPr lang="en-US" u="sng" dirty="0" smtClean="0">
                <a:effectLst>
                  <a:outerShdw blurRad="38100" dist="38100" dir="2700000" algn="tl">
                    <a:srgbClr val="000000">
                      <a:alpha val="43137"/>
                    </a:srgbClr>
                  </a:outerShdw>
                </a:effectLst>
              </a:rPr>
              <a:t>SKILL</a:t>
            </a:r>
            <a:r>
              <a:rPr lang="en-US" u="sng" dirty="0" smtClean="0">
                <a:effectLst>
                  <a:outerShdw blurRad="38100" dist="38100" dir="2700000" algn="tl">
                    <a:srgbClr val="000000">
                      <a:alpha val="43137"/>
                    </a:srgbClr>
                  </a:outerShdw>
                </a:effectLst>
              </a:rPr>
              <a:t>: APPLYING FISCAL POLICY</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1465" y="990600"/>
            <a:ext cx="4229100" cy="5105400"/>
          </a:xfrm>
        </p:spPr>
        <p:txBody>
          <a:bodyPr/>
          <a:lstStyle/>
          <a:p>
            <a:r>
              <a:rPr lang="en-US" dirty="0" smtClean="0"/>
              <a:t>Explain how a tax cut can lead to a higher GDP in the short run.</a:t>
            </a:r>
          </a:p>
          <a:p>
            <a:endParaRPr lang="en-US" dirty="0"/>
          </a:p>
          <a:p>
            <a:r>
              <a:rPr lang="en-US" dirty="0" smtClean="0"/>
              <a:t>Explain how a decrease in Federal spending can reduce the GDP in the short run.</a:t>
            </a:r>
            <a:endParaRPr lang="en-US" dirty="0"/>
          </a:p>
        </p:txBody>
      </p:sp>
      <p:sp>
        <p:nvSpPr>
          <p:cNvPr id="4" name="Content Placeholder 3"/>
          <p:cNvSpPr>
            <a:spLocks noGrp="1"/>
          </p:cNvSpPr>
          <p:nvPr>
            <p:ph sz="half" idx="2"/>
          </p:nvPr>
        </p:nvSpPr>
        <p:spPr>
          <a:xfrm>
            <a:off x="4686300" y="990600"/>
            <a:ext cx="4229100" cy="5105400"/>
          </a:xfrm>
        </p:spPr>
        <p:txBody>
          <a:bodyPr>
            <a:normAutofit fontScale="92500" lnSpcReduction="10000"/>
          </a:bodyPr>
          <a:lstStyle/>
          <a:p>
            <a:pPr marL="0" indent="0">
              <a:buNone/>
            </a:pPr>
            <a:r>
              <a:rPr lang="en-US" dirty="0" smtClean="0"/>
              <a:t>WHICH FISCAL POLICY STRATEGY DO YOU THINK POLICY MAKERS WOULD USE IN EACH SCENARIO:</a:t>
            </a:r>
          </a:p>
          <a:p>
            <a:pPr marL="514350" indent="-514350">
              <a:buFont typeface="+mj-lt"/>
              <a:buAutoNum type="arabicParenR"/>
            </a:pPr>
            <a:r>
              <a:rPr lang="en-US" dirty="0" smtClean="0"/>
              <a:t>Inflation is rising, and real GDP is up by 4 percent</a:t>
            </a:r>
          </a:p>
          <a:p>
            <a:pPr marL="514350" indent="-514350">
              <a:buFont typeface="+mj-lt"/>
              <a:buAutoNum type="arabicParenR"/>
            </a:pPr>
            <a:r>
              <a:rPr lang="en-US" dirty="0" smtClean="0"/>
              <a:t>GDP is down, and the unemployment rate has increased to 10 percent</a:t>
            </a:r>
            <a:endParaRPr lang="en-US" dirty="0"/>
          </a:p>
        </p:txBody>
      </p:sp>
    </p:spTree>
    <p:extLst>
      <p:ext uri="{BB962C8B-B14F-4D97-AF65-F5344CB8AC3E}">
        <p14:creationId xmlns:p14="http://schemas.microsoft.com/office/powerpoint/2010/main" val="5596189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55" name="Rectangle 1039"/>
          <p:cNvSpPr>
            <a:spLocks noGrp="1" noChangeArrowheads="1"/>
          </p:cNvSpPr>
          <p:nvPr>
            <p:ph type="title"/>
          </p:nvPr>
        </p:nvSpPr>
        <p:spPr/>
        <p:txBody>
          <a:bodyPr/>
          <a:lstStyle/>
          <a:p>
            <a:r>
              <a:rPr lang="en-US" altLang="en-US"/>
              <a:t>Limits of Fiscal Policy</a:t>
            </a:r>
          </a:p>
        </p:txBody>
      </p:sp>
      <p:sp>
        <p:nvSpPr>
          <p:cNvPr id="394256" name="Rectangle 1040"/>
          <p:cNvSpPr>
            <a:spLocks noGrp="1" noChangeArrowheads="1"/>
          </p:cNvSpPr>
          <p:nvPr>
            <p:ph type="body" idx="1"/>
          </p:nvPr>
        </p:nvSpPr>
        <p:spPr/>
        <p:txBody>
          <a:bodyPr/>
          <a:lstStyle/>
          <a:p>
            <a:pPr>
              <a:spcBef>
                <a:spcPct val="30000"/>
              </a:spcBef>
              <a:buFontTx/>
              <a:buNone/>
            </a:pPr>
            <a:r>
              <a:rPr lang="en-US" altLang="en-US" sz="1800">
                <a:solidFill>
                  <a:schemeClr val="hlink"/>
                </a:solidFill>
              </a:rPr>
              <a:t>Difficulty of Changing Spending Levels</a:t>
            </a:r>
            <a:endParaRPr lang="en-US" altLang="en-US" sz="1800"/>
          </a:p>
          <a:p>
            <a:pPr lvl="1">
              <a:spcBef>
                <a:spcPct val="30000"/>
              </a:spcBef>
            </a:pPr>
            <a:r>
              <a:rPr lang="en-US" altLang="en-US" sz="1800"/>
              <a:t>In general, significant changes in federal spending must come from the small part of the federal budget that includes discretionary spending.</a:t>
            </a:r>
          </a:p>
          <a:p>
            <a:pPr>
              <a:spcBef>
                <a:spcPct val="30000"/>
              </a:spcBef>
              <a:buFontTx/>
              <a:buNone/>
            </a:pPr>
            <a:r>
              <a:rPr lang="en-US" altLang="en-US" sz="1800">
                <a:solidFill>
                  <a:schemeClr val="hlink"/>
                </a:solidFill>
              </a:rPr>
              <a:t>Predicting the Future</a:t>
            </a:r>
            <a:endParaRPr lang="en-US" altLang="en-US" sz="1800"/>
          </a:p>
          <a:p>
            <a:pPr lvl="1">
              <a:spcBef>
                <a:spcPct val="30000"/>
              </a:spcBef>
            </a:pPr>
            <a:r>
              <a:rPr lang="en-US" altLang="en-US" sz="1800"/>
              <a:t>Understanding the current state of the economy and predicting future economic performance is very difficult, and economists often disagree.  This lack of agreement makes it difficult for lawmakers to know when or if to enact changes in fiscal policy.</a:t>
            </a:r>
          </a:p>
          <a:p>
            <a:pPr>
              <a:spcBef>
                <a:spcPct val="30000"/>
              </a:spcBef>
              <a:buFontTx/>
              <a:buNone/>
            </a:pPr>
            <a:r>
              <a:rPr lang="en-US" altLang="en-US" sz="1800">
                <a:solidFill>
                  <a:schemeClr val="hlink"/>
                </a:solidFill>
              </a:rPr>
              <a:t>Delayed Results</a:t>
            </a:r>
            <a:endParaRPr lang="en-US" altLang="en-US" sz="1800"/>
          </a:p>
          <a:p>
            <a:pPr lvl="1">
              <a:spcBef>
                <a:spcPct val="30000"/>
              </a:spcBef>
            </a:pPr>
            <a:r>
              <a:rPr lang="en-US" altLang="en-US" sz="1800"/>
              <a:t>Even when fiscal policy changes are enacted, it takes time for the changes to take effect. </a:t>
            </a:r>
          </a:p>
          <a:p>
            <a:pPr>
              <a:spcBef>
                <a:spcPct val="30000"/>
              </a:spcBef>
              <a:buFontTx/>
              <a:buNone/>
            </a:pPr>
            <a:r>
              <a:rPr lang="en-US" altLang="en-US" sz="1800">
                <a:solidFill>
                  <a:schemeClr val="hlink"/>
                </a:solidFill>
              </a:rPr>
              <a:t>Political Pressures</a:t>
            </a:r>
            <a:endParaRPr lang="en-US" altLang="en-US" sz="1800"/>
          </a:p>
          <a:p>
            <a:pPr lvl="1">
              <a:spcBef>
                <a:spcPct val="30000"/>
              </a:spcBef>
            </a:pPr>
            <a:r>
              <a:rPr lang="en-US" altLang="en-US" sz="1800"/>
              <a:t>Pressures from the voters can hinder fiscal policy decisions, such as decisions to cut spending or raising taxes.  </a:t>
            </a:r>
          </a:p>
        </p:txBody>
      </p:sp>
      <p:pic>
        <p:nvPicPr>
          <p:cNvPr id="394257" name="Picture 1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4258" name="Picture 1042">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0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4259" name="Picture 1043">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575"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4260" name="Picture 1044">
            <a:hlinkClick r:id="" action="ppaction://hlinkshowjump?jump=endshow"/>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pic>
        <p:nvPicPr>
          <p:cNvPr id="394261" name="Picture 1045">
            <a:hlinkClick r:id="" action="ppaction://hlinkshowjump?jump=previous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4262" name="Picture 1046">
            <a:hlinkClick r:id="" action="ppaction://hlinkshowjump?jump=nextslide"/>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3436856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4255"/>
                                        </p:tgtEl>
                                        <p:attrNameLst>
                                          <p:attrName>style.visibility</p:attrName>
                                        </p:attrNameLst>
                                      </p:cBhvr>
                                      <p:to>
                                        <p:strVal val="visible"/>
                                      </p:to>
                                    </p:set>
                                    <p:anim calcmode="lin" valueType="num">
                                      <p:cBhvr additive="base">
                                        <p:cTn id="7" dur="500" fill="hold"/>
                                        <p:tgtEl>
                                          <p:spTgt spid="394255"/>
                                        </p:tgtEl>
                                        <p:attrNameLst>
                                          <p:attrName>ppt_x</p:attrName>
                                        </p:attrNameLst>
                                      </p:cBhvr>
                                      <p:tavLst>
                                        <p:tav tm="0">
                                          <p:val>
                                            <p:strVal val="#ppt_x"/>
                                          </p:val>
                                        </p:tav>
                                        <p:tav tm="100000">
                                          <p:val>
                                            <p:strVal val="#ppt_x"/>
                                          </p:val>
                                        </p:tav>
                                      </p:tavLst>
                                    </p:anim>
                                    <p:anim calcmode="lin" valueType="num">
                                      <p:cBhvr additive="base">
                                        <p:cTn id="8" dur="500" fill="hold"/>
                                        <p:tgtEl>
                                          <p:spTgt spid="39425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94256">
                                            <p:txEl>
                                              <p:pRg st="0" end="0"/>
                                            </p:txEl>
                                          </p:spTgt>
                                        </p:tgtEl>
                                        <p:attrNameLst>
                                          <p:attrName>style.visibility</p:attrName>
                                        </p:attrNameLst>
                                      </p:cBhvr>
                                      <p:to>
                                        <p:strVal val="visible"/>
                                      </p:to>
                                    </p:set>
                                    <p:animEffect transition="in" filter="dissolve">
                                      <p:cBhvr>
                                        <p:cTn id="13" dur="500"/>
                                        <p:tgtEl>
                                          <p:spTgt spid="394256">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94256">
                                            <p:txEl>
                                              <p:pRg st="1" end="1"/>
                                            </p:txEl>
                                          </p:spTgt>
                                        </p:tgtEl>
                                        <p:attrNameLst>
                                          <p:attrName>style.visibility</p:attrName>
                                        </p:attrNameLst>
                                      </p:cBhvr>
                                      <p:to>
                                        <p:strVal val="visible"/>
                                      </p:to>
                                    </p:set>
                                    <p:animEffect transition="in" filter="dissolve">
                                      <p:cBhvr>
                                        <p:cTn id="18" dur="500"/>
                                        <p:tgtEl>
                                          <p:spTgt spid="394256">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4256">
                                            <p:txEl>
                                              <p:pRg st="2" end="2"/>
                                            </p:txEl>
                                          </p:spTgt>
                                        </p:tgtEl>
                                        <p:attrNameLst>
                                          <p:attrName>style.visibility</p:attrName>
                                        </p:attrNameLst>
                                      </p:cBhvr>
                                      <p:to>
                                        <p:strVal val="visible"/>
                                      </p:to>
                                    </p:set>
                                    <p:animEffect transition="in" filter="dissolve">
                                      <p:cBhvr>
                                        <p:cTn id="23" dur="500"/>
                                        <p:tgtEl>
                                          <p:spTgt spid="394256">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94256">
                                            <p:txEl>
                                              <p:pRg st="3" end="3"/>
                                            </p:txEl>
                                          </p:spTgt>
                                        </p:tgtEl>
                                        <p:attrNameLst>
                                          <p:attrName>style.visibility</p:attrName>
                                        </p:attrNameLst>
                                      </p:cBhvr>
                                      <p:to>
                                        <p:strVal val="visible"/>
                                      </p:to>
                                    </p:set>
                                    <p:animEffect transition="in" filter="dissolve">
                                      <p:cBhvr>
                                        <p:cTn id="28" dur="500"/>
                                        <p:tgtEl>
                                          <p:spTgt spid="394256">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94256">
                                            <p:txEl>
                                              <p:pRg st="4" end="4"/>
                                            </p:txEl>
                                          </p:spTgt>
                                        </p:tgtEl>
                                        <p:attrNameLst>
                                          <p:attrName>style.visibility</p:attrName>
                                        </p:attrNameLst>
                                      </p:cBhvr>
                                      <p:to>
                                        <p:strVal val="visible"/>
                                      </p:to>
                                    </p:set>
                                    <p:animEffect transition="in" filter="dissolve">
                                      <p:cBhvr>
                                        <p:cTn id="33" dur="500"/>
                                        <p:tgtEl>
                                          <p:spTgt spid="394256">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94256">
                                            <p:txEl>
                                              <p:pRg st="5" end="5"/>
                                            </p:txEl>
                                          </p:spTgt>
                                        </p:tgtEl>
                                        <p:attrNameLst>
                                          <p:attrName>style.visibility</p:attrName>
                                        </p:attrNameLst>
                                      </p:cBhvr>
                                      <p:to>
                                        <p:strVal val="visible"/>
                                      </p:to>
                                    </p:set>
                                    <p:animEffect transition="in" filter="dissolve">
                                      <p:cBhvr>
                                        <p:cTn id="38" dur="500"/>
                                        <p:tgtEl>
                                          <p:spTgt spid="394256">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94256">
                                            <p:txEl>
                                              <p:pRg st="6" end="6"/>
                                            </p:txEl>
                                          </p:spTgt>
                                        </p:tgtEl>
                                        <p:attrNameLst>
                                          <p:attrName>style.visibility</p:attrName>
                                        </p:attrNameLst>
                                      </p:cBhvr>
                                      <p:to>
                                        <p:strVal val="visible"/>
                                      </p:to>
                                    </p:set>
                                    <p:animEffect transition="in" filter="dissolve">
                                      <p:cBhvr>
                                        <p:cTn id="43" dur="500"/>
                                        <p:tgtEl>
                                          <p:spTgt spid="394256">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94256">
                                            <p:txEl>
                                              <p:pRg st="7" end="7"/>
                                            </p:txEl>
                                          </p:spTgt>
                                        </p:tgtEl>
                                        <p:attrNameLst>
                                          <p:attrName>style.visibility</p:attrName>
                                        </p:attrNameLst>
                                      </p:cBhvr>
                                      <p:to>
                                        <p:strVal val="visible"/>
                                      </p:to>
                                    </p:set>
                                    <p:animEffect transition="in" filter="dissolve">
                                      <p:cBhvr>
                                        <p:cTn id="48" dur="500"/>
                                        <p:tgtEl>
                                          <p:spTgt spid="3942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55" grpId="0" autoUpdateAnimBg="0"/>
      <p:bldP spid="394256"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Chapter 15</a:t>
            </a:r>
            <a:endParaRPr lang="en-US" dirty="0">
              <a:solidFill>
                <a:schemeClr val="bg1"/>
              </a:solidFill>
            </a:endParaRPr>
          </a:p>
        </p:txBody>
      </p:sp>
      <p:sp>
        <p:nvSpPr>
          <p:cNvPr id="5" name="Text Placeholder 4"/>
          <p:cNvSpPr>
            <a:spLocks noGrp="1"/>
          </p:cNvSpPr>
          <p:nvPr>
            <p:ph type="body" idx="1"/>
          </p:nvPr>
        </p:nvSpPr>
        <p:spPr/>
        <p:txBody>
          <a:bodyPr/>
          <a:lstStyle/>
          <a:p>
            <a:r>
              <a:rPr lang="en-US" sz="8000" dirty="0" smtClean="0"/>
              <a:t>FISCAL POLICY TOOLS</a:t>
            </a:r>
            <a:endParaRPr lang="en-US" sz="8000" dirty="0"/>
          </a:p>
        </p:txBody>
      </p:sp>
    </p:spTree>
    <p:extLst>
      <p:ext uri="{BB962C8B-B14F-4D97-AF65-F5344CB8AC3E}">
        <p14:creationId xmlns:p14="http://schemas.microsoft.com/office/powerpoint/2010/main" val="167216768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4" name="Text Box 4"/>
          <p:cNvSpPr txBox="1">
            <a:spLocks noChangeArrowheads="1"/>
          </p:cNvSpPr>
          <p:nvPr/>
        </p:nvSpPr>
        <p:spPr bwMode="auto">
          <a:xfrm>
            <a:off x="228600" y="4394200"/>
            <a:ext cx="8686800" cy="914400"/>
          </a:xfrm>
          <a:prstGeom prst="rect">
            <a:avLst/>
          </a:prstGeom>
          <a:noFill/>
          <a:ln>
            <a:noFill/>
          </a:ln>
          <a:effectLst/>
          <a:extLst>
            <a:ext uri="{909E8E84-426E-40DD-AFC4-6F175D3DCCD1}">
              <a14:hiddenFill xmlns:a14="http://schemas.microsoft.com/office/drawing/2010/main">
                <a:solidFill>
                  <a:srgbClr val="98C2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200" tIns="91440" rIns="457200" bIns="91440" anchor="ctr">
            <a:spAutoFit/>
          </a:bodyPr>
          <a:lstStyle/>
          <a:p>
            <a:pPr algn="ctr" eaLnBrk="0" fontAlgn="base" hangingPunct="0">
              <a:spcBef>
                <a:spcPct val="50000"/>
              </a:spcBef>
              <a:spcAft>
                <a:spcPct val="0"/>
              </a:spcAft>
            </a:pPr>
            <a:r>
              <a:rPr lang="en-US" altLang="en-US" sz="2400" b="1" smtClean="0">
                <a:solidFill>
                  <a:srgbClr val="800000"/>
                </a:solidFill>
              </a:rPr>
              <a:t>Fiscal policy</a:t>
            </a:r>
            <a:r>
              <a:rPr lang="en-US" altLang="en-US" sz="2400" b="1" smtClean="0">
                <a:solidFill>
                  <a:srgbClr val="000000"/>
                </a:solidFill>
              </a:rPr>
              <a:t> is the federal government’s use of taxing and spending to keep the economy stable.</a:t>
            </a:r>
          </a:p>
        </p:txBody>
      </p:sp>
      <p:sp>
        <p:nvSpPr>
          <p:cNvPr id="389136" name="Rectangle 16"/>
          <p:cNvSpPr>
            <a:spLocks noGrp="1" noChangeArrowheads="1"/>
          </p:cNvSpPr>
          <p:nvPr>
            <p:ph type="title"/>
          </p:nvPr>
        </p:nvSpPr>
        <p:spPr/>
        <p:txBody>
          <a:bodyPr/>
          <a:lstStyle/>
          <a:p>
            <a:r>
              <a:rPr lang="en-US" altLang="en-US"/>
              <a:t>What Is Fiscal Policy?</a:t>
            </a:r>
          </a:p>
        </p:txBody>
      </p:sp>
      <p:sp>
        <p:nvSpPr>
          <p:cNvPr id="389137" name="Rectangle 17"/>
          <p:cNvSpPr>
            <a:spLocks noGrp="1" noChangeArrowheads="1"/>
          </p:cNvSpPr>
          <p:nvPr>
            <p:ph type="body" idx="1"/>
          </p:nvPr>
        </p:nvSpPr>
        <p:spPr/>
        <p:txBody>
          <a:bodyPr/>
          <a:lstStyle/>
          <a:p>
            <a:r>
              <a:rPr lang="en-US" altLang="en-US"/>
              <a:t>The tremendous flow of cash into and out of the economy due to government spending and taxing has a large impact on the economy.</a:t>
            </a:r>
          </a:p>
          <a:p>
            <a:r>
              <a:rPr lang="en-US" altLang="en-US"/>
              <a:t>Fiscal policy decisions, such as how much to spend and how much to tax, are among the most important decisions the federal government makes.</a:t>
            </a:r>
          </a:p>
        </p:txBody>
      </p:sp>
      <p:pic>
        <p:nvPicPr>
          <p:cNvPr id="389138"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89139" name="Picture 19">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0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89140" name="Picture 20">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575"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89141" name="Picture 21">
            <a:hlinkClick r:id="" action="ppaction://hlinkshowjump?jump=endshow"/>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pic>
        <p:nvPicPr>
          <p:cNvPr id="389142" name="Picture 22">
            <a:hlinkClick r:id="" action="ppaction://hlinkshowjump?jump=previous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9143" name="Picture 23">
            <a:hlinkClick r:id="" action="ppaction://hlinkshowjump?jump=nextslide"/>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891698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89136"/>
                                        </p:tgtEl>
                                        <p:attrNameLst>
                                          <p:attrName>style.visibility</p:attrName>
                                        </p:attrNameLst>
                                      </p:cBhvr>
                                      <p:to>
                                        <p:strVal val="visible"/>
                                      </p:to>
                                    </p:set>
                                    <p:anim calcmode="lin" valueType="num">
                                      <p:cBhvr additive="base">
                                        <p:cTn id="7" dur="500" fill="hold"/>
                                        <p:tgtEl>
                                          <p:spTgt spid="389136"/>
                                        </p:tgtEl>
                                        <p:attrNameLst>
                                          <p:attrName>ppt_x</p:attrName>
                                        </p:attrNameLst>
                                      </p:cBhvr>
                                      <p:tavLst>
                                        <p:tav tm="0">
                                          <p:val>
                                            <p:strVal val="#ppt_x"/>
                                          </p:val>
                                        </p:tav>
                                        <p:tav tm="100000">
                                          <p:val>
                                            <p:strVal val="#ppt_x"/>
                                          </p:val>
                                        </p:tav>
                                      </p:tavLst>
                                    </p:anim>
                                    <p:anim calcmode="lin" valueType="num">
                                      <p:cBhvr additive="base">
                                        <p:cTn id="8" dur="500" fill="hold"/>
                                        <p:tgtEl>
                                          <p:spTgt spid="3891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89124"/>
                                        </p:tgtEl>
                                        <p:attrNameLst>
                                          <p:attrName>style.visibility</p:attrName>
                                        </p:attrNameLst>
                                      </p:cBhvr>
                                      <p:to>
                                        <p:strVal val="visible"/>
                                      </p:to>
                                    </p:set>
                                    <p:anim calcmode="lin" valueType="num">
                                      <p:cBhvr>
                                        <p:cTn id="13" dur="500" fill="hold"/>
                                        <p:tgtEl>
                                          <p:spTgt spid="389124"/>
                                        </p:tgtEl>
                                        <p:attrNameLst>
                                          <p:attrName>ppt_w</p:attrName>
                                        </p:attrNameLst>
                                      </p:cBhvr>
                                      <p:tavLst>
                                        <p:tav tm="0">
                                          <p:val>
                                            <p:strVal val="2/3*#ppt_w"/>
                                          </p:val>
                                        </p:tav>
                                        <p:tav tm="100000">
                                          <p:val>
                                            <p:strVal val="#ppt_w"/>
                                          </p:val>
                                        </p:tav>
                                      </p:tavLst>
                                    </p:anim>
                                    <p:anim calcmode="lin" valueType="num">
                                      <p:cBhvr>
                                        <p:cTn id="14" dur="500" fill="hold"/>
                                        <p:tgtEl>
                                          <p:spTgt spid="389124"/>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89137">
                                            <p:txEl>
                                              <p:pRg st="0" end="0"/>
                                            </p:txEl>
                                          </p:spTgt>
                                        </p:tgtEl>
                                        <p:attrNameLst>
                                          <p:attrName>style.visibility</p:attrName>
                                        </p:attrNameLst>
                                      </p:cBhvr>
                                      <p:to>
                                        <p:strVal val="visible"/>
                                      </p:to>
                                    </p:set>
                                    <p:animEffect transition="in" filter="dissolve">
                                      <p:cBhvr>
                                        <p:cTn id="19" dur="500"/>
                                        <p:tgtEl>
                                          <p:spTgt spid="389137">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89137">
                                            <p:txEl>
                                              <p:pRg st="1" end="1"/>
                                            </p:txEl>
                                          </p:spTgt>
                                        </p:tgtEl>
                                        <p:attrNameLst>
                                          <p:attrName>style.visibility</p:attrName>
                                        </p:attrNameLst>
                                      </p:cBhvr>
                                      <p:to>
                                        <p:strVal val="visible"/>
                                      </p:to>
                                    </p:set>
                                    <p:animEffect transition="in" filter="dissolve">
                                      <p:cBhvr>
                                        <p:cTn id="24" dur="500"/>
                                        <p:tgtEl>
                                          <p:spTgt spid="3891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4" grpId="0" autoUpdateAnimBg="0"/>
      <p:bldP spid="389136" grpId="0" autoUpdateAnimBg="0"/>
      <p:bldP spid="38913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7" name="Text Box 5"/>
          <p:cNvSpPr txBox="1">
            <a:spLocks noChangeArrowheads="1"/>
          </p:cNvSpPr>
          <p:nvPr/>
        </p:nvSpPr>
        <p:spPr bwMode="auto">
          <a:xfrm>
            <a:off x="201613" y="1085850"/>
            <a:ext cx="8686800" cy="1279525"/>
          </a:xfrm>
          <a:prstGeom prst="rect">
            <a:avLst/>
          </a:prstGeom>
          <a:noFill/>
          <a:ln>
            <a:noFill/>
          </a:ln>
          <a:effectLst/>
          <a:extLst>
            <a:ext uri="{909E8E84-426E-40DD-AFC4-6F175D3DCCD1}">
              <a14:hiddenFill xmlns:a14="http://schemas.microsoft.com/office/drawing/2010/main">
                <a:solidFill>
                  <a:srgbClr val="98C2F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200" tIns="91440" rIns="457200" bIns="91440" anchor="ctr">
            <a:spAutoFit/>
          </a:bodyPr>
          <a:lstStyle/>
          <a:p>
            <a:pPr algn="ctr" eaLnBrk="0" fontAlgn="base" hangingPunct="0">
              <a:spcBef>
                <a:spcPct val="50000"/>
              </a:spcBef>
              <a:spcAft>
                <a:spcPct val="0"/>
              </a:spcAft>
            </a:pPr>
            <a:r>
              <a:rPr lang="en-US" altLang="en-US" sz="2400" b="1" smtClean="0">
                <a:solidFill>
                  <a:srgbClr val="000000"/>
                </a:solidFill>
              </a:rPr>
              <a:t>The total level of government spending can be changed to help increase or decrease the output </a:t>
            </a:r>
            <a:br>
              <a:rPr lang="en-US" altLang="en-US" sz="2400" b="1" smtClean="0">
                <a:solidFill>
                  <a:srgbClr val="000000"/>
                </a:solidFill>
              </a:rPr>
            </a:br>
            <a:r>
              <a:rPr lang="en-US" altLang="en-US" sz="2400" b="1" smtClean="0">
                <a:solidFill>
                  <a:srgbClr val="000000"/>
                </a:solidFill>
              </a:rPr>
              <a:t>of the economy.</a:t>
            </a:r>
          </a:p>
        </p:txBody>
      </p:sp>
      <p:sp>
        <p:nvSpPr>
          <p:cNvPr id="392209" name="Rectangle 17"/>
          <p:cNvSpPr>
            <a:spLocks noGrp="1" noChangeArrowheads="1"/>
          </p:cNvSpPr>
          <p:nvPr>
            <p:ph type="title"/>
          </p:nvPr>
        </p:nvSpPr>
        <p:spPr/>
        <p:txBody>
          <a:bodyPr/>
          <a:lstStyle/>
          <a:p>
            <a:r>
              <a:rPr lang="en-US" altLang="en-US"/>
              <a:t>Fiscal Policy and the Economy</a:t>
            </a:r>
          </a:p>
        </p:txBody>
      </p:sp>
      <p:sp>
        <p:nvSpPr>
          <p:cNvPr id="392210" name="Rectangle 18"/>
          <p:cNvSpPr>
            <a:spLocks noGrp="1" noChangeArrowheads="1"/>
          </p:cNvSpPr>
          <p:nvPr>
            <p:ph type="body" sz="half" idx="1"/>
          </p:nvPr>
        </p:nvSpPr>
        <p:spPr>
          <a:xfrm>
            <a:off x="304800" y="2752725"/>
            <a:ext cx="4229100" cy="1895475"/>
          </a:xfrm>
        </p:spPr>
        <p:txBody>
          <a:bodyPr/>
          <a:lstStyle/>
          <a:p>
            <a:pPr>
              <a:buFontTx/>
              <a:buNone/>
            </a:pPr>
            <a:r>
              <a:rPr lang="en-US" altLang="en-US" sz="2000">
                <a:solidFill>
                  <a:schemeClr val="hlink"/>
                </a:solidFill>
              </a:rPr>
              <a:t>Expansionary Policies</a:t>
            </a:r>
            <a:endParaRPr lang="en-US" altLang="en-US" sz="2000"/>
          </a:p>
          <a:p>
            <a:r>
              <a:rPr lang="en-US" altLang="en-US" sz="2000"/>
              <a:t>Fiscal policies that try to increase output are known as </a:t>
            </a:r>
            <a:r>
              <a:rPr lang="en-US" altLang="en-US" sz="2000">
                <a:solidFill>
                  <a:schemeClr val="accent2"/>
                </a:solidFill>
              </a:rPr>
              <a:t>expansionary policies</a:t>
            </a:r>
            <a:r>
              <a:rPr lang="en-US" altLang="en-US" sz="2000"/>
              <a:t>.</a:t>
            </a:r>
          </a:p>
        </p:txBody>
      </p:sp>
      <p:sp>
        <p:nvSpPr>
          <p:cNvPr id="392211" name="Rectangle 19"/>
          <p:cNvSpPr>
            <a:spLocks noGrp="1" noChangeArrowheads="1"/>
          </p:cNvSpPr>
          <p:nvPr>
            <p:ph type="body" sz="half" idx="2"/>
          </p:nvPr>
        </p:nvSpPr>
        <p:spPr>
          <a:xfrm>
            <a:off x="4686300" y="2752725"/>
            <a:ext cx="4229100" cy="1895475"/>
          </a:xfrm>
        </p:spPr>
        <p:txBody>
          <a:bodyPr/>
          <a:lstStyle/>
          <a:p>
            <a:pPr>
              <a:buFontTx/>
              <a:buNone/>
            </a:pPr>
            <a:r>
              <a:rPr lang="en-US" altLang="en-US" sz="2000">
                <a:solidFill>
                  <a:schemeClr val="hlink"/>
                </a:solidFill>
              </a:rPr>
              <a:t>Contractionary Policies</a:t>
            </a:r>
            <a:endParaRPr lang="en-US" altLang="en-US" sz="2000"/>
          </a:p>
          <a:p>
            <a:r>
              <a:rPr lang="en-US" altLang="en-US" sz="2000"/>
              <a:t>Fiscal policies intended to decrease output are called </a:t>
            </a:r>
            <a:r>
              <a:rPr lang="en-US" altLang="en-US" sz="2000">
                <a:solidFill>
                  <a:schemeClr val="accent2"/>
                </a:solidFill>
              </a:rPr>
              <a:t>contractionary policies</a:t>
            </a:r>
            <a:r>
              <a:rPr lang="en-US" altLang="en-US" sz="2000"/>
              <a:t>.</a:t>
            </a:r>
          </a:p>
        </p:txBody>
      </p:sp>
      <p:pic>
        <p:nvPicPr>
          <p:cNvPr id="392212"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2213" name="Picture 21">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0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2214" name="Picture 22">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575"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2215" name="Picture 23">
            <a:hlinkClick r:id="" action="ppaction://hlinkshowjump?jump=endshow"/>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pic>
        <p:nvPicPr>
          <p:cNvPr id="392216" name="Picture 24">
            <a:hlinkClick r:id="" action="ppaction://hlinkshowjump?jump=previous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2217" name="Picture 25">
            <a:hlinkClick r:id="" action="ppaction://hlinkshowjump?jump=nextslide"/>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503306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2209"/>
                                        </p:tgtEl>
                                        <p:attrNameLst>
                                          <p:attrName>style.visibility</p:attrName>
                                        </p:attrNameLst>
                                      </p:cBhvr>
                                      <p:to>
                                        <p:strVal val="visible"/>
                                      </p:to>
                                    </p:set>
                                    <p:anim calcmode="lin" valueType="num">
                                      <p:cBhvr additive="base">
                                        <p:cTn id="7" dur="500" fill="hold"/>
                                        <p:tgtEl>
                                          <p:spTgt spid="392209"/>
                                        </p:tgtEl>
                                        <p:attrNameLst>
                                          <p:attrName>ppt_x</p:attrName>
                                        </p:attrNameLst>
                                      </p:cBhvr>
                                      <p:tavLst>
                                        <p:tav tm="0">
                                          <p:val>
                                            <p:strVal val="#ppt_x"/>
                                          </p:val>
                                        </p:tav>
                                        <p:tav tm="100000">
                                          <p:val>
                                            <p:strVal val="#ppt_x"/>
                                          </p:val>
                                        </p:tav>
                                      </p:tavLst>
                                    </p:anim>
                                    <p:anim calcmode="lin" valueType="num">
                                      <p:cBhvr additive="base">
                                        <p:cTn id="8" dur="500" fill="hold"/>
                                        <p:tgtEl>
                                          <p:spTgt spid="39220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92197"/>
                                        </p:tgtEl>
                                        <p:attrNameLst>
                                          <p:attrName>style.visibility</p:attrName>
                                        </p:attrNameLst>
                                      </p:cBhvr>
                                      <p:to>
                                        <p:strVal val="visible"/>
                                      </p:to>
                                    </p:set>
                                    <p:anim calcmode="lin" valueType="num">
                                      <p:cBhvr>
                                        <p:cTn id="13" dur="500" fill="hold"/>
                                        <p:tgtEl>
                                          <p:spTgt spid="392197"/>
                                        </p:tgtEl>
                                        <p:attrNameLst>
                                          <p:attrName>ppt_w</p:attrName>
                                        </p:attrNameLst>
                                      </p:cBhvr>
                                      <p:tavLst>
                                        <p:tav tm="0">
                                          <p:val>
                                            <p:strVal val="2/3*#ppt_w"/>
                                          </p:val>
                                        </p:tav>
                                        <p:tav tm="100000">
                                          <p:val>
                                            <p:strVal val="#ppt_w"/>
                                          </p:val>
                                        </p:tav>
                                      </p:tavLst>
                                    </p:anim>
                                    <p:anim calcmode="lin" valueType="num">
                                      <p:cBhvr>
                                        <p:cTn id="14" dur="500" fill="hold"/>
                                        <p:tgtEl>
                                          <p:spTgt spid="392197"/>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92210">
                                            <p:txEl>
                                              <p:pRg st="0" end="0"/>
                                            </p:txEl>
                                          </p:spTgt>
                                        </p:tgtEl>
                                        <p:attrNameLst>
                                          <p:attrName>style.visibility</p:attrName>
                                        </p:attrNameLst>
                                      </p:cBhvr>
                                      <p:to>
                                        <p:strVal val="visible"/>
                                      </p:to>
                                    </p:set>
                                    <p:animEffect transition="in" filter="dissolve">
                                      <p:cBhvr>
                                        <p:cTn id="19" dur="500"/>
                                        <p:tgtEl>
                                          <p:spTgt spid="39221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92210">
                                            <p:txEl>
                                              <p:pRg st="1" end="1"/>
                                            </p:txEl>
                                          </p:spTgt>
                                        </p:tgtEl>
                                        <p:attrNameLst>
                                          <p:attrName>style.visibility</p:attrName>
                                        </p:attrNameLst>
                                      </p:cBhvr>
                                      <p:to>
                                        <p:strVal val="visible"/>
                                      </p:to>
                                    </p:set>
                                    <p:animEffect transition="in" filter="dissolve">
                                      <p:cBhvr>
                                        <p:cTn id="24" dur="500"/>
                                        <p:tgtEl>
                                          <p:spTgt spid="392210">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92211">
                                            <p:txEl>
                                              <p:pRg st="0" end="0"/>
                                            </p:txEl>
                                          </p:spTgt>
                                        </p:tgtEl>
                                        <p:attrNameLst>
                                          <p:attrName>style.visibility</p:attrName>
                                        </p:attrNameLst>
                                      </p:cBhvr>
                                      <p:to>
                                        <p:strVal val="visible"/>
                                      </p:to>
                                    </p:set>
                                    <p:animEffect transition="in" filter="dissolve">
                                      <p:cBhvr>
                                        <p:cTn id="29" dur="500"/>
                                        <p:tgtEl>
                                          <p:spTgt spid="39221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92211">
                                            <p:txEl>
                                              <p:pRg st="1" end="1"/>
                                            </p:txEl>
                                          </p:spTgt>
                                        </p:tgtEl>
                                        <p:attrNameLst>
                                          <p:attrName>style.visibility</p:attrName>
                                        </p:attrNameLst>
                                      </p:cBhvr>
                                      <p:to>
                                        <p:strVal val="visible"/>
                                      </p:to>
                                    </p:set>
                                    <p:animEffect transition="in" filter="dissolve">
                                      <p:cBhvr>
                                        <p:cTn id="34" dur="500"/>
                                        <p:tgtEl>
                                          <p:spTgt spid="392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7" grpId="0" autoUpdateAnimBg="0"/>
      <p:bldP spid="392209" grpId="0" autoUpdateAnimBg="0"/>
      <p:bldP spid="392210" grpId="0" build="p" bldLvl="2" autoUpdateAnimBg="0"/>
      <p:bldP spid="39221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STRUCTURED ACADEMIC 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1143000"/>
            <a:ext cx="8458200" cy="1895475"/>
          </a:xfrm>
        </p:spPr>
        <p:txBody>
          <a:bodyPr/>
          <a:lstStyle/>
          <a:p>
            <a:r>
              <a:rPr lang="en-US" dirty="0" smtClean="0"/>
              <a:t>Fiscal policy is …</a:t>
            </a:r>
          </a:p>
          <a:p>
            <a:endParaRPr lang="en-US" dirty="0"/>
          </a:p>
          <a:p>
            <a:r>
              <a:rPr lang="en-US" dirty="0" smtClean="0"/>
              <a:t>The difference between expansionary policy and contractionary policy is …</a:t>
            </a:r>
            <a:endParaRPr lang="en-US" dirty="0"/>
          </a:p>
        </p:txBody>
      </p:sp>
    </p:spTree>
    <p:extLst>
      <p:ext uri="{BB962C8B-B14F-4D97-AF65-F5344CB8AC3E}">
        <p14:creationId xmlns:p14="http://schemas.microsoft.com/office/powerpoint/2010/main" val="1642930969"/>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93237" name="Group 21"/>
          <p:cNvGrpSpPr>
            <a:grpSpLocks/>
          </p:cNvGrpSpPr>
          <p:nvPr/>
        </p:nvGrpSpPr>
        <p:grpSpPr bwMode="auto">
          <a:xfrm>
            <a:off x="4313238" y="1258888"/>
            <a:ext cx="4908550" cy="4481512"/>
            <a:chOff x="2717" y="793"/>
            <a:chExt cx="3092" cy="2823"/>
          </a:xfrm>
        </p:grpSpPr>
        <p:pic>
          <p:nvPicPr>
            <p:cNvPr id="39322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7" y="793"/>
              <a:ext cx="3092" cy="2823"/>
            </a:xfrm>
            <a:prstGeom prst="rect">
              <a:avLst/>
            </a:prstGeom>
            <a:noFill/>
            <a:extLst>
              <a:ext uri="{909E8E84-426E-40DD-AFC4-6F175D3DCCD1}">
                <a14:hiddenFill xmlns:a14="http://schemas.microsoft.com/office/drawing/2010/main">
                  <a:solidFill>
                    <a:srgbClr val="FFFFFF"/>
                  </a:solidFill>
                </a14:hiddenFill>
              </a:ext>
            </a:extLst>
          </p:spPr>
        </p:pic>
        <p:sp>
          <p:nvSpPr>
            <p:cNvPr id="393227" name="Text Box 11"/>
            <p:cNvSpPr txBox="1">
              <a:spLocks noChangeArrowheads="1"/>
            </p:cNvSpPr>
            <p:nvPr/>
          </p:nvSpPr>
          <p:spPr bwMode="auto">
            <a:xfrm>
              <a:off x="2816" y="917"/>
              <a:ext cx="28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600" b="1" smtClean="0">
                  <a:solidFill>
                    <a:srgbClr val="FFFFFF"/>
                  </a:solidFill>
                </a:rPr>
                <a:t> Effects of Expansionary Fiscal Policy</a:t>
              </a:r>
            </a:p>
          </p:txBody>
        </p:sp>
        <p:pic>
          <p:nvPicPr>
            <p:cNvPr id="39322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9" y="1125"/>
              <a:ext cx="2556" cy="2090"/>
            </a:xfrm>
            <a:prstGeom prst="rect">
              <a:avLst/>
            </a:prstGeom>
            <a:noFill/>
            <a:extLst>
              <a:ext uri="{909E8E84-426E-40DD-AFC4-6F175D3DCCD1}">
                <a14:hiddenFill xmlns:a14="http://schemas.microsoft.com/office/drawing/2010/main">
                  <a:solidFill>
                    <a:srgbClr val="FFFFFF"/>
                  </a:solidFill>
                </a14:hiddenFill>
              </a:ext>
            </a:extLst>
          </p:spPr>
        </p:pic>
        <p:sp>
          <p:nvSpPr>
            <p:cNvPr id="393229" name="Text Box 13"/>
            <p:cNvSpPr txBox="1">
              <a:spLocks noChangeArrowheads="1"/>
            </p:cNvSpPr>
            <p:nvPr/>
          </p:nvSpPr>
          <p:spPr bwMode="auto">
            <a:xfrm>
              <a:off x="3636" y="3232"/>
              <a:ext cx="15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Total output in the economy</a:t>
              </a:r>
            </a:p>
          </p:txBody>
        </p:sp>
        <p:sp>
          <p:nvSpPr>
            <p:cNvPr id="393230" name="Text Box 14"/>
            <p:cNvSpPr txBox="1">
              <a:spLocks noChangeArrowheads="1"/>
            </p:cNvSpPr>
            <p:nvPr/>
          </p:nvSpPr>
          <p:spPr bwMode="auto">
            <a:xfrm>
              <a:off x="5108" y="3127"/>
              <a:ext cx="5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fontAlgn="base" hangingPunct="0">
                <a:spcBef>
                  <a:spcPct val="50000"/>
                </a:spcBef>
                <a:spcAft>
                  <a:spcPct val="0"/>
                </a:spcAft>
              </a:pPr>
              <a:r>
                <a:rPr lang="en-US" altLang="en-US" sz="1000" smtClean="0">
                  <a:solidFill>
                    <a:srgbClr val="000000"/>
                  </a:solidFill>
                </a:rPr>
                <a:t>High output</a:t>
              </a:r>
            </a:p>
          </p:txBody>
        </p:sp>
        <p:sp>
          <p:nvSpPr>
            <p:cNvPr id="393231" name="Text Box 15"/>
            <p:cNvSpPr txBox="1">
              <a:spLocks noChangeArrowheads="1"/>
            </p:cNvSpPr>
            <p:nvPr/>
          </p:nvSpPr>
          <p:spPr bwMode="auto">
            <a:xfrm>
              <a:off x="3224" y="3127"/>
              <a:ext cx="5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Low output</a:t>
              </a:r>
            </a:p>
          </p:txBody>
        </p:sp>
        <p:sp>
          <p:nvSpPr>
            <p:cNvPr id="393232" name="Text Box 16"/>
            <p:cNvSpPr txBox="1">
              <a:spLocks noChangeArrowheads="1"/>
            </p:cNvSpPr>
            <p:nvPr/>
          </p:nvSpPr>
          <p:spPr bwMode="auto">
            <a:xfrm>
              <a:off x="2939" y="1203"/>
              <a:ext cx="3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High prices</a:t>
              </a:r>
            </a:p>
          </p:txBody>
        </p:sp>
        <p:sp>
          <p:nvSpPr>
            <p:cNvPr id="393233" name="Text Box 17"/>
            <p:cNvSpPr txBox="1">
              <a:spLocks noChangeArrowheads="1"/>
            </p:cNvSpPr>
            <p:nvPr/>
          </p:nvSpPr>
          <p:spPr bwMode="auto">
            <a:xfrm>
              <a:off x="2939" y="2886"/>
              <a:ext cx="3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Low prices</a:t>
              </a:r>
            </a:p>
          </p:txBody>
        </p:sp>
        <p:sp>
          <p:nvSpPr>
            <p:cNvPr id="393234" name="Text Box 18"/>
            <p:cNvSpPr txBox="1">
              <a:spLocks noChangeArrowheads="1"/>
            </p:cNvSpPr>
            <p:nvPr/>
          </p:nvSpPr>
          <p:spPr bwMode="auto">
            <a:xfrm rot="-5400000">
              <a:off x="2658" y="2050"/>
              <a:ext cx="7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Price level</a:t>
              </a:r>
            </a:p>
          </p:txBody>
        </p:sp>
      </p:grpSp>
      <p:grpSp>
        <p:nvGrpSpPr>
          <p:cNvPr id="393245" name="Group 29"/>
          <p:cNvGrpSpPr>
            <a:grpSpLocks/>
          </p:cNvGrpSpPr>
          <p:nvPr/>
        </p:nvGrpSpPr>
        <p:grpSpPr bwMode="auto">
          <a:xfrm>
            <a:off x="5121275" y="1858963"/>
            <a:ext cx="3508375" cy="3073400"/>
            <a:chOff x="3226" y="1171"/>
            <a:chExt cx="2210" cy="1936"/>
          </a:xfrm>
        </p:grpSpPr>
        <p:pic>
          <p:nvPicPr>
            <p:cNvPr id="393235"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6" y="1171"/>
              <a:ext cx="2210" cy="1936"/>
            </a:xfrm>
            <a:prstGeom prst="rect">
              <a:avLst/>
            </a:prstGeom>
            <a:noFill/>
            <a:extLst>
              <a:ext uri="{909E8E84-426E-40DD-AFC4-6F175D3DCCD1}">
                <a14:hiddenFill xmlns:a14="http://schemas.microsoft.com/office/drawing/2010/main">
                  <a:solidFill>
                    <a:srgbClr val="FFFFFF"/>
                  </a:solidFill>
                </a14:hiddenFill>
              </a:ext>
            </a:extLst>
          </p:spPr>
        </p:pic>
        <p:sp>
          <p:nvSpPr>
            <p:cNvPr id="393236" name="Text Box 20"/>
            <p:cNvSpPr txBox="1">
              <a:spLocks noChangeArrowheads="1"/>
            </p:cNvSpPr>
            <p:nvPr/>
          </p:nvSpPr>
          <p:spPr bwMode="auto">
            <a:xfrm>
              <a:off x="4545" y="1269"/>
              <a:ext cx="54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Aggregate supply</a:t>
              </a:r>
            </a:p>
          </p:txBody>
        </p:sp>
        <p:sp>
          <p:nvSpPr>
            <p:cNvPr id="393238" name="Text Box 22"/>
            <p:cNvSpPr txBox="1">
              <a:spLocks noChangeArrowheads="1"/>
            </p:cNvSpPr>
            <p:nvPr/>
          </p:nvSpPr>
          <p:spPr bwMode="auto">
            <a:xfrm>
              <a:off x="3934" y="2647"/>
              <a:ext cx="54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Original aggregate demand</a:t>
              </a:r>
            </a:p>
          </p:txBody>
        </p:sp>
        <p:sp>
          <p:nvSpPr>
            <p:cNvPr id="393239" name="Text Box 23"/>
            <p:cNvSpPr txBox="1">
              <a:spLocks noChangeArrowheads="1"/>
            </p:cNvSpPr>
            <p:nvPr/>
          </p:nvSpPr>
          <p:spPr bwMode="auto">
            <a:xfrm>
              <a:off x="3296" y="2250"/>
              <a:ext cx="69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Lower output, lower prices</a:t>
              </a:r>
            </a:p>
          </p:txBody>
        </p:sp>
      </p:grpSp>
      <p:grpSp>
        <p:nvGrpSpPr>
          <p:cNvPr id="393244" name="Group 28"/>
          <p:cNvGrpSpPr>
            <a:grpSpLocks/>
          </p:cNvGrpSpPr>
          <p:nvPr/>
        </p:nvGrpSpPr>
        <p:grpSpPr bwMode="auto">
          <a:xfrm>
            <a:off x="5457825" y="2154238"/>
            <a:ext cx="3406775" cy="2379662"/>
            <a:chOff x="3438" y="1357"/>
            <a:chExt cx="2146" cy="1499"/>
          </a:xfrm>
        </p:grpSpPr>
        <p:pic>
          <p:nvPicPr>
            <p:cNvPr id="393242"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38" y="1357"/>
              <a:ext cx="2146" cy="1499"/>
            </a:xfrm>
            <a:prstGeom prst="rect">
              <a:avLst/>
            </a:prstGeom>
            <a:noFill/>
            <a:extLst>
              <a:ext uri="{909E8E84-426E-40DD-AFC4-6F175D3DCCD1}">
                <a14:hiddenFill xmlns:a14="http://schemas.microsoft.com/office/drawing/2010/main">
                  <a:solidFill>
                    <a:srgbClr val="FFFFFF"/>
                  </a:solidFill>
                </a14:hiddenFill>
              </a:ext>
            </a:extLst>
          </p:spPr>
        </p:pic>
        <p:sp>
          <p:nvSpPr>
            <p:cNvPr id="393240" name="Text Box 24"/>
            <p:cNvSpPr txBox="1">
              <a:spLocks noChangeArrowheads="1"/>
            </p:cNvSpPr>
            <p:nvPr/>
          </p:nvSpPr>
          <p:spPr bwMode="auto">
            <a:xfrm>
              <a:off x="4102" y="1577"/>
              <a:ext cx="6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Higher output, higher prices</a:t>
              </a:r>
            </a:p>
          </p:txBody>
        </p:sp>
        <p:sp>
          <p:nvSpPr>
            <p:cNvPr id="393243" name="Text Box 27"/>
            <p:cNvSpPr txBox="1">
              <a:spLocks noChangeArrowheads="1"/>
            </p:cNvSpPr>
            <p:nvPr/>
          </p:nvSpPr>
          <p:spPr bwMode="auto">
            <a:xfrm>
              <a:off x="4889" y="1913"/>
              <a:ext cx="56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Aggregate demand with higher government spending</a:t>
              </a:r>
            </a:p>
          </p:txBody>
        </p:sp>
      </p:grpSp>
      <p:sp>
        <p:nvSpPr>
          <p:cNvPr id="393252" name="Rectangle 36"/>
          <p:cNvSpPr>
            <a:spLocks noGrp="1" noChangeArrowheads="1"/>
          </p:cNvSpPr>
          <p:nvPr>
            <p:ph type="title"/>
          </p:nvPr>
        </p:nvSpPr>
        <p:spPr/>
        <p:txBody>
          <a:bodyPr/>
          <a:lstStyle/>
          <a:p>
            <a:r>
              <a:rPr lang="en-US" altLang="en-US"/>
              <a:t>Expansionary Fiscal Policies</a:t>
            </a:r>
          </a:p>
        </p:txBody>
      </p:sp>
      <p:sp>
        <p:nvSpPr>
          <p:cNvPr id="393253" name="Rectangle 37"/>
          <p:cNvSpPr>
            <a:spLocks noGrp="1" noChangeArrowheads="1"/>
          </p:cNvSpPr>
          <p:nvPr>
            <p:ph type="body" sz="half" idx="1"/>
          </p:nvPr>
        </p:nvSpPr>
        <p:spPr>
          <a:xfrm>
            <a:off x="304800" y="990600"/>
            <a:ext cx="3865563" cy="1895475"/>
          </a:xfrm>
        </p:spPr>
        <p:txBody>
          <a:bodyPr/>
          <a:lstStyle/>
          <a:p>
            <a:pPr>
              <a:buFontTx/>
              <a:buNone/>
            </a:pPr>
            <a:r>
              <a:rPr lang="en-US" altLang="en-US" sz="1800">
                <a:solidFill>
                  <a:schemeClr val="hlink"/>
                </a:solidFill>
              </a:rPr>
              <a:t>Increasing Government Spending</a:t>
            </a:r>
            <a:endParaRPr lang="en-US" altLang="en-US" sz="1800"/>
          </a:p>
          <a:p>
            <a:r>
              <a:rPr lang="en-US" altLang="en-US" sz="1800"/>
              <a:t>If the federal government increases its spending or buys more goods and services, it triggers a chain of events that raise output and creates jobs.</a:t>
            </a:r>
          </a:p>
          <a:p>
            <a:pPr>
              <a:buFontTx/>
              <a:buNone/>
            </a:pPr>
            <a:r>
              <a:rPr lang="en-US" altLang="en-US" sz="1800">
                <a:solidFill>
                  <a:schemeClr val="hlink"/>
                </a:solidFill>
              </a:rPr>
              <a:t>Cutting Taxes</a:t>
            </a:r>
            <a:endParaRPr lang="en-US" altLang="en-US" sz="1800"/>
          </a:p>
          <a:p>
            <a:r>
              <a:rPr lang="en-US" altLang="en-US" sz="1800"/>
              <a:t>When the government cuts taxes, consumers and businesses have more money to spend or invest.  This increases demand and output.</a:t>
            </a:r>
          </a:p>
        </p:txBody>
      </p:sp>
      <p:pic>
        <p:nvPicPr>
          <p:cNvPr id="393255"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51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3256" name="Picture 40">
            <a:hlinkClick r:id="" action="ppaction://noaction"/>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20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3257" name="Picture 41">
            <a:hlinkClick r:id="" action="ppaction://noaction"/>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0575"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393258" name="Picture 42">
            <a:hlinkClick r:id="" action="ppaction://hlinkshowjump?jump=endshow"/>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pic>
        <p:nvPicPr>
          <p:cNvPr id="393259" name="Picture 43">
            <a:hlinkClick r:id="" action="ppaction://hlinkshowjump?jump=previousslide"/>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3260" name="Picture 44">
            <a:hlinkClick r:id="" action="ppaction://hlinkshowjump?jump=nextslide"/>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523999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3252"/>
                                        </p:tgtEl>
                                        <p:attrNameLst>
                                          <p:attrName>style.visibility</p:attrName>
                                        </p:attrNameLst>
                                      </p:cBhvr>
                                      <p:to>
                                        <p:strVal val="visible"/>
                                      </p:to>
                                    </p:set>
                                    <p:anim calcmode="lin" valueType="num">
                                      <p:cBhvr additive="base">
                                        <p:cTn id="7" dur="500" fill="hold"/>
                                        <p:tgtEl>
                                          <p:spTgt spid="393252"/>
                                        </p:tgtEl>
                                        <p:attrNameLst>
                                          <p:attrName>ppt_x</p:attrName>
                                        </p:attrNameLst>
                                      </p:cBhvr>
                                      <p:tavLst>
                                        <p:tav tm="0">
                                          <p:val>
                                            <p:strVal val="#ppt_x"/>
                                          </p:val>
                                        </p:tav>
                                        <p:tav tm="100000">
                                          <p:val>
                                            <p:strVal val="#ppt_x"/>
                                          </p:val>
                                        </p:tav>
                                      </p:tavLst>
                                    </p:anim>
                                    <p:anim calcmode="lin" valueType="num">
                                      <p:cBhvr additive="base">
                                        <p:cTn id="8" dur="500" fill="hold"/>
                                        <p:tgtEl>
                                          <p:spTgt spid="39325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393237"/>
                                        </p:tgtEl>
                                        <p:attrNameLst>
                                          <p:attrName>style.visibility</p:attrName>
                                        </p:attrNameLst>
                                      </p:cBhvr>
                                      <p:to>
                                        <p:strVal val="visible"/>
                                      </p:to>
                                    </p:set>
                                    <p:anim calcmode="lin" valueType="num">
                                      <p:cBhvr additive="base">
                                        <p:cTn id="13" dur="500" fill="hold"/>
                                        <p:tgtEl>
                                          <p:spTgt spid="393237"/>
                                        </p:tgtEl>
                                        <p:attrNameLst>
                                          <p:attrName>ppt_x</p:attrName>
                                        </p:attrNameLst>
                                      </p:cBhvr>
                                      <p:tavLst>
                                        <p:tav tm="0">
                                          <p:val>
                                            <p:strVal val="1+#ppt_w/2"/>
                                          </p:val>
                                        </p:tav>
                                        <p:tav tm="100000">
                                          <p:val>
                                            <p:strVal val="#ppt_x"/>
                                          </p:val>
                                        </p:tav>
                                      </p:tavLst>
                                    </p:anim>
                                    <p:anim calcmode="lin" valueType="num">
                                      <p:cBhvr additive="base">
                                        <p:cTn id="14" dur="500" fill="hold"/>
                                        <p:tgtEl>
                                          <p:spTgt spid="39323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93245"/>
                                        </p:tgtEl>
                                        <p:attrNameLst>
                                          <p:attrName>style.visibility</p:attrName>
                                        </p:attrNameLst>
                                      </p:cBhvr>
                                      <p:to>
                                        <p:strVal val="visible"/>
                                      </p:to>
                                    </p:set>
                                    <p:anim calcmode="lin" valueType="num">
                                      <p:cBhvr additive="base">
                                        <p:cTn id="19" dur="500" fill="hold"/>
                                        <p:tgtEl>
                                          <p:spTgt spid="393245"/>
                                        </p:tgtEl>
                                        <p:attrNameLst>
                                          <p:attrName>ppt_x</p:attrName>
                                        </p:attrNameLst>
                                      </p:cBhvr>
                                      <p:tavLst>
                                        <p:tav tm="0">
                                          <p:val>
                                            <p:strVal val="1+#ppt_w/2"/>
                                          </p:val>
                                        </p:tav>
                                        <p:tav tm="100000">
                                          <p:val>
                                            <p:strVal val="#ppt_x"/>
                                          </p:val>
                                        </p:tav>
                                      </p:tavLst>
                                    </p:anim>
                                    <p:anim calcmode="lin" valueType="num">
                                      <p:cBhvr additive="base">
                                        <p:cTn id="20" dur="500" fill="hold"/>
                                        <p:tgtEl>
                                          <p:spTgt spid="39324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93253">
                                            <p:txEl>
                                              <p:pRg st="0" end="0"/>
                                            </p:txEl>
                                          </p:spTgt>
                                        </p:tgtEl>
                                        <p:attrNameLst>
                                          <p:attrName>style.visibility</p:attrName>
                                        </p:attrNameLst>
                                      </p:cBhvr>
                                      <p:to>
                                        <p:strVal val="visible"/>
                                      </p:to>
                                    </p:set>
                                    <p:animEffect transition="in" filter="dissolve">
                                      <p:cBhvr>
                                        <p:cTn id="25" dur="500"/>
                                        <p:tgtEl>
                                          <p:spTgt spid="39325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93253">
                                            <p:txEl>
                                              <p:pRg st="1" end="1"/>
                                            </p:txEl>
                                          </p:spTgt>
                                        </p:tgtEl>
                                        <p:attrNameLst>
                                          <p:attrName>style.visibility</p:attrName>
                                        </p:attrNameLst>
                                      </p:cBhvr>
                                      <p:to>
                                        <p:strVal val="visible"/>
                                      </p:to>
                                    </p:set>
                                    <p:animEffect transition="in" filter="dissolve">
                                      <p:cBhvr>
                                        <p:cTn id="30" dur="500"/>
                                        <p:tgtEl>
                                          <p:spTgt spid="39325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93253">
                                            <p:txEl>
                                              <p:pRg st="2" end="2"/>
                                            </p:txEl>
                                          </p:spTgt>
                                        </p:tgtEl>
                                        <p:attrNameLst>
                                          <p:attrName>style.visibility</p:attrName>
                                        </p:attrNameLst>
                                      </p:cBhvr>
                                      <p:to>
                                        <p:strVal val="visible"/>
                                      </p:to>
                                    </p:set>
                                    <p:animEffect transition="in" filter="dissolve">
                                      <p:cBhvr>
                                        <p:cTn id="35" dur="500"/>
                                        <p:tgtEl>
                                          <p:spTgt spid="393253">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93253">
                                            <p:txEl>
                                              <p:pRg st="3" end="3"/>
                                            </p:txEl>
                                          </p:spTgt>
                                        </p:tgtEl>
                                        <p:attrNameLst>
                                          <p:attrName>style.visibility</p:attrName>
                                        </p:attrNameLst>
                                      </p:cBhvr>
                                      <p:to>
                                        <p:strVal val="visible"/>
                                      </p:to>
                                    </p:set>
                                    <p:animEffect transition="in" filter="dissolve">
                                      <p:cBhvr>
                                        <p:cTn id="40" dur="500"/>
                                        <p:tgtEl>
                                          <p:spTgt spid="393253">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393244"/>
                                        </p:tgtEl>
                                        <p:attrNameLst>
                                          <p:attrName>style.visibility</p:attrName>
                                        </p:attrNameLst>
                                      </p:cBhvr>
                                      <p:to>
                                        <p:strVal val="visible"/>
                                      </p:to>
                                    </p:set>
                                    <p:anim calcmode="lin" valueType="num">
                                      <p:cBhvr additive="base">
                                        <p:cTn id="45" dur="500" fill="hold"/>
                                        <p:tgtEl>
                                          <p:spTgt spid="393244"/>
                                        </p:tgtEl>
                                        <p:attrNameLst>
                                          <p:attrName>ppt_x</p:attrName>
                                        </p:attrNameLst>
                                      </p:cBhvr>
                                      <p:tavLst>
                                        <p:tav tm="0">
                                          <p:val>
                                            <p:strVal val="1+#ppt_w/2"/>
                                          </p:val>
                                        </p:tav>
                                        <p:tav tm="100000">
                                          <p:val>
                                            <p:strVal val="#ppt_x"/>
                                          </p:val>
                                        </p:tav>
                                      </p:tavLst>
                                    </p:anim>
                                    <p:anim calcmode="lin" valueType="num">
                                      <p:cBhvr additive="base">
                                        <p:cTn id="46" dur="500" fill="hold"/>
                                        <p:tgtEl>
                                          <p:spTgt spid="393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52" grpId="0" autoUpdateAnimBg="0"/>
      <p:bldP spid="39325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STRUCTURED ACADEMIC 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0" y="1371600"/>
            <a:ext cx="9144000" cy="1895475"/>
          </a:xfrm>
        </p:spPr>
        <p:txBody>
          <a:bodyPr/>
          <a:lstStyle/>
          <a:p>
            <a:r>
              <a:rPr lang="en-US" dirty="0" smtClean="0"/>
              <a:t>A tool of Expansionary Fiscal policy is ___________ and it impacts aggregate </a:t>
            </a:r>
            <a:r>
              <a:rPr lang="en-US" dirty="0" smtClean="0">
                <a:solidFill>
                  <a:srgbClr val="FF0000"/>
                </a:solidFill>
              </a:rPr>
              <a:t>(demand/supply) </a:t>
            </a:r>
            <a:r>
              <a:rPr lang="en-US" dirty="0" smtClean="0"/>
              <a:t>by …</a:t>
            </a:r>
          </a:p>
          <a:p>
            <a:endParaRPr lang="en-US" sz="800" dirty="0"/>
          </a:p>
          <a:p>
            <a:pPr marL="0" indent="0">
              <a:buNone/>
            </a:pPr>
            <a:r>
              <a:rPr lang="en-US" dirty="0" smtClean="0"/>
              <a:t>        </a:t>
            </a:r>
            <a:r>
              <a:rPr lang="en-US" dirty="0" smtClean="0">
                <a:solidFill>
                  <a:schemeClr val="accent1"/>
                </a:solidFill>
              </a:rPr>
              <a:t>CHOOSE ONE</a:t>
            </a:r>
          </a:p>
          <a:p>
            <a:endParaRPr lang="en-US" dirty="0" smtClean="0">
              <a:solidFill>
                <a:schemeClr val="tx1"/>
              </a:solidFill>
            </a:endParaRPr>
          </a:p>
          <a:p>
            <a:pPr marL="0" indent="0">
              <a:buNone/>
            </a:pPr>
            <a:endParaRPr lang="en-US" dirty="0" smtClean="0">
              <a:solidFill>
                <a:schemeClr val="tx1"/>
              </a:solidFill>
            </a:endParaRPr>
          </a:p>
        </p:txBody>
      </p:sp>
      <p:cxnSp>
        <p:nvCxnSpPr>
          <p:cNvPr id="5" name="Straight Arrow Connector 4"/>
          <p:cNvCxnSpPr/>
          <p:nvPr/>
        </p:nvCxnSpPr>
        <p:spPr bwMode="auto">
          <a:xfrm flipV="1">
            <a:off x="1981200" y="2716644"/>
            <a:ext cx="0" cy="483755"/>
          </a:xfrm>
          <a:prstGeom prst="straightConnector1">
            <a:avLst/>
          </a:prstGeom>
          <a:solidFill>
            <a:schemeClr val="accent1"/>
          </a:solidFill>
          <a:ln w="76200" cap="flat" cmpd="sng" algn="ctr">
            <a:solidFill>
              <a:schemeClr val="accent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704893454"/>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4739" name="Group 19"/>
          <p:cNvGrpSpPr>
            <a:grpSpLocks/>
          </p:cNvGrpSpPr>
          <p:nvPr/>
        </p:nvGrpSpPr>
        <p:grpSpPr bwMode="auto">
          <a:xfrm>
            <a:off x="4351338" y="1127125"/>
            <a:ext cx="4908550" cy="4481513"/>
            <a:chOff x="2741" y="710"/>
            <a:chExt cx="3092" cy="2823"/>
          </a:xfrm>
        </p:grpSpPr>
        <p:pic>
          <p:nvPicPr>
            <p:cNvPr id="414730"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1" y="710"/>
              <a:ext cx="3092" cy="2823"/>
            </a:xfrm>
            <a:prstGeom prst="rect">
              <a:avLst/>
            </a:prstGeom>
            <a:noFill/>
            <a:extLst>
              <a:ext uri="{909E8E84-426E-40DD-AFC4-6F175D3DCCD1}">
                <a14:hiddenFill xmlns:a14="http://schemas.microsoft.com/office/drawing/2010/main">
                  <a:solidFill>
                    <a:srgbClr val="FFFFFF"/>
                  </a:solidFill>
                </a14:hiddenFill>
              </a:ext>
            </a:extLst>
          </p:spPr>
        </p:pic>
        <p:sp>
          <p:nvSpPr>
            <p:cNvPr id="414731" name="Text Box 11"/>
            <p:cNvSpPr txBox="1">
              <a:spLocks noChangeArrowheads="1"/>
            </p:cNvSpPr>
            <p:nvPr/>
          </p:nvSpPr>
          <p:spPr bwMode="auto">
            <a:xfrm>
              <a:off x="2840" y="834"/>
              <a:ext cx="28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600" b="1" smtClean="0">
                  <a:solidFill>
                    <a:srgbClr val="FFFFFF"/>
                  </a:solidFill>
                </a:rPr>
                <a:t> Effects of Contractionary Fiscal Policy</a:t>
              </a:r>
            </a:p>
          </p:txBody>
        </p:sp>
        <p:pic>
          <p:nvPicPr>
            <p:cNvPr id="414732"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3" y="1042"/>
              <a:ext cx="2556" cy="2090"/>
            </a:xfrm>
            <a:prstGeom prst="rect">
              <a:avLst/>
            </a:prstGeom>
            <a:noFill/>
            <a:extLst>
              <a:ext uri="{909E8E84-426E-40DD-AFC4-6F175D3DCCD1}">
                <a14:hiddenFill xmlns:a14="http://schemas.microsoft.com/office/drawing/2010/main">
                  <a:solidFill>
                    <a:srgbClr val="FFFFFF"/>
                  </a:solidFill>
                </a14:hiddenFill>
              </a:ext>
            </a:extLst>
          </p:spPr>
        </p:pic>
        <p:sp>
          <p:nvSpPr>
            <p:cNvPr id="414733" name="Text Box 13"/>
            <p:cNvSpPr txBox="1">
              <a:spLocks noChangeArrowheads="1"/>
            </p:cNvSpPr>
            <p:nvPr/>
          </p:nvSpPr>
          <p:spPr bwMode="auto">
            <a:xfrm>
              <a:off x="3660" y="3149"/>
              <a:ext cx="15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Total output in the economy</a:t>
              </a:r>
            </a:p>
          </p:txBody>
        </p:sp>
        <p:sp>
          <p:nvSpPr>
            <p:cNvPr id="414734" name="Text Box 14"/>
            <p:cNvSpPr txBox="1">
              <a:spLocks noChangeArrowheads="1"/>
            </p:cNvSpPr>
            <p:nvPr/>
          </p:nvSpPr>
          <p:spPr bwMode="auto">
            <a:xfrm>
              <a:off x="5132" y="3044"/>
              <a:ext cx="5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fontAlgn="base" hangingPunct="0">
                <a:spcBef>
                  <a:spcPct val="50000"/>
                </a:spcBef>
                <a:spcAft>
                  <a:spcPct val="0"/>
                </a:spcAft>
              </a:pPr>
              <a:r>
                <a:rPr lang="en-US" altLang="en-US" sz="1000" smtClean="0">
                  <a:solidFill>
                    <a:srgbClr val="000000"/>
                  </a:solidFill>
                </a:rPr>
                <a:t>High output</a:t>
              </a:r>
            </a:p>
          </p:txBody>
        </p:sp>
        <p:sp>
          <p:nvSpPr>
            <p:cNvPr id="414735" name="Text Box 15"/>
            <p:cNvSpPr txBox="1">
              <a:spLocks noChangeArrowheads="1"/>
            </p:cNvSpPr>
            <p:nvPr/>
          </p:nvSpPr>
          <p:spPr bwMode="auto">
            <a:xfrm>
              <a:off x="3248" y="3044"/>
              <a:ext cx="5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Low output</a:t>
              </a:r>
            </a:p>
          </p:txBody>
        </p:sp>
        <p:sp>
          <p:nvSpPr>
            <p:cNvPr id="414736" name="Text Box 16"/>
            <p:cNvSpPr txBox="1">
              <a:spLocks noChangeArrowheads="1"/>
            </p:cNvSpPr>
            <p:nvPr/>
          </p:nvSpPr>
          <p:spPr bwMode="auto">
            <a:xfrm>
              <a:off x="2963" y="1120"/>
              <a:ext cx="3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High prices</a:t>
              </a:r>
            </a:p>
          </p:txBody>
        </p:sp>
        <p:sp>
          <p:nvSpPr>
            <p:cNvPr id="414737" name="Text Box 17"/>
            <p:cNvSpPr txBox="1">
              <a:spLocks noChangeArrowheads="1"/>
            </p:cNvSpPr>
            <p:nvPr/>
          </p:nvSpPr>
          <p:spPr bwMode="auto">
            <a:xfrm>
              <a:off x="2963" y="2803"/>
              <a:ext cx="3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Low prices</a:t>
              </a:r>
            </a:p>
          </p:txBody>
        </p:sp>
        <p:sp>
          <p:nvSpPr>
            <p:cNvPr id="414738" name="Text Box 18"/>
            <p:cNvSpPr txBox="1">
              <a:spLocks noChangeArrowheads="1"/>
            </p:cNvSpPr>
            <p:nvPr/>
          </p:nvSpPr>
          <p:spPr bwMode="auto">
            <a:xfrm rot="-5400000">
              <a:off x="2682" y="1967"/>
              <a:ext cx="7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200" b="1" smtClean="0">
                  <a:solidFill>
                    <a:srgbClr val="000000"/>
                  </a:solidFill>
                </a:rPr>
                <a:t>Price level</a:t>
              </a:r>
            </a:p>
          </p:txBody>
        </p:sp>
      </p:grpSp>
      <p:grpSp>
        <p:nvGrpSpPr>
          <p:cNvPr id="414746" name="Group 26"/>
          <p:cNvGrpSpPr>
            <a:grpSpLocks/>
          </p:cNvGrpSpPr>
          <p:nvPr/>
        </p:nvGrpSpPr>
        <p:grpSpPr bwMode="auto">
          <a:xfrm>
            <a:off x="5499100" y="1728788"/>
            <a:ext cx="3151188" cy="2870200"/>
            <a:chOff x="3464" y="1089"/>
            <a:chExt cx="1985" cy="1808"/>
          </a:xfrm>
        </p:grpSpPr>
        <p:pic>
          <p:nvPicPr>
            <p:cNvPr id="414741"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4" y="1089"/>
              <a:ext cx="1985" cy="1808"/>
            </a:xfrm>
            <a:prstGeom prst="rect">
              <a:avLst/>
            </a:prstGeom>
            <a:noFill/>
            <a:extLst>
              <a:ext uri="{909E8E84-426E-40DD-AFC4-6F175D3DCCD1}">
                <a14:hiddenFill xmlns:a14="http://schemas.microsoft.com/office/drawing/2010/main">
                  <a:solidFill>
                    <a:srgbClr val="FFFFFF"/>
                  </a:solidFill>
                </a14:hiddenFill>
              </a:ext>
            </a:extLst>
          </p:spPr>
        </p:pic>
        <p:sp>
          <p:nvSpPr>
            <p:cNvPr id="414742" name="Text Box 22"/>
            <p:cNvSpPr txBox="1">
              <a:spLocks noChangeArrowheads="1"/>
            </p:cNvSpPr>
            <p:nvPr/>
          </p:nvSpPr>
          <p:spPr bwMode="auto">
            <a:xfrm>
              <a:off x="4495" y="1170"/>
              <a:ext cx="7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Aggregate supply</a:t>
              </a:r>
              <a:endParaRPr lang="en-US" altLang="en-US" sz="2600" smtClean="0">
                <a:solidFill>
                  <a:srgbClr val="000000"/>
                </a:solidFill>
              </a:endParaRPr>
            </a:p>
          </p:txBody>
        </p:sp>
        <p:sp>
          <p:nvSpPr>
            <p:cNvPr id="414743" name="Text Box 23"/>
            <p:cNvSpPr txBox="1">
              <a:spLocks noChangeArrowheads="1"/>
            </p:cNvSpPr>
            <p:nvPr/>
          </p:nvSpPr>
          <p:spPr bwMode="auto">
            <a:xfrm>
              <a:off x="4088" y="1492"/>
              <a:ext cx="7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Higher output, higher prices</a:t>
              </a:r>
              <a:endParaRPr lang="en-US" altLang="en-US" sz="2600" smtClean="0">
                <a:solidFill>
                  <a:srgbClr val="000000"/>
                </a:solidFill>
              </a:endParaRPr>
            </a:p>
          </p:txBody>
        </p:sp>
        <p:sp>
          <p:nvSpPr>
            <p:cNvPr id="414744" name="Text Box 24"/>
            <p:cNvSpPr txBox="1">
              <a:spLocks noChangeArrowheads="1"/>
            </p:cNvSpPr>
            <p:nvPr/>
          </p:nvSpPr>
          <p:spPr bwMode="auto">
            <a:xfrm>
              <a:off x="4787" y="1963"/>
              <a:ext cx="50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Original aggregate demand</a:t>
              </a:r>
              <a:endParaRPr lang="en-US" altLang="en-US" sz="2600" smtClean="0">
                <a:solidFill>
                  <a:srgbClr val="000000"/>
                </a:solidFill>
              </a:endParaRPr>
            </a:p>
          </p:txBody>
        </p:sp>
      </p:grpSp>
      <p:grpSp>
        <p:nvGrpSpPr>
          <p:cNvPr id="414749" name="Group 29"/>
          <p:cNvGrpSpPr>
            <a:grpSpLocks/>
          </p:cNvGrpSpPr>
          <p:nvPr/>
        </p:nvGrpSpPr>
        <p:grpSpPr bwMode="auto">
          <a:xfrm>
            <a:off x="5124450" y="2370138"/>
            <a:ext cx="2914650" cy="2584450"/>
            <a:chOff x="3257" y="1519"/>
            <a:chExt cx="1778" cy="1576"/>
          </a:xfrm>
        </p:grpSpPr>
        <p:pic>
          <p:nvPicPr>
            <p:cNvPr id="414747" name="Picture 2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7" y="1519"/>
              <a:ext cx="1778" cy="1576"/>
            </a:xfrm>
            <a:prstGeom prst="rect">
              <a:avLst/>
            </a:prstGeom>
            <a:noFill/>
            <a:extLst>
              <a:ext uri="{909E8E84-426E-40DD-AFC4-6F175D3DCCD1}">
                <a14:hiddenFill xmlns:a14="http://schemas.microsoft.com/office/drawing/2010/main">
                  <a:solidFill>
                    <a:srgbClr val="FFFFFF"/>
                  </a:solidFill>
                </a14:hiddenFill>
              </a:ext>
            </a:extLst>
          </p:spPr>
        </p:pic>
        <p:sp>
          <p:nvSpPr>
            <p:cNvPr id="414748" name="Text Box 28"/>
            <p:cNvSpPr txBox="1">
              <a:spLocks noChangeArrowheads="1"/>
            </p:cNvSpPr>
            <p:nvPr/>
          </p:nvSpPr>
          <p:spPr bwMode="auto">
            <a:xfrm>
              <a:off x="3304" y="2168"/>
              <a:ext cx="708" cy="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50000"/>
                </a:spcBef>
                <a:spcAft>
                  <a:spcPct val="0"/>
                </a:spcAft>
              </a:pPr>
              <a:r>
                <a:rPr lang="en-US" altLang="en-US" sz="1000" smtClean="0">
                  <a:solidFill>
                    <a:srgbClr val="000000"/>
                  </a:solidFill>
                </a:rPr>
                <a:t>Lower output, lower prices</a:t>
              </a:r>
              <a:endParaRPr lang="en-US" altLang="en-US" sz="2600" smtClean="0">
                <a:solidFill>
                  <a:srgbClr val="000000"/>
                </a:solidFill>
              </a:endParaRPr>
            </a:p>
          </p:txBody>
        </p:sp>
        <p:sp>
          <p:nvSpPr>
            <p:cNvPr id="414745" name="Text Box 25"/>
            <p:cNvSpPr txBox="1">
              <a:spLocks noChangeArrowheads="1"/>
            </p:cNvSpPr>
            <p:nvPr/>
          </p:nvSpPr>
          <p:spPr bwMode="auto">
            <a:xfrm>
              <a:off x="3568" y="2525"/>
              <a:ext cx="762"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r>
                <a:rPr lang="en-US" altLang="en-US" sz="1000" smtClean="0">
                  <a:solidFill>
                    <a:srgbClr val="000000"/>
                  </a:solidFill>
                </a:rPr>
                <a:t>Aggregate demand with lower government spending</a:t>
              </a:r>
              <a:endParaRPr lang="en-US" altLang="en-US" sz="2600" smtClean="0">
                <a:solidFill>
                  <a:srgbClr val="000000"/>
                </a:solidFill>
              </a:endParaRPr>
            </a:p>
          </p:txBody>
        </p:sp>
      </p:grpSp>
      <p:sp>
        <p:nvSpPr>
          <p:cNvPr id="414759" name="Rectangle 39"/>
          <p:cNvSpPr>
            <a:spLocks noGrp="1" noChangeArrowheads="1"/>
          </p:cNvSpPr>
          <p:nvPr>
            <p:ph type="title"/>
          </p:nvPr>
        </p:nvSpPr>
        <p:spPr/>
        <p:txBody>
          <a:bodyPr/>
          <a:lstStyle/>
          <a:p>
            <a:r>
              <a:rPr lang="en-US" altLang="en-US"/>
              <a:t>Contractionary Fiscal Policies</a:t>
            </a:r>
          </a:p>
        </p:txBody>
      </p:sp>
      <p:sp>
        <p:nvSpPr>
          <p:cNvPr id="414760" name="Rectangle 40"/>
          <p:cNvSpPr>
            <a:spLocks noGrp="1" noChangeArrowheads="1"/>
          </p:cNvSpPr>
          <p:nvPr>
            <p:ph type="body" sz="half" idx="1"/>
          </p:nvPr>
        </p:nvSpPr>
        <p:spPr/>
        <p:txBody>
          <a:bodyPr/>
          <a:lstStyle/>
          <a:p>
            <a:pPr>
              <a:buFontTx/>
              <a:buNone/>
            </a:pPr>
            <a:r>
              <a:rPr lang="en-US" altLang="en-US" sz="1800">
                <a:solidFill>
                  <a:schemeClr val="hlink"/>
                </a:solidFill>
              </a:rPr>
              <a:t>Decreasing Government Spending</a:t>
            </a:r>
            <a:endParaRPr lang="en-US" altLang="en-US" sz="1800"/>
          </a:p>
          <a:p>
            <a:r>
              <a:rPr lang="en-US" altLang="en-US" sz="1800"/>
              <a:t>If the federal government spends less, or buys fewer goods and services, it triggers a chain of events that may lead to slower GDP growth.</a:t>
            </a:r>
          </a:p>
          <a:p>
            <a:pPr>
              <a:buFontTx/>
              <a:buNone/>
            </a:pPr>
            <a:r>
              <a:rPr lang="en-US" altLang="en-US" sz="1800">
                <a:solidFill>
                  <a:schemeClr val="hlink"/>
                </a:solidFill>
              </a:rPr>
              <a:t>Raising Taxes</a:t>
            </a:r>
            <a:endParaRPr lang="en-US" altLang="en-US" sz="1800"/>
          </a:p>
          <a:p>
            <a:r>
              <a:rPr lang="en-US" altLang="en-US" sz="1800"/>
              <a:t>If the federal government increases taxes, consumers and businesses have fewer dollars to spend or save.  This also slows growth of GDP. </a:t>
            </a:r>
          </a:p>
        </p:txBody>
      </p:sp>
      <p:pic>
        <p:nvPicPr>
          <p:cNvPr id="414762"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51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14763" name="Picture 43">
            <a:hlinkClick r:id="" action="ppaction://noaction"/>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2088"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14764" name="Picture 44">
            <a:hlinkClick r:id="" action="ppaction://noaction"/>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0575" y="6270625"/>
            <a:ext cx="438150" cy="412750"/>
          </a:xfrm>
          <a:prstGeom prst="rect">
            <a:avLst/>
          </a:prstGeom>
          <a:noFill/>
          <a:extLst>
            <a:ext uri="{909E8E84-426E-40DD-AFC4-6F175D3DCCD1}">
              <a14:hiddenFill xmlns:a14="http://schemas.microsoft.com/office/drawing/2010/main">
                <a:solidFill>
                  <a:srgbClr val="FFFFFF"/>
                </a:solidFill>
              </a14:hiddenFill>
            </a:ext>
          </a:extLst>
        </p:spPr>
      </p:pic>
      <p:pic>
        <p:nvPicPr>
          <p:cNvPr id="414765" name="Picture 45">
            <a:hlinkClick r:id="" action="ppaction://hlinkshowjump?jump=endshow"/>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48313" y="6270625"/>
            <a:ext cx="430212" cy="417513"/>
          </a:xfrm>
          <a:prstGeom prst="rect">
            <a:avLst/>
          </a:prstGeom>
          <a:noFill/>
          <a:extLst>
            <a:ext uri="{909E8E84-426E-40DD-AFC4-6F175D3DCCD1}">
              <a14:hiddenFill xmlns:a14="http://schemas.microsoft.com/office/drawing/2010/main">
                <a:solidFill>
                  <a:srgbClr val="FFFFFF"/>
                </a:solidFill>
              </a14:hiddenFill>
            </a:ext>
          </a:extLst>
        </p:spPr>
      </p:pic>
      <p:pic>
        <p:nvPicPr>
          <p:cNvPr id="414766" name="Picture 46">
            <a:hlinkClick r:id="" action="ppaction://hlinkshowjump?jump=previousslide"/>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21413"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4767" name="Picture 47">
            <a:hlinkClick r:id="" action="ppaction://hlinkshowjump?jump=nextslide"/>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4038" y="6153150"/>
            <a:ext cx="682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9921665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14739"/>
                                        </p:tgtEl>
                                        <p:attrNameLst>
                                          <p:attrName>style.visibility</p:attrName>
                                        </p:attrNameLst>
                                      </p:cBhvr>
                                      <p:to>
                                        <p:strVal val="visible"/>
                                      </p:to>
                                    </p:set>
                                    <p:anim calcmode="lin" valueType="num">
                                      <p:cBhvr additive="base">
                                        <p:cTn id="7" dur="500" fill="hold"/>
                                        <p:tgtEl>
                                          <p:spTgt spid="414739"/>
                                        </p:tgtEl>
                                        <p:attrNameLst>
                                          <p:attrName>ppt_x</p:attrName>
                                        </p:attrNameLst>
                                      </p:cBhvr>
                                      <p:tavLst>
                                        <p:tav tm="0">
                                          <p:val>
                                            <p:strVal val="1+#ppt_w/2"/>
                                          </p:val>
                                        </p:tav>
                                        <p:tav tm="100000">
                                          <p:val>
                                            <p:strVal val="#ppt_x"/>
                                          </p:val>
                                        </p:tav>
                                      </p:tavLst>
                                    </p:anim>
                                    <p:anim calcmode="lin" valueType="num">
                                      <p:cBhvr additive="base">
                                        <p:cTn id="8" dur="500" fill="hold"/>
                                        <p:tgtEl>
                                          <p:spTgt spid="4147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414746"/>
                                        </p:tgtEl>
                                        <p:attrNameLst>
                                          <p:attrName>style.visibility</p:attrName>
                                        </p:attrNameLst>
                                      </p:cBhvr>
                                      <p:to>
                                        <p:strVal val="visible"/>
                                      </p:to>
                                    </p:set>
                                    <p:anim calcmode="lin" valueType="num">
                                      <p:cBhvr additive="base">
                                        <p:cTn id="13" dur="500" fill="hold"/>
                                        <p:tgtEl>
                                          <p:spTgt spid="414746"/>
                                        </p:tgtEl>
                                        <p:attrNameLst>
                                          <p:attrName>ppt_x</p:attrName>
                                        </p:attrNameLst>
                                      </p:cBhvr>
                                      <p:tavLst>
                                        <p:tav tm="0">
                                          <p:val>
                                            <p:strVal val="1+#ppt_w/2"/>
                                          </p:val>
                                        </p:tav>
                                        <p:tav tm="100000">
                                          <p:val>
                                            <p:strVal val="#ppt_x"/>
                                          </p:val>
                                        </p:tav>
                                      </p:tavLst>
                                    </p:anim>
                                    <p:anim calcmode="lin" valueType="num">
                                      <p:cBhvr additive="base">
                                        <p:cTn id="14" dur="500" fill="hold"/>
                                        <p:tgtEl>
                                          <p:spTgt spid="41474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414749"/>
                                        </p:tgtEl>
                                        <p:attrNameLst>
                                          <p:attrName>style.visibility</p:attrName>
                                        </p:attrNameLst>
                                      </p:cBhvr>
                                      <p:to>
                                        <p:strVal val="visible"/>
                                      </p:to>
                                    </p:set>
                                    <p:anim calcmode="lin" valueType="num">
                                      <p:cBhvr additive="base">
                                        <p:cTn id="19" dur="500" fill="hold"/>
                                        <p:tgtEl>
                                          <p:spTgt spid="414749"/>
                                        </p:tgtEl>
                                        <p:attrNameLst>
                                          <p:attrName>ppt_x</p:attrName>
                                        </p:attrNameLst>
                                      </p:cBhvr>
                                      <p:tavLst>
                                        <p:tav tm="0">
                                          <p:val>
                                            <p:strVal val="1+#ppt_w/2"/>
                                          </p:val>
                                        </p:tav>
                                        <p:tav tm="100000">
                                          <p:val>
                                            <p:strVal val="#ppt_x"/>
                                          </p:val>
                                        </p:tav>
                                      </p:tavLst>
                                    </p:anim>
                                    <p:anim calcmode="lin" valueType="num">
                                      <p:cBhvr additive="base">
                                        <p:cTn id="20" dur="500" fill="hold"/>
                                        <p:tgtEl>
                                          <p:spTgt spid="414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STRUCTURED ACADEMIC 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0" y="1371600"/>
            <a:ext cx="9144000" cy="1895475"/>
          </a:xfrm>
        </p:spPr>
        <p:txBody>
          <a:bodyPr/>
          <a:lstStyle/>
          <a:p>
            <a:r>
              <a:rPr lang="en-US" dirty="0" smtClean="0"/>
              <a:t>A tool of Contractionary Fiscal policy is ___________ and it impacts aggregate </a:t>
            </a:r>
            <a:r>
              <a:rPr lang="en-US" dirty="0" smtClean="0">
                <a:solidFill>
                  <a:srgbClr val="FF0000"/>
                </a:solidFill>
              </a:rPr>
              <a:t>(demand/supply) </a:t>
            </a:r>
            <a:r>
              <a:rPr lang="en-US" dirty="0" smtClean="0"/>
              <a:t>by …</a:t>
            </a:r>
          </a:p>
          <a:p>
            <a:endParaRPr lang="en-US" sz="800" dirty="0"/>
          </a:p>
          <a:p>
            <a:pPr marL="0" indent="0">
              <a:buNone/>
            </a:pPr>
            <a:r>
              <a:rPr lang="en-US" dirty="0" smtClean="0"/>
              <a:t>        </a:t>
            </a:r>
            <a:r>
              <a:rPr lang="en-US" dirty="0" smtClean="0">
                <a:solidFill>
                  <a:schemeClr val="accent1"/>
                </a:solidFill>
              </a:rPr>
              <a:t>CHOOSE ONE</a:t>
            </a:r>
          </a:p>
          <a:p>
            <a:endParaRPr lang="en-US" dirty="0" smtClean="0">
              <a:solidFill>
                <a:schemeClr val="tx1"/>
              </a:solidFill>
            </a:endParaRPr>
          </a:p>
        </p:txBody>
      </p:sp>
      <p:cxnSp>
        <p:nvCxnSpPr>
          <p:cNvPr id="5" name="Straight Arrow Connector 4"/>
          <p:cNvCxnSpPr/>
          <p:nvPr/>
        </p:nvCxnSpPr>
        <p:spPr bwMode="auto">
          <a:xfrm flipV="1">
            <a:off x="1981200" y="2716644"/>
            <a:ext cx="0" cy="483755"/>
          </a:xfrm>
          <a:prstGeom prst="straightConnector1">
            <a:avLst/>
          </a:prstGeom>
          <a:solidFill>
            <a:schemeClr val="accent1"/>
          </a:solidFill>
          <a:ln w="76200" cap="flat" cmpd="sng" algn="ctr">
            <a:solidFill>
              <a:schemeClr val="accent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3209094537"/>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con_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econ_template.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econ_template.po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econ_template.po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econ_template.po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econ_template.po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econ_template.po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econ_template.po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econ_template.po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econ_template.po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con_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econ_template.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econ_template.po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econ_template.po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econ_template.po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econ_template.po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econ_template.po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econ_template.po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econ_template.po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econ_template.po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TotalTime>
  <Words>773</Words>
  <Application>Microsoft Office PowerPoint</Application>
  <PresentationFormat>On-screen Show (4:3)</PresentationFormat>
  <Paragraphs>109</Paragraphs>
  <Slides>12</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16" baseType="lpstr">
      <vt:lpstr>12_TP030004031</vt:lpstr>
      <vt:lpstr>econ_template</vt:lpstr>
      <vt:lpstr>1_econ_template</vt:lpstr>
      <vt:lpstr>Picture</vt:lpstr>
      <vt:lpstr>Wednesday December 10, 2014 Mr. Goblirsch – Economics</vt:lpstr>
      <vt:lpstr>Chapter 15</vt:lpstr>
      <vt:lpstr>What Is Fiscal Policy?</vt:lpstr>
      <vt:lpstr>Fiscal Policy and the Economy</vt:lpstr>
      <vt:lpstr>STRUCTURED ACADEMIC DISCUSSION</vt:lpstr>
      <vt:lpstr>Expansionary Fiscal Policies</vt:lpstr>
      <vt:lpstr>STRUCTURED ACADEMIC DISCUSSION</vt:lpstr>
      <vt:lpstr>Contractionary Fiscal Policies</vt:lpstr>
      <vt:lpstr>STRUCTURED ACADEMIC DISCUSSION</vt:lpstr>
      <vt:lpstr>Fiscal and Monetary Policy Tools</vt:lpstr>
      <vt:lpstr>EXIT TICKET - SKILL: APPLYING FISCAL POLICY</vt:lpstr>
      <vt:lpstr>Limits of Fiscal Policy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November 25, 2014 Mr. Goblirsch – Economics</dc:title>
  <dc:creator>cgoblirsch</dc:creator>
  <cp:lastModifiedBy>cgoblirsch</cp:lastModifiedBy>
  <cp:revision>67</cp:revision>
  <dcterms:created xsi:type="dcterms:W3CDTF">2014-11-24T14:44:37Z</dcterms:created>
  <dcterms:modified xsi:type="dcterms:W3CDTF">2014-12-10T22:41:04Z</dcterms:modified>
</cp:coreProperties>
</file>