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40"/>
  </p:handoutMasterIdLst>
  <p:sldIdLst>
    <p:sldId id="293" r:id="rId4"/>
    <p:sldId id="294" r:id="rId5"/>
    <p:sldId id="286" r:id="rId6"/>
    <p:sldId id="287" r:id="rId7"/>
    <p:sldId id="290" r:id="rId8"/>
    <p:sldId id="292" r:id="rId9"/>
    <p:sldId id="262" r:id="rId10"/>
    <p:sldId id="274" r:id="rId11"/>
    <p:sldId id="284" r:id="rId12"/>
    <p:sldId id="280" r:id="rId13"/>
    <p:sldId id="271" r:id="rId14"/>
    <p:sldId id="270" r:id="rId15"/>
    <p:sldId id="275" r:id="rId16"/>
    <p:sldId id="266" r:id="rId17"/>
    <p:sldId id="283" r:id="rId18"/>
    <p:sldId id="278" r:id="rId19"/>
    <p:sldId id="276" r:id="rId20"/>
    <p:sldId id="256" r:id="rId21"/>
    <p:sldId id="267" r:id="rId22"/>
    <p:sldId id="265" r:id="rId23"/>
    <p:sldId id="285" r:id="rId24"/>
    <p:sldId id="257" r:id="rId25"/>
    <p:sldId id="258" r:id="rId26"/>
    <p:sldId id="264" r:id="rId27"/>
    <p:sldId id="268" r:id="rId28"/>
    <p:sldId id="261" r:id="rId29"/>
    <p:sldId id="272" r:id="rId30"/>
    <p:sldId id="259" r:id="rId31"/>
    <p:sldId id="263" r:id="rId32"/>
    <p:sldId id="279" r:id="rId33"/>
    <p:sldId id="281" r:id="rId34"/>
    <p:sldId id="277" r:id="rId35"/>
    <p:sldId id="260" r:id="rId36"/>
    <p:sldId id="273" r:id="rId37"/>
    <p:sldId id="282" r:id="rId38"/>
    <p:sldId id="26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23FF9-AFD2-4D09-B916-79B6F94F51AD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6B25D6-1DE9-44BB-A4F5-1A804FF38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0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1D258-147B-44E6-8C70-32F29A01E933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59EF-BF78-43B2-973D-88ECDB02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26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AD15C-750A-4143-91EC-A824743AEE83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5192-EB7D-4A25-B6EE-9A796FCFF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4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E65D5-7140-43EB-8911-F6D72D4D3E27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18BF-B2F3-4771-9A7C-F58173B6D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8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2D64-5BEB-4B55-871F-62CB74697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3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D2E69-AAE9-459F-A905-EA40CE79F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5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4582-9FE6-45A3-BB79-A6E0305B7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A6B7-FCB4-4799-88F6-CCCFED587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100D-ACCB-4B07-8866-7B12BF8FA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54C4-2A88-4201-8A00-962E8CD40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A2FA-FCBE-45CB-8196-BE8F4D440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7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A2B4-D841-43A3-9BCF-FCD4709CD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D78C2-7CB8-4911-8932-EA15E1DE9BBA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2DEE-7DA6-499B-BB7E-D160FD956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62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E62E-3EE7-4A18-BDD9-F7685728B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840C-63C5-4960-8316-E8951376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8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F46B-4D30-4BA6-B321-B7C65DE4E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81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6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4775A-5B3A-49CC-9ACA-65DEE540A8D5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AECD-04C2-4242-A15E-BE9655B91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0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3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86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5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6C615-E705-4340-9A5C-487D16A588E8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C75B8-AE42-43FB-B63A-0E62FDC97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6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2D27A-5570-4A3C-9193-58B0EE258A69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B5C2-4BF4-4A57-8DC9-51089CA5D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AC3FC-A19B-4543-B897-B322A157C1FF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9E228-CD6E-49B2-86E9-F43AD122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028BB-DC29-42BC-BDF8-6D9D98326FC4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02AC-F34A-4AD6-B2C2-618D4CB6B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67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3ED35-DDCB-4D10-93FB-F720B9A822C4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B37B-25A4-4BC1-BD1D-2BACA0ED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0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F5FF0-AD14-4156-9B7A-F520D2A2187A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B2889-815B-4DFF-804E-EA09D96C0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CC1BAAC-7267-421E-BA15-9785D5DF4BEF}" type="datetimeFigureOut">
              <a:rPr lang="en-US" altLang="en-US"/>
              <a:pPr/>
              <a:t>8/22/2014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21D4AB6-AB3B-4B4B-8E21-E9343CA844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50F4D6-3CF5-4A40-A011-A0657E2BD2B7}" type="slidenum">
              <a:rPr lang="en-US">
                <a:solidFill>
                  <a:srgbClr val="000000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69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>
                <a:ea typeface="+mn-ea"/>
              </a:rPr>
              <a:pPr>
                <a:defRPr/>
              </a:pPr>
              <a:t>8/22/2014</a:t>
            </a:fld>
            <a:endParaRPr lang="en-US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9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August 22,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Identify fundamental concepts of </a:t>
            </a:r>
            <a:r>
              <a:rPr lang="en-US" sz="2000" dirty="0" smtClean="0"/>
              <a:t>economics and select stocks to follow during our class stock market simulation.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Tax Day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QUIZ: Chapter 1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INSTRUCTION: The Stock Market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ACTIVITY: Begin Selecting </a:t>
            </a:r>
            <a:r>
              <a:rPr lang="en-US" sz="2000" dirty="0" smtClean="0"/>
              <a:t>Stocks</a:t>
            </a:r>
            <a:endParaRPr lang="en-US" sz="1000" dirty="0" smtClean="0">
              <a:solidFill>
                <a:srgbClr val="00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HW: Workbook P. 18 DUE TODAY***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Tax Day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Take out your </a:t>
            </a:r>
            <a:r>
              <a:rPr lang="en-US" sz="2400" dirty="0" smtClean="0"/>
              <a:t>Weekly Time Sheet.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Complete </a:t>
            </a:r>
            <a:r>
              <a:rPr lang="en-US" sz="2400" dirty="0" smtClean="0"/>
              <a:t>the tax form for this week’s pay check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(Check with your partner to make sure it’s accurate)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Make your weekly deposit in your Account. (I will be coming around to stamp your account forms)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44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DuPont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1935 – Chemical industry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3316" name="Picture 4" descr="https://sp2.yimg.com/ib/th?id=HN.60802491819078647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37604"/>
            <a:ext cx="7772400" cy="41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United Technologies Corp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1939 - </a:t>
            </a:r>
            <a:r>
              <a:rPr lang="en-US" dirty="0" err="1" smtClean="0">
                <a:ea typeface="+mj-ea"/>
              </a:rPr>
              <a:t>Conglomorate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51806"/>
            <a:ext cx="7772400" cy="41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3M Company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1976 - </a:t>
            </a:r>
            <a:r>
              <a:rPr lang="en-US" dirty="0" err="1" smtClean="0">
                <a:ea typeface="+mj-ea"/>
              </a:rPr>
              <a:t>Conglomorate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76644"/>
            <a:ext cx="7772400" cy="42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2" y="4406900"/>
            <a:ext cx="8425988" cy="2451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International Business Machines (IBM)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1979 – Computers &amp; Technology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" y="173701"/>
            <a:ext cx="4543857" cy="42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31" y="173702"/>
            <a:ext cx="4070119" cy="42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Merck and Co. Inc.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1979 - Pharmaceuticals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1" y="498764"/>
            <a:ext cx="6051665" cy="39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775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American Express Co.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1982 – Consumer Finance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McDonalds Corp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1985 – Fast food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5" y="204095"/>
            <a:ext cx="5003223" cy="405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4257271"/>
            <a:ext cx="4156364" cy="260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Boeing Co.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1987 – Aerospace and defense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57" y="137536"/>
            <a:ext cx="457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5" y="137536"/>
            <a:ext cx="4022062" cy="42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06900"/>
            <a:ext cx="7772400" cy="20265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Coca Cola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1987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Beverages</a:t>
            </a:r>
            <a:endParaRPr lang="en-US" dirty="0">
              <a:ea typeface="+mj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53" y="0"/>
            <a:ext cx="651654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Caterpillar INC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1991 – Construction &amp; Mining Equipment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2880"/>
            <a:ext cx="7772400" cy="42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Chapter 1 Quiz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183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SHORT ANSWER</a:t>
            </a:r>
            <a:endParaRPr lang="en-US" b="1" u="sng" dirty="0"/>
          </a:p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 Answer the following question in a complete paragraph.</a:t>
            </a:r>
          </a:p>
          <a:p>
            <a:endParaRPr lang="en-US" dirty="0" smtClean="0"/>
          </a:p>
          <a:p>
            <a:r>
              <a:rPr lang="en-US" dirty="0" smtClean="0"/>
              <a:t>Using examples of land, labor, and capital, explain why economists believe that all goods and services are scarce.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95925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JP Morgan and Chase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1991 - Banking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-1"/>
            <a:ext cx="7772400" cy="53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7128"/>
            <a:ext cx="8494713" cy="304087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Walt Disney Co.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1991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Broadcasting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&amp; Entertainment</a:t>
            </a:r>
            <a:endParaRPr lang="en-US" dirty="0">
              <a:ea typeface="+mj-ea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7128"/>
            <a:ext cx="4572000" cy="304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5" y="315884"/>
            <a:ext cx="6400801" cy="35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Johnson and Johnson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1997 - </a:t>
            </a:r>
            <a:r>
              <a:rPr lang="en-US" dirty="0" err="1" smtClean="0">
                <a:ea typeface="+mj-ea"/>
              </a:rPr>
              <a:t>Pharmeceuticals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84"/>
            <a:ext cx="4572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7" y="925734"/>
            <a:ext cx="447940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Wal-Mart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1997 - Retail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At&amp;T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1999 - Telecommunications 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68288"/>
            <a:ext cx="77724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9606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Home Depot </a:t>
            </a:r>
            <a:r>
              <a:rPr lang="en-US" dirty="0" err="1" smtClean="0">
                <a:ea typeface="+mj-ea"/>
              </a:rPr>
              <a:t>Inc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1999 – Home Improvement retailer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99505"/>
            <a:ext cx="7772400" cy="42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Intel Corp.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1999 - Semiconductors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857250"/>
            <a:ext cx="77724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79242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Microsoft Corp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1999 - software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32262"/>
            <a:ext cx="7772400" cy="4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Pfizer Inc.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2004 - Pharmaceuticals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60" y="92598"/>
            <a:ext cx="7535119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95867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Verizon Communications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2004 - Telecommunications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287"/>
            <a:ext cx="7772400" cy="5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D9B"/>
            </a:gs>
            <a:gs pos="100000">
              <a:srgbClr val="9C64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Stock?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Stock represents partial ownership in the corporation.  </a:t>
            </a:r>
          </a:p>
          <a:p>
            <a:pPr lvl="1" eaLnBrk="1" hangingPunct="1"/>
            <a:r>
              <a:rPr lang="en-US" altLang="en-US" sz="3600" smtClean="0"/>
              <a:t>A piece of stock is called a share. </a:t>
            </a:r>
          </a:p>
          <a:p>
            <a:pPr eaLnBrk="1" hangingPunct="1"/>
            <a:r>
              <a:rPr lang="en-US" altLang="en-US" sz="3600" smtClean="0"/>
              <a:t>Stocks are also called equities.</a:t>
            </a:r>
          </a:p>
          <a:p>
            <a:pPr eaLnBrk="1" hangingPunct="1"/>
            <a:r>
              <a:rPr lang="en-US" altLang="en-US" sz="3600" smtClean="0"/>
              <a:t>Corporations can raise money by issuing/selling stock.</a:t>
            </a:r>
          </a:p>
        </p:txBody>
      </p:sp>
    </p:spTree>
    <p:extLst>
      <p:ext uri="{BB962C8B-B14F-4D97-AF65-F5344CB8AC3E}">
        <p14:creationId xmlns:p14="http://schemas.microsoft.com/office/powerpoint/2010/main" val="14068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Chevron Corp.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2008 – Oil &amp; Gas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5" y="370262"/>
            <a:ext cx="4821382" cy="4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283" y="4406900"/>
            <a:ext cx="4770217" cy="2451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Cisco Systems Inc.</a:t>
            </a:r>
            <a:br>
              <a:rPr lang="en-US" dirty="0" smtClean="0">
                <a:ea typeface="+mj-ea"/>
              </a:rPr>
            </a:br>
            <a:r>
              <a:rPr lang="en-US" dirty="0">
                <a:ea typeface="+mj-ea"/>
              </a:rPr>
              <a:t> </a:t>
            </a:r>
            <a:r>
              <a:rPr lang="en-US" dirty="0" smtClean="0">
                <a:ea typeface="+mj-ea"/>
              </a:rPr>
              <a:t>               2009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                Computer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                Networking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72025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957"/>
            <a:ext cx="3032567" cy="17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 smtClean="0"/>
              <a:t>Traveler’s Co. </a:t>
            </a:r>
            <a:r>
              <a:rPr lang="en-US" altLang="en-US" cap="none" dirty="0" err="1" smtClean="0"/>
              <a:t>Inc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r>
              <a:rPr lang="en-US" altLang="en-US" cap="none" dirty="0" smtClean="0"/>
              <a:t>2009 -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10370"/>
            <a:ext cx="7772400" cy="40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United Health group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2012 – Managed Health care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2385"/>
            <a:ext cx="7772400" cy="402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9" y="4462462"/>
            <a:ext cx="7772400" cy="21877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Goldman </a:t>
            </a:r>
            <a:r>
              <a:rPr lang="en-US" dirty="0" err="1" smtClean="0">
                <a:ea typeface="+mj-ea"/>
              </a:rPr>
              <a:t>sachs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 2013 – Banking,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Financial services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90397"/>
            <a:ext cx="5167399" cy="417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NIKE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2013 - Apparel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15636"/>
            <a:ext cx="7721485" cy="40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Visa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2013 – Consumer banking 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49382"/>
            <a:ext cx="7772400" cy="41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The Stock Market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smtClean="0"/>
              <a:t>Why to Buy Stock?</a:t>
            </a:r>
          </a:p>
          <a:p>
            <a:pPr eaLnBrk="1" hangingPunct="1"/>
            <a:r>
              <a:rPr lang="en-US" altLang="en-US" smtClean="0"/>
              <a:t>Benefits of buying stock</a:t>
            </a:r>
          </a:p>
          <a:p>
            <a:pPr lvl="1" eaLnBrk="1" hangingPunct="1"/>
            <a:r>
              <a:rPr lang="en-US" altLang="en-US" smtClean="0"/>
              <a:t>Dividends — portions of companies profits paid to shareholders  ($ .58  Div. /  share)</a:t>
            </a:r>
          </a:p>
          <a:p>
            <a:pPr lvl="1" eaLnBrk="1" hangingPunct="1"/>
            <a:r>
              <a:rPr lang="en-US" altLang="en-US" smtClean="0"/>
              <a:t>capital gains — selling a stock at a higher price than you bought it for (capital losses can occur as well)</a:t>
            </a:r>
          </a:p>
          <a:p>
            <a:pPr lvl="2" eaLnBrk="1" hangingPunct="1"/>
            <a:r>
              <a:rPr lang="en-US" altLang="en-US" smtClean="0"/>
              <a:t>Bought at $35.00 / share</a:t>
            </a:r>
          </a:p>
          <a:p>
            <a:pPr lvl="2" eaLnBrk="1" hangingPunct="1"/>
            <a:r>
              <a:rPr lang="en-US" altLang="en-US" smtClean="0"/>
              <a:t>Sold at $40.00 / share</a:t>
            </a:r>
          </a:p>
          <a:p>
            <a:pPr lvl="2" eaLnBrk="1" hangingPunct="1"/>
            <a:r>
              <a:rPr lang="en-US" altLang="en-US" smtClean="0"/>
              <a:t>Gain of $5.00 /  share</a:t>
            </a:r>
          </a:p>
        </p:txBody>
      </p:sp>
    </p:spTree>
    <p:extLst>
      <p:ext uri="{BB962C8B-B14F-4D97-AF65-F5344CB8AC3E}">
        <p14:creationId xmlns:p14="http://schemas.microsoft.com/office/powerpoint/2010/main" val="15258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j0402674"/>
          <p:cNvPicPr>
            <a:picLocks noChangeAspect="1" noChangeArrowheads="1"/>
          </p:cNvPicPr>
          <p:nvPr/>
        </p:nvPicPr>
        <p:blipFill>
          <a:blip r:embed="rId2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6000" b="1" i="1" smtClean="0"/>
              <a:t>Risks of Buying Stock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4000" b="1" smtClean="0"/>
              <a:t>capital losses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3200" smtClean="0"/>
              <a:t>If the Sale price drops below the purchase price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mtClean="0"/>
              <a:t>Buy at $25.00 and Sell at $20.00 = loss $5.00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4000" b="1" smtClean="0"/>
              <a:t>stockholders get dividends only if money is available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3200" smtClean="0"/>
              <a:t>If the company profits they share some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z="2800" smtClean="0"/>
              <a:t>Company earns  $5 million in profits. $.53 per share</a:t>
            </a:r>
          </a:p>
        </p:txBody>
      </p:sp>
    </p:spTree>
    <p:extLst>
      <p:ext uri="{BB962C8B-B14F-4D97-AF65-F5344CB8AC3E}">
        <p14:creationId xmlns:p14="http://schemas.microsoft.com/office/powerpoint/2010/main" val="42138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j0407011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Baskerville Old Face" pitchFamily="18" charset="0"/>
              </a:rPr>
              <a:t>Measuring Stock Performance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 marL="533400" indent="-533400" eaLnBrk="1" hangingPunct="1">
              <a:buFontTx/>
              <a:buAutoNum type="alphaUcPeriod"/>
            </a:pPr>
            <a:r>
              <a:rPr lang="en-US" altLang="en-US" b="1" smtClean="0"/>
              <a:t>Bull and Bear markets</a:t>
            </a:r>
          </a:p>
          <a:p>
            <a:pPr marL="914400" lvl="1" indent="-457200" eaLnBrk="1" hangingPunct="1">
              <a:buFontTx/>
              <a:buAutoNum type="alphaUcPeriod"/>
            </a:pPr>
            <a:r>
              <a:rPr lang="en-US" altLang="en-US" smtClean="0"/>
              <a:t>bull market—stock prices rise steadily over time</a:t>
            </a:r>
          </a:p>
          <a:p>
            <a:pPr marL="914400" lvl="1" indent="-457200" eaLnBrk="1" hangingPunct="1">
              <a:buFontTx/>
              <a:buAutoNum type="alphaUcPeriod"/>
            </a:pPr>
            <a:r>
              <a:rPr lang="en-US" altLang="en-US" smtClean="0"/>
              <a:t>bear market—stock prices decline over time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altLang="en-US" b="1" smtClean="0"/>
              <a:t>Dow Jones Industrial Average (the Dow)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mtClean="0"/>
              <a:t> the closing prices of 30 selected stocks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altLang="en-US" b="1" smtClean="0"/>
              <a:t>Standard and Poor’s 500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mtClean="0"/>
              <a:t>the closing prices of 500 selected stocks</a:t>
            </a:r>
          </a:p>
        </p:txBody>
      </p:sp>
    </p:spTree>
    <p:extLst>
      <p:ext uri="{BB962C8B-B14F-4D97-AF65-F5344CB8AC3E}">
        <p14:creationId xmlns:p14="http://schemas.microsoft.com/office/powerpoint/2010/main" val="17236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451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General Electric CO. (GE)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1907 – </a:t>
            </a:r>
            <a:r>
              <a:rPr lang="en-US" dirty="0" err="1" smtClean="0">
                <a:ea typeface="+mj-ea"/>
              </a:rPr>
              <a:t>Conglomorate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0401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14" y="0"/>
            <a:ext cx="4039986" cy="3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1934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Exxon Mobil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1928 – Oil &amp; gas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49238"/>
            <a:ext cx="77724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36" y="547755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Proctor and Gamble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1932 – Consumer goods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pic>
        <p:nvPicPr>
          <p:cNvPr id="6148" name="Picture 4" descr="procter&amp;gam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5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500</TotalTime>
  <Words>458</Words>
  <Application>Microsoft Office PowerPoint</Application>
  <PresentationFormat>On-screen Show (4:3)</PresentationFormat>
  <Paragraphs>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 Black </vt:lpstr>
      <vt:lpstr>Default Design</vt:lpstr>
      <vt:lpstr>12_TP030004031</vt:lpstr>
      <vt:lpstr>Friday August 22, 2014 Mr. Goblirsch – Economics</vt:lpstr>
      <vt:lpstr>Chapter 1 Quiz</vt:lpstr>
      <vt:lpstr>What is Stock?</vt:lpstr>
      <vt:lpstr>The Stock Market</vt:lpstr>
      <vt:lpstr>Risks of Buying Stock</vt:lpstr>
      <vt:lpstr>Measuring Stock Performance</vt:lpstr>
      <vt:lpstr>General Electric CO. (GE) 1907 – Conglomorate</vt:lpstr>
      <vt:lpstr>Exxon Mobil 1928 – Oil &amp; gas</vt:lpstr>
      <vt:lpstr>Proctor and Gamble 1932 – Consumer goods</vt:lpstr>
      <vt:lpstr>DuPont 1935 – Chemical industry</vt:lpstr>
      <vt:lpstr>United Technologies Corp 1939 - Conglomorate</vt:lpstr>
      <vt:lpstr>3M Company 1976 - Conglomorate</vt:lpstr>
      <vt:lpstr>International Business Machines (IBM)  1979 – Computers &amp; Technology</vt:lpstr>
      <vt:lpstr>Merck and Co. Inc.  1979 - Pharmaceuticals</vt:lpstr>
      <vt:lpstr>American Express Co. 1982 – Consumer Finance</vt:lpstr>
      <vt:lpstr>McDonalds Corp 1985 – Fast food</vt:lpstr>
      <vt:lpstr>Boeing Co. 1987 – Aerospace and defense</vt:lpstr>
      <vt:lpstr>Coca Cola 1987  Beverages</vt:lpstr>
      <vt:lpstr>Caterpillar INC  1991 – Construction &amp; Mining Equipment</vt:lpstr>
      <vt:lpstr>JP Morgan and Chase 1991 - Banking</vt:lpstr>
      <vt:lpstr>Walt Disney Co. 1991  Broadcasting &amp; Entertainment</vt:lpstr>
      <vt:lpstr>Johnson and Johnson 1997 - Pharmeceuticals</vt:lpstr>
      <vt:lpstr>Wal-Mart 1997 - Retail</vt:lpstr>
      <vt:lpstr>At&amp;T 1999 - Telecommunications </vt:lpstr>
      <vt:lpstr>Home Depot Inc 1999 – Home Improvement retailer</vt:lpstr>
      <vt:lpstr>Intel Corp. 1999 - Semiconductors</vt:lpstr>
      <vt:lpstr>Microsoft Corp 1999 - software</vt:lpstr>
      <vt:lpstr>Pfizer Inc. 2004 - Pharmaceuticals</vt:lpstr>
      <vt:lpstr>Verizon Communications  2004 - Telecommunications</vt:lpstr>
      <vt:lpstr>Chevron Corp. 2008 – Oil &amp; Gas</vt:lpstr>
      <vt:lpstr>Cisco Systems Inc.                 2009                  Computer                 Networking</vt:lpstr>
      <vt:lpstr>Traveler’s Co. Inc 2009 - INSURANCE</vt:lpstr>
      <vt:lpstr>United Health group 2012 – Managed Health care</vt:lpstr>
      <vt:lpstr>Goldman sachs  2013 – Banking, Financial services</vt:lpstr>
      <vt:lpstr>NIKE 2013 - Apparel</vt:lpstr>
      <vt:lpstr>Visa 2013 – Consumer banking </vt:lpstr>
    </vt:vector>
  </TitlesOfParts>
  <Company>Ceres 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Coca Cola</dc:title>
  <dc:creator>Apple Apple</dc:creator>
  <cp:lastModifiedBy>cgoblirsch</cp:lastModifiedBy>
  <cp:revision>20</cp:revision>
  <cp:lastPrinted>2011-08-10T00:29:22Z</cp:lastPrinted>
  <dcterms:created xsi:type="dcterms:W3CDTF">2011-08-10T00:11:45Z</dcterms:created>
  <dcterms:modified xsi:type="dcterms:W3CDTF">2014-08-22T19:01:24Z</dcterms:modified>
</cp:coreProperties>
</file>