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 id="2147483906" r:id="rId2"/>
  </p:sldMasterIdLst>
  <p:notesMasterIdLst>
    <p:notesMasterId r:id="rId11"/>
  </p:notesMasterIdLst>
  <p:handoutMasterIdLst>
    <p:handoutMasterId r:id="rId12"/>
  </p:handoutMasterIdLst>
  <p:sldIdLst>
    <p:sldId id="283" r:id="rId3"/>
    <p:sldId id="289" r:id="rId4"/>
    <p:sldId id="288" r:id="rId5"/>
    <p:sldId id="290" r:id="rId6"/>
    <p:sldId id="284" r:id="rId7"/>
    <p:sldId id="285" r:id="rId8"/>
    <p:sldId id="286" r:id="rId9"/>
    <p:sldId id="287" r:id="rId1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66003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11D1AD0-7A22-4E15-8DFF-71C29FEE0273}" type="datetimeFigureOut">
              <a:rPr lang="en-US" smtClean="0"/>
              <a:t>1/15/2015</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AE8FB6C-A12C-46A5-8400-96C8760E3CDA}" type="slidenum">
              <a:rPr lang="en-US" smtClean="0"/>
              <a:t>‹#›</a:t>
            </a:fld>
            <a:endParaRPr lang="en-US"/>
          </a:p>
        </p:txBody>
      </p:sp>
    </p:spTree>
    <p:extLst>
      <p:ext uri="{BB962C8B-B14F-4D97-AF65-F5344CB8AC3E}">
        <p14:creationId xmlns:p14="http://schemas.microsoft.com/office/powerpoint/2010/main" val="3131621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54FCB49-41A7-466D-BDF7-14202483BD2A}" type="datetimeFigureOut">
              <a:rPr lang="en-US" smtClean="0"/>
              <a:t>1/15/2015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9"/>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15C71F8-1A24-4991-8A5B-5CBE9BD546F7}" type="slidenum">
              <a:rPr lang="en-US" smtClean="0"/>
              <a:t>‹#›</a:t>
            </a:fld>
            <a:endParaRPr lang="en-US"/>
          </a:p>
        </p:txBody>
      </p:sp>
    </p:spTree>
    <p:extLst>
      <p:ext uri="{BB962C8B-B14F-4D97-AF65-F5344CB8AC3E}">
        <p14:creationId xmlns:p14="http://schemas.microsoft.com/office/powerpoint/2010/main" val="1818505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624E418-588D-4BFB-B786-BD72C3FEB43C}" type="slidenum">
              <a:rPr lang="en-US" altLang="en-US">
                <a:solidFill>
                  <a:srgbClr val="000000"/>
                </a:solidFill>
              </a:rPr>
              <a:pPr eaLnBrk="1" hangingPunct="1">
                <a:spcBef>
                  <a:spcPct val="0"/>
                </a:spcBef>
              </a:pPr>
              <a:t>3</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469B914-499F-4E30-B66A-313BE553F442}" type="datetimeFigureOut">
              <a:rPr lang="en-US"/>
              <a:pPr>
                <a:defRPr/>
              </a:pPr>
              <a:t>1/15/2015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D802B193-406F-4290-AC3D-96112A6769B2}" type="slidenum">
              <a:rPr lang="en-US"/>
              <a:pPr>
                <a:defRPr/>
              </a:pPr>
              <a:t>‹#›</a:t>
            </a:fld>
            <a:endParaRPr lang="en-US" dirty="0"/>
          </a:p>
        </p:txBody>
      </p:sp>
    </p:spTree>
    <p:extLst>
      <p:ext uri="{BB962C8B-B14F-4D97-AF65-F5344CB8AC3E}">
        <p14:creationId xmlns:p14="http://schemas.microsoft.com/office/powerpoint/2010/main" val="1207681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7E48102E-C648-4D0F-ACBA-D7CC99A12E24}" type="datetimeFigureOut">
              <a:rPr lang="en-US"/>
              <a:pPr>
                <a:defRPr/>
              </a:pPr>
              <a:t>1/15/2015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42A44F84-4177-4974-8461-87895934AFD7}" type="slidenum">
              <a:rPr lang="en-US"/>
              <a:pPr>
                <a:defRPr/>
              </a:pPr>
              <a:t>‹#›</a:t>
            </a:fld>
            <a:endParaRPr lang="en-US" dirty="0"/>
          </a:p>
        </p:txBody>
      </p:sp>
    </p:spTree>
    <p:extLst>
      <p:ext uri="{BB962C8B-B14F-4D97-AF65-F5344CB8AC3E}">
        <p14:creationId xmlns:p14="http://schemas.microsoft.com/office/powerpoint/2010/main" val="1825526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67EA61B3-8916-4176-830E-99281ABB855E}" type="datetimeFigureOut">
              <a:rPr lang="en-US"/>
              <a:pPr>
                <a:defRPr/>
              </a:pPr>
              <a:t>1/15/2015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B02591A8-71C9-427D-A848-F920478C0FE2}" type="slidenum">
              <a:rPr lang="en-US"/>
              <a:pPr>
                <a:defRPr/>
              </a:pPr>
              <a:t>‹#›</a:t>
            </a:fld>
            <a:endParaRPr lang="en-US" dirty="0"/>
          </a:p>
        </p:txBody>
      </p:sp>
    </p:spTree>
    <p:extLst>
      <p:ext uri="{BB962C8B-B14F-4D97-AF65-F5344CB8AC3E}">
        <p14:creationId xmlns:p14="http://schemas.microsoft.com/office/powerpoint/2010/main" val="3384506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7A3B366-4615-41DB-BFA7-D193CE463BA9}" type="datetimeFigureOut">
              <a:rPr lang="en-US"/>
              <a:pPr>
                <a:defRPr/>
              </a:pPr>
              <a:t>1/15/2015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B22AA1-D09A-4443-860D-F9F09E78934B}" type="slidenum">
              <a:rPr lang="en-US"/>
              <a:pPr>
                <a:defRPr/>
              </a:pPr>
              <a:t>‹#›</a:t>
            </a:fld>
            <a:endParaRPr lang="en-US"/>
          </a:p>
        </p:txBody>
      </p:sp>
    </p:spTree>
    <p:extLst>
      <p:ext uri="{BB962C8B-B14F-4D97-AF65-F5344CB8AC3E}">
        <p14:creationId xmlns:p14="http://schemas.microsoft.com/office/powerpoint/2010/main" val="4032119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C7DC429-0910-4954-BCD3-D12A64D0547C}" type="datetimeFigureOut">
              <a:rPr lang="en-US"/>
              <a:pPr>
                <a:defRPr/>
              </a:pPr>
              <a:t>1/15/2015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DE71EE-3982-44B1-AFB1-AEC516732A03}" type="slidenum">
              <a:rPr lang="en-US"/>
              <a:pPr>
                <a:defRPr/>
              </a:pPr>
              <a:t>‹#›</a:t>
            </a:fld>
            <a:endParaRPr lang="en-US"/>
          </a:p>
        </p:txBody>
      </p:sp>
    </p:spTree>
    <p:extLst>
      <p:ext uri="{BB962C8B-B14F-4D97-AF65-F5344CB8AC3E}">
        <p14:creationId xmlns:p14="http://schemas.microsoft.com/office/powerpoint/2010/main" val="4252929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0DE46F1-2F8B-4808-8620-3B8B54256FFB}" type="datetimeFigureOut">
              <a:rPr lang="en-US"/>
              <a:pPr>
                <a:defRPr/>
              </a:pPr>
              <a:t>1/15/2015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3C4930-30BC-43D4-9E78-1A214F92E963}" type="slidenum">
              <a:rPr lang="en-US"/>
              <a:pPr>
                <a:defRPr/>
              </a:pPr>
              <a:t>‹#›</a:t>
            </a:fld>
            <a:endParaRPr lang="en-US"/>
          </a:p>
        </p:txBody>
      </p:sp>
    </p:spTree>
    <p:extLst>
      <p:ext uri="{BB962C8B-B14F-4D97-AF65-F5344CB8AC3E}">
        <p14:creationId xmlns:p14="http://schemas.microsoft.com/office/powerpoint/2010/main" val="187142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242CCC4-19BE-4C42-89EC-05441ECC9D65}" type="datetimeFigureOut">
              <a:rPr lang="en-US"/>
              <a:pPr>
                <a:defRPr/>
              </a:pPr>
              <a:t>1/15/2015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AD72F0-D3B7-4E7A-8E61-50FA9C721EA0}" type="slidenum">
              <a:rPr lang="en-US"/>
              <a:pPr>
                <a:defRPr/>
              </a:pPr>
              <a:t>‹#›</a:t>
            </a:fld>
            <a:endParaRPr lang="en-US"/>
          </a:p>
        </p:txBody>
      </p:sp>
    </p:spTree>
    <p:extLst>
      <p:ext uri="{BB962C8B-B14F-4D97-AF65-F5344CB8AC3E}">
        <p14:creationId xmlns:p14="http://schemas.microsoft.com/office/powerpoint/2010/main" val="1862952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1E76868-DA95-4B5E-932E-C846958D3B7F}" type="datetimeFigureOut">
              <a:rPr lang="en-US"/>
              <a:pPr>
                <a:defRPr/>
              </a:pPr>
              <a:t>1/15/2015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C8D4D40-639F-4F6C-9BE0-3A9E44857B63}" type="slidenum">
              <a:rPr lang="en-US"/>
              <a:pPr>
                <a:defRPr/>
              </a:pPr>
              <a:t>‹#›</a:t>
            </a:fld>
            <a:endParaRPr lang="en-US"/>
          </a:p>
        </p:txBody>
      </p:sp>
    </p:spTree>
    <p:extLst>
      <p:ext uri="{BB962C8B-B14F-4D97-AF65-F5344CB8AC3E}">
        <p14:creationId xmlns:p14="http://schemas.microsoft.com/office/powerpoint/2010/main" val="4149471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E2B11C8-16AF-4F9B-BD26-D480FF16870D}" type="datetimeFigureOut">
              <a:rPr lang="en-US"/>
              <a:pPr>
                <a:defRPr/>
              </a:pPr>
              <a:t>1/15/2015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16BAA2E-D08E-40B5-A9A5-80105972D24F}" type="slidenum">
              <a:rPr lang="en-US"/>
              <a:pPr>
                <a:defRPr/>
              </a:pPr>
              <a:t>‹#›</a:t>
            </a:fld>
            <a:endParaRPr lang="en-US"/>
          </a:p>
        </p:txBody>
      </p:sp>
    </p:spTree>
    <p:extLst>
      <p:ext uri="{BB962C8B-B14F-4D97-AF65-F5344CB8AC3E}">
        <p14:creationId xmlns:p14="http://schemas.microsoft.com/office/powerpoint/2010/main" val="3685393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1355CAA-90EB-474C-9AB9-CB3A477B8B40}" type="datetimeFigureOut">
              <a:rPr lang="en-US"/>
              <a:pPr>
                <a:defRPr/>
              </a:pPr>
              <a:t>1/15/2015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D0D6C57-F05C-442D-964E-7F56EDB23DA4}" type="slidenum">
              <a:rPr lang="en-US"/>
              <a:pPr>
                <a:defRPr/>
              </a:pPr>
              <a:t>‹#›</a:t>
            </a:fld>
            <a:endParaRPr lang="en-US"/>
          </a:p>
        </p:txBody>
      </p:sp>
    </p:spTree>
    <p:extLst>
      <p:ext uri="{BB962C8B-B14F-4D97-AF65-F5344CB8AC3E}">
        <p14:creationId xmlns:p14="http://schemas.microsoft.com/office/powerpoint/2010/main" val="3346974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1CA7153-ECB7-4B14-A653-32138E2A0B40}" type="datetimeFigureOut">
              <a:rPr lang="en-US"/>
              <a:pPr>
                <a:defRPr/>
              </a:pPr>
              <a:t>1/15/2015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C41920-3E7A-4ADF-B98F-040B54A4D4EF}" type="slidenum">
              <a:rPr lang="en-US"/>
              <a:pPr>
                <a:defRPr/>
              </a:pPr>
              <a:t>‹#›</a:t>
            </a:fld>
            <a:endParaRPr lang="en-US"/>
          </a:p>
        </p:txBody>
      </p:sp>
    </p:spTree>
    <p:extLst>
      <p:ext uri="{BB962C8B-B14F-4D97-AF65-F5344CB8AC3E}">
        <p14:creationId xmlns:p14="http://schemas.microsoft.com/office/powerpoint/2010/main" val="4171879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9D47A348-0167-4739-BFDD-FFC2F1606776}" type="datetimeFigureOut">
              <a:rPr lang="en-US"/>
              <a:pPr>
                <a:defRPr/>
              </a:pPr>
              <a:t>1/15/2015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0048609B-2151-4F50-B99E-D9CDDA3035E5}" type="slidenum">
              <a:rPr lang="en-US"/>
              <a:pPr>
                <a:defRPr/>
              </a:pPr>
              <a:t>‹#›</a:t>
            </a:fld>
            <a:endParaRPr lang="en-US" dirty="0"/>
          </a:p>
        </p:txBody>
      </p:sp>
    </p:spTree>
    <p:extLst>
      <p:ext uri="{BB962C8B-B14F-4D97-AF65-F5344CB8AC3E}">
        <p14:creationId xmlns:p14="http://schemas.microsoft.com/office/powerpoint/2010/main" val="10191193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B300246-D4C5-4C58-A6F2-CEAA590FB610}" type="datetimeFigureOut">
              <a:rPr lang="en-US"/>
              <a:pPr>
                <a:defRPr/>
              </a:pPr>
              <a:t>1/15/2015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E4C3336-465D-443E-90F2-868002E5D7AB}" type="slidenum">
              <a:rPr lang="en-US"/>
              <a:pPr>
                <a:defRPr/>
              </a:pPr>
              <a:t>‹#›</a:t>
            </a:fld>
            <a:endParaRPr lang="en-US"/>
          </a:p>
        </p:txBody>
      </p:sp>
    </p:spTree>
    <p:extLst>
      <p:ext uri="{BB962C8B-B14F-4D97-AF65-F5344CB8AC3E}">
        <p14:creationId xmlns:p14="http://schemas.microsoft.com/office/powerpoint/2010/main" val="1178517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0CCF8C-8232-42C4-BB8A-5D32C6FDD6EF}" type="datetimeFigureOut">
              <a:rPr lang="en-US"/>
              <a:pPr>
                <a:defRPr/>
              </a:pPr>
              <a:t>1/15/2015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7795D1-7826-4EF4-AC85-A93879053317}" type="slidenum">
              <a:rPr lang="en-US"/>
              <a:pPr>
                <a:defRPr/>
              </a:pPr>
              <a:t>‹#›</a:t>
            </a:fld>
            <a:endParaRPr lang="en-US"/>
          </a:p>
        </p:txBody>
      </p:sp>
    </p:spTree>
    <p:extLst>
      <p:ext uri="{BB962C8B-B14F-4D97-AF65-F5344CB8AC3E}">
        <p14:creationId xmlns:p14="http://schemas.microsoft.com/office/powerpoint/2010/main" val="1520773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861A0B-F854-4DBE-AEFE-18C4E414922F}" type="datetimeFigureOut">
              <a:rPr lang="en-US"/>
              <a:pPr>
                <a:defRPr/>
              </a:pPr>
              <a:t>1/15/2015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F0809B-FF9B-4CC0-AAA6-0FEDBBDCF5A3}" type="slidenum">
              <a:rPr lang="en-US"/>
              <a:pPr>
                <a:defRPr/>
              </a:pPr>
              <a:t>‹#›</a:t>
            </a:fld>
            <a:endParaRPr lang="en-US"/>
          </a:p>
        </p:txBody>
      </p:sp>
    </p:spTree>
    <p:extLst>
      <p:ext uri="{BB962C8B-B14F-4D97-AF65-F5344CB8AC3E}">
        <p14:creationId xmlns:p14="http://schemas.microsoft.com/office/powerpoint/2010/main" val="2744261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227E3742-A7BB-448E-86FC-80AC8CCADE74}" type="datetimeFigureOut">
              <a:rPr lang="en-US"/>
              <a:pPr>
                <a:defRPr/>
              </a:pPr>
              <a:t>1/15/2015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19A4F932-B8CB-4DE1-8EFF-80E5A42E8597}" type="slidenum">
              <a:rPr lang="en-US"/>
              <a:pPr>
                <a:defRPr/>
              </a:pPr>
              <a:t>‹#›</a:t>
            </a:fld>
            <a:endParaRPr lang="en-US" dirty="0"/>
          </a:p>
        </p:txBody>
      </p:sp>
    </p:spTree>
    <p:extLst>
      <p:ext uri="{BB962C8B-B14F-4D97-AF65-F5344CB8AC3E}">
        <p14:creationId xmlns:p14="http://schemas.microsoft.com/office/powerpoint/2010/main" val="173317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DB17EEEA-00A7-4EB1-B699-373CEF9BE67E}" type="datetimeFigureOut">
              <a:rPr lang="en-US"/>
              <a:pPr>
                <a:defRPr/>
              </a:pPr>
              <a:t>1/15/2015</a:t>
            </a:fld>
            <a:endParaRPr lang="en-US" dirty="0"/>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E7717DE8-8BDB-4E31-AB13-C815A880E75A}" type="slidenum">
              <a:rPr lang="en-US"/>
              <a:pPr>
                <a:defRPr/>
              </a:pPr>
              <a:t>‹#›</a:t>
            </a:fld>
            <a:endParaRPr lang="en-US" dirty="0"/>
          </a:p>
        </p:txBody>
      </p:sp>
    </p:spTree>
    <p:extLst>
      <p:ext uri="{BB962C8B-B14F-4D97-AF65-F5344CB8AC3E}">
        <p14:creationId xmlns:p14="http://schemas.microsoft.com/office/powerpoint/2010/main" val="2848450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15FB454-DDF0-415C-9DE3-0714F807C3E1}" type="datetimeFigureOut">
              <a:rPr lang="en-US"/>
              <a:pPr>
                <a:defRPr/>
              </a:pPr>
              <a:t>1/15/2015</a:t>
            </a:fld>
            <a:endParaRPr lang="en-US" dirty="0"/>
          </a:p>
        </p:txBody>
      </p:sp>
      <p:sp>
        <p:nvSpPr>
          <p:cNvPr id="8"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5B86434B-DFB1-4A09-9CDE-6B03B26BDD6F}" type="slidenum">
              <a:rPr lang="en-US"/>
              <a:pPr>
                <a:defRPr/>
              </a:pPr>
              <a:t>‹#›</a:t>
            </a:fld>
            <a:endParaRPr lang="en-US" dirty="0"/>
          </a:p>
        </p:txBody>
      </p:sp>
    </p:spTree>
    <p:extLst>
      <p:ext uri="{BB962C8B-B14F-4D97-AF65-F5344CB8AC3E}">
        <p14:creationId xmlns:p14="http://schemas.microsoft.com/office/powerpoint/2010/main" val="2460791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DA035294-0DAF-420C-B329-10A31E145B62}" type="datetimeFigureOut">
              <a:rPr lang="en-US"/>
              <a:pPr>
                <a:defRPr/>
              </a:pPr>
              <a:t>1/15/2015</a:t>
            </a:fld>
            <a:endParaRPr lang="en-US" dirty="0"/>
          </a:p>
        </p:txBody>
      </p:sp>
      <p:sp>
        <p:nvSpPr>
          <p:cNvPr id="4"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F596B8FC-CF67-4F30-AE67-5EF9C8AA470F}" type="slidenum">
              <a:rPr lang="en-US"/>
              <a:pPr>
                <a:defRPr/>
              </a:pPr>
              <a:t>‹#›</a:t>
            </a:fld>
            <a:endParaRPr lang="en-US" dirty="0"/>
          </a:p>
        </p:txBody>
      </p:sp>
    </p:spTree>
    <p:extLst>
      <p:ext uri="{BB962C8B-B14F-4D97-AF65-F5344CB8AC3E}">
        <p14:creationId xmlns:p14="http://schemas.microsoft.com/office/powerpoint/2010/main" val="3351812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EC5DAB9-2498-4181-B2A8-8D3122C13100}" type="datetimeFigureOut">
              <a:rPr lang="en-US"/>
              <a:pPr>
                <a:defRPr/>
              </a:pPr>
              <a:t>1/15/2015</a:t>
            </a:fld>
            <a:endParaRPr lang="en-US" dirty="0"/>
          </a:p>
        </p:txBody>
      </p:sp>
      <p:sp>
        <p:nvSpPr>
          <p:cNvPr id="3"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9C1C27B4-2633-44F6-B37D-22E7CA516265}" type="slidenum">
              <a:rPr lang="en-US"/>
              <a:pPr>
                <a:defRPr/>
              </a:pPr>
              <a:t>‹#›</a:t>
            </a:fld>
            <a:endParaRPr lang="en-US" dirty="0"/>
          </a:p>
        </p:txBody>
      </p:sp>
    </p:spTree>
    <p:extLst>
      <p:ext uri="{BB962C8B-B14F-4D97-AF65-F5344CB8AC3E}">
        <p14:creationId xmlns:p14="http://schemas.microsoft.com/office/powerpoint/2010/main" val="1522275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4E675799-3422-4686-97F0-3950EBDCDEA5}" type="datetimeFigureOut">
              <a:rPr lang="en-US"/>
              <a:pPr>
                <a:defRPr/>
              </a:pPr>
              <a:t>1/15/2015</a:t>
            </a:fld>
            <a:endParaRPr lang="en-US" dirty="0"/>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14A02DEC-315B-4E2C-BE67-54CEBE64C239}" type="slidenum">
              <a:rPr lang="en-US"/>
              <a:pPr>
                <a:defRPr/>
              </a:pPr>
              <a:t>‹#›</a:t>
            </a:fld>
            <a:endParaRPr lang="en-US" dirty="0"/>
          </a:p>
        </p:txBody>
      </p:sp>
    </p:spTree>
    <p:extLst>
      <p:ext uri="{BB962C8B-B14F-4D97-AF65-F5344CB8AC3E}">
        <p14:creationId xmlns:p14="http://schemas.microsoft.com/office/powerpoint/2010/main" val="1837921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A79B1EB1-4EAD-46DE-B4EC-00F4CED1CEAB}" type="datetimeFigureOut">
              <a:rPr lang="en-US"/>
              <a:pPr>
                <a:defRPr/>
              </a:pPr>
              <a:t>1/15/2015</a:t>
            </a:fld>
            <a:endParaRPr lang="en-US" dirty="0"/>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4A7C81B5-8784-4645-B266-FD96F85D05D3}" type="slidenum">
              <a:rPr lang="en-US"/>
              <a:pPr>
                <a:defRPr/>
              </a:pPr>
              <a:t>‹#›</a:t>
            </a:fld>
            <a:endParaRPr lang="en-US" dirty="0"/>
          </a:p>
        </p:txBody>
      </p:sp>
    </p:spTree>
    <p:extLst>
      <p:ext uri="{BB962C8B-B14F-4D97-AF65-F5344CB8AC3E}">
        <p14:creationId xmlns:p14="http://schemas.microsoft.com/office/powerpoint/2010/main" val="360356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FAF32870-3CE8-4FE9-BB66-69F840335EA6}" type="datetimeFigureOut">
              <a:rPr lang="en-US"/>
              <a:pPr>
                <a:defRPr/>
              </a:pPr>
              <a:t>1/15/2015</a:t>
            </a:fld>
            <a:endParaRPr lang="en-US" dirty="0"/>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endParaRPr lang="en-US" dirty="0"/>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7CE1198E-5052-417F-8C19-1C211290A22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C375C957-393D-4BD3-BBD2-44FB1A384297}" type="datetimeFigureOut">
              <a:rPr lang="en-US"/>
              <a:pPr>
                <a:defRPr/>
              </a:pPr>
              <a:t>1/15/2015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5C8869A0-F0F6-4EA2-A72B-8F1D3664E125}" type="slidenum">
              <a:rPr lang="en-US"/>
              <a:pPr>
                <a:defRPr/>
              </a:pPr>
              <a:t>‹#›</a:t>
            </a:fld>
            <a:endParaRPr lang="en-US"/>
          </a:p>
        </p:txBody>
      </p:sp>
    </p:spTree>
    <p:extLst>
      <p:ext uri="{BB962C8B-B14F-4D97-AF65-F5344CB8AC3E}">
        <p14:creationId xmlns:p14="http://schemas.microsoft.com/office/powerpoint/2010/main" val="2175453151"/>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idx="4294967295"/>
          </p:nvPr>
        </p:nvSpPr>
        <p:spPr>
          <a:xfrm>
            <a:off x="0" y="0"/>
            <a:ext cx="9144000" cy="838200"/>
          </a:xfrm>
        </p:spPr>
        <p:txBody>
          <a:bodyPr/>
          <a:lstStyle/>
          <a:p>
            <a:pPr>
              <a:defRPr/>
            </a:pPr>
            <a:r>
              <a:rPr lang="en-US" altLang="en-US" b="1" dirty="0" smtClean="0">
                <a:solidFill>
                  <a:srgbClr val="FF0000"/>
                </a:solidFill>
              </a:rPr>
              <a:t>Thursday January 15, 2015</a:t>
            </a:r>
            <a:r>
              <a:rPr lang="en-US" altLang="en-US" b="1" dirty="0" smtClean="0">
                <a:solidFill>
                  <a:schemeClr val="bg1">
                    <a:lumMod val="50000"/>
                  </a:schemeClr>
                </a:solidFill>
              </a:rPr>
              <a:t/>
            </a:r>
            <a:br>
              <a:rPr lang="en-US" altLang="en-US" b="1" dirty="0" smtClean="0">
                <a:solidFill>
                  <a:schemeClr val="bg1">
                    <a:lumMod val="50000"/>
                  </a:schemeClr>
                </a:solidFill>
              </a:rPr>
            </a:br>
            <a:r>
              <a:rPr lang="en-US" altLang="en-US" sz="2000" b="1" dirty="0" smtClean="0">
                <a:solidFill>
                  <a:schemeClr val="bg1">
                    <a:lumMod val="50000"/>
                  </a:schemeClr>
                </a:solidFill>
              </a:rPr>
              <a:t>Mr. Goblirsch – American Government</a:t>
            </a:r>
          </a:p>
        </p:txBody>
      </p:sp>
      <p:sp>
        <p:nvSpPr>
          <p:cNvPr id="20483" name="Content Placeholder 6"/>
          <p:cNvSpPr>
            <a:spLocks noGrp="1"/>
          </p:cNvSpPr>
          <p:nvPr>
            <p:ph idx="4294967295"/>
          </p:nvPr>
        </p:nvSpPr>
        <p:spPr>
          <a:xfrm>
            <a:off x="0" y="838200"/>
            <a:ext cx="9144000" cy="6019800"/>
          </a:xfrm>
        </p:spPr>
        <p:txBody>
          <a:bodyPr>
            <a:normAutofit fontScale="92500"/>
          </a:bodyPr>
          <a:lstStyle/>
          <a:p>
            <a:pPr marL="609600" indent="-609600">
              <a:spcBef>
                <a:spcPct val="0"/>
              </a:spcBef>
              <a:buFontTx/>
              <a:buNone/>
              <a:defRPr/>
            </a:pPr>
            <a:r>
              <a:rPr lang="en-US" sz="2800" b="1" dirty="0" smtClean="0">
                <a:solidFill>
                  <a:schemeClr val="tx2"/>
                </a:solidFill>
              </a:rPr>
              <a:t>OBJECTIVE – </a:t>
            </a:r>
            <a:r>
              <a:rPr lang="en-US" sz="2800" b="1" u="sng" dirty="0" smtClean="0">
                <a:solidFill>
                  <a:schemeClr val="tx2"/>
                </a:solidFill>
              </a:rPr>
              <a:t>S</a:t>
            </a:r>
            <a:r>
              <a:rPr lang="en-US" sz="2800" b="1" dirty="0" smtClean="0">
                <a:solidFill>
                  <a:schemeClr val="tx2"/>
                </a:solidFill>
              </a:rPr>
              <a:t>tudents </a:t>
            </a:r>
            <a:r>
              <a:rPr lang="en-US" sz="2800" b="1" u="sng" dirty="0" smtClean="0">
                <a:solidFill>
                  <a:schemeClr val="tx2"/>
                </a:solidFill>
              </a:rPr>
              <a:t>W</a:t>
            </a:r>
            <a:r>
              <a:rPr lang="en-US" sz="2800" b="1" dirty="0" smtClean="0">
                <a:solidFill>
                  <a:schemeClr val="tx2"/>
                </a:solidFill>
              </a:rPr>
              <a:t>ill </a:t>
            </a:r>
            <a:r>
              <a:rPr lang="en-US" sz="2800" b="1" u="sng" dirty="0" smtClean="0">
                <a:solidFill>
                  <a:schemeClr val="tx2"/>
                </a:solidFill>
              </a:rPr>
              <a:t>B</a:t>
            </a:r>
            <a:r>
              <a:rPr lang="en-US" sz="2800" b="1" dirty="0" smtClean="0">
                <a:solidFill>
                  <a:schemeClr val="tx2"/>
                </a:solidFill>
              </a:rPr>
              <a:t>e </a:t>
            </a:r>
            <a:r>
              <a:rPr lang="en-US" sz="2800" b="1" u="sng" dirty="0" smtClean="0">
                <a:solidFill>
                  <a:schemeClr val="tx2"/>
                </a:solidFill>
              </a:rPr>
              <a:t>A</a:t>
            </a:r>
            <a:r>
              <a:rPr lang="en-US" sz="2800" b="1" dirty="0" smtClean="0">
                <a:solidFill>
                  <a:schemeClr val="tx2"/>
                </a:solidFill>
              </a:rPr>
              <a:t>ble </a:t>
            </a:r>
            <a:r>
              <a:rPr lang="en-US" sz="2800" b="1" u="sng" dirty="0" smtClean="0">
                <a:solidFill>
                  <a:schemeClr val="tx2"/>
                </a:solidFill>
              </a:rPr>
              <a:t>T</a:t>
            </a:r>
            <a:r>
              <a:rPr lang="en-US" sz="2800" b="1" dirty="0" smtClean="0">
                <a:solidFill>
                  <a:schemeClr val="tx2"/>
                </a:solidFill>
              </a:rPr>
              <a:t>o – SWBAT:</a:t>
            </a:r>
            <a:endParaRPr lang="en-US" sz="2800" dirty="0"/>
          </a:p>
          <a:p>
            <a:pPr marL="609600" indent="-609600">
              <a:spcBef>
                <a:spcPct val="0"/>
              </a:spcBef>
              <a:buFontTx/>
              <a:buNone/>
              <a:defRPr/>
            </a:pPr>
            <a:r>
              <a:rPr lang="en-US" sz="2400" dirty="0" smtClean="0"/>
              <a:t> - Analyze the purpose, reasons for, and significance of the Declaration of Independence.</a:t>
            </a:r>
          </a:p>
          <a:p>
            <a:pPr marL="0" indent="0">
              <a:spcBef>
                <a:spcPct val="0"/>
              </a:spcBef>
              <a:buFont typeface="Arial" charset="0"/>
              <a:buNone/>
              <a:defRPr/>
            </a:pPr>
            <a:endParaRPr lang="en-US" sz="1900" b="1" dirty="0" smtClean="0">
              <a:solidFill>
                <a:srgbClr val="FF0000"/>
              </a:solidFill>
            </a:endParaRPr>
          </a:p>
          <a:p>
            <a:pPr marL="609600" indent="-609600">
              <a:spcBef>
                <a:spcPct val="0"/>
              </a:spcBef>
              <a:buFontTx/>
              <a:buNone/>
              <a:defRPr/>
            </a:pPr>
            <a:r>
              <a:rPr lang="en-US" sz="2800" b="1" dirty="0" smtClean="0">
                <a:solidFill>
                  <a:srgbClr val="FF0000"/>
                </a:solidFill>
              </a:rPr>
              <a:t>AGENDA:</a:t>
            </a:r>
            <a:endParaRPr lang="en-US" sz="2400" dirty="0" smtClean="0"/>
          </a:p>
          <a:p>
            <a:pPr marL="609600" indent="-609600">
              <a:spcBef>
                <a:spcPct val="0"/>
              </a:spcBef>
              <a:buFontTx/>
              <a:buAutoNum type="arabicParenR"/>
              <a:defRPr/>
            </a:pPr>
            <a:r>
              <a:rPr lang="en-US" sz="2400" dirty="0" smtClean="0"/>
              <a:t>WARM-UP: Declaration Quote</a:t>
            </a:r>
            <a:endParaRPr lang="en-US" sz="2000" dirty="0" smtClean="0">
              <a:solidFill>
                <a:prstClr val="black"/>
              </a:solidFill>
            </a:endParaRPr>
          </a:p>
          <a:p>
            <a:pPr marL="609600" lvl="0" indent="-609600">
              <a:spcBef>
                <a:spcPct val="0"/>
              </a:spcBef>
              <a:buFontTx/>
              <a:buAutoNum type="arabicParenR"/>
              <a:defRPr/>
            </a:pPr>
            <a:r>
              <a:rPr lang="en-US" sz="2400" dirty="0" smtClean="0">
                <a:solidFill>
                  <a:prstClr val="black"/>
                </a:solidFill>
              </a:rPr>
              <a:t>CONCEPT: Ideas of </a:t>
            </a:r>
            <a:r>
              <a:rPr lang="en-US" sz="2400" dirty="0" smtClean="0">
                <a:solidFill>
                  <a:prstClr val="black"/>
                </a:solidFill>
              </a:rPr>
              <a:t>Independence</a:t>
            </a:r>
            <a:endParaRPr lang="en-US" sz="2400" dirty="0" smtClean="0">
              <a:solidFill>
                <a:prstClr val="black"/>
              </a:solidFill>
            </a:endParaRPr>
          </a:p>
          <a:p>
            <a:pPr marL="609600" lvl="0" indent="-609600">
              <a:spcBef>
                <a:spcPct val="0"/>
              </a:spcBef>
              <a:buFontTx/>
              <a:buAutoNum type="arabicParenR"/>
              <a:defRPr/>
            </a:pPr>
            <a:r>
              <a:rPr lang="en-US" sz="2400" dirty="0" smtClean="0">
                <a:solidFill>
                  <a:prstClr val="black"/>
                </a:solidFill>
              </a:rPr>
              <a:t>DOCUMENT: Analyzing the Declaration of Independence</a:t>
            </a:r>
          </a:p>
          <a:p>
            <a:pPr marL="609600" lvl="0" indent="-609600">
              <a:spcBef>
                <a:spcPct val="0"/>
              </a:spcBef>
              <a:buFontTx/>
              <a:buAutoNum type="arabicParenR"/>
              <a:defRPr/>
            </a:pPr>
            <a:r>
              <a:rPr lang="en-US" sz="2400" dirty="0" smtClean="0">
                <a:solidFill>
                  <a:prstClr val="black"/>
                </a:solidFill>
              </a:rPr>
              <a:t>WRITING: Declaration News Article</a:t>
            </a:r>
            <a:endParaRPr lang="en-US" sz="2000" dirty="0">
              <a:solidFill>
                <a:prstClr val="black"/>
              </a:solidFill>
            </a:endParaRPr>
          </a:p>
          <a:p>
            <a:pPr marL="609600" lvl="0" indent="-609600">
              <a:spcBef>
                <a:spcPct val="0"/>
              </a:spcBef>
              <a:buFontTx/>
              <a:buAutoNum type="arabicParenR"/>
              <a:defRPr/>
            </a:pPr>
            <a:r>
              <a:rPr lang="en-US" sz="2400" dirty="0" smtClean="0">
                <a:solidFill>
                  <a:prstClr val="black"/>
                </a:solidFill>
              </a:rPr>
              <a:t>ASSIGNMENT: Workbook Pgs. 17 &amp; 19 </a:t>
            </a:r>
            <a:r>
              <a:rPr lang="en-US" sz="1900" dirty="0" smtClean="0">
                <a:solidFill>
                  <a:prstClr val="black"/>
                </a:solidFill>
              </a:rPr>
              <a:t>– </a:t>
            </a:r>
            <a:r>
              <a:rPr lang="en-US" sz="1900" b="1" dirty="0" smtClean="0">
                <a:solidFill>
                  <a:prstClr val="black"/>
                </a:solidFill>
              </a:rPr>
              <a:t>DUE </a:t>
            </a:r>
            <a:r>
              <a:rPr lang="en-US" sz="1900" b="1" dirty="0" smtClean="0">
                <a:solidFill>
                  <a:prstClr val="black"/>
                </a:solidFill>
              </a:rPr>
              <a:t>TODAY </a:t>
            </a:r>
            <a:r>
              <a:rPr lang="en-US" sz="1900" dirty="0" smtClean="0">
                <a:solidFill>
                  <a:prstClr val="black"/>
                </a:solidFill>
              </a:rPr>
              <a:t>– Turn in basket</a:t>
            </a:r>
            <a:endParaRPr lang="en-US" sz="1900" dirty="0" smtClean="0">
              <a:solidFill>
                <a:prstClr val="black"/>
              </a:solidFill>
            </a:endParaRPr>
          </a:p>
          <a:p>
            <a:pPr marL="609600" lvl="0" indent="-609600">
              <a:spcBef>
                <a:spcPct val="0"/>
              </a:spcBef>
              <a:buFontTx/>
              <a:buAutoNum type="arabicParenR"/>
              <a:defRPr/>
            </a:pPr>
            <a:endParaRPr lang="en-US" sz="1700" dirty="0">
              <a:solidFill>
                <a:prstClr val="black"/>
              </a:solidFill>
            </a:endParaRPr>
          </a:p>
          <a:p>
            <a:pPr marL="0" lvl="0" indent="0">
              <a:spcBef>
                <a:spcPct val="0"/>
              </a:spcBef>
              <a:buNone/>
              <a:defRPr/>
            </a:pPr>
            <a:r>
              <a:rPr lang="en-US" sz="2000" b="1" dirty="0" smtClean="0">
                <a:solidFill>
                  <a:prstClr val="black"/>
                </a:solidFill>
              </a:rPr>
              <a:t>***HW: 2 Political Surveys – DUE FRIDAY (actually 8:00 pm Sunday)***</a:t>
            </a:r>
            <a:endParaRPr lang="en-US" sz="900" b="1" dirty="0"/>
          </a:p>
          <a:p>
            <a:pPr marL="0" indent="0">
              <a:spcBef>
                <a:spcPct val="0"/>
              </a:spcBef>
              <a:buFont typeface="Arial" charset="0"/>
              <a:buNone/>
              <a:defRPr/>
            </a:pPr>
            <a:endParaRPr lang="en-US" sz="1700" b="1" dirty="0" smtClean="0"/>
          </a:p>
          <a:p>
            <a:pPr marL="609600" indent="-609600">
              <a:spcBef>
                <a:spcPct val="0"/>
              </a:spcBef>
              <a:buFont typeface="Arial" charset="0"/>
              <a:buNone/>
              <a:defRPr/>
            </a:pPr>
            <a:r>
              <a:rPr lang="en-US" sz="2800" b="1" dirty="0" smtClean="0">
                <a:solidFill>
                  <a:srgbClr val="1F497D"/>
                </a:solidFill>
              </a:rPr>
              <a:t>Declaration Quote WARM-UP</a:t>
            </a:r>
            <a:r>
              <a:rPr lang="en-US" sz="2800" dirty="0">
                <a:solidFill>
                  <a:srgbClr val="1F497D"/>
                </a:solidFill>
              </a:rPr>
              <a:t>: </a:t>
            </a:r>
            <a:r>
              <a:rPr lang="en-US" sz="1050" dirty="0">
                <a:solidFill>
                  <a:srgbClr val="000000"/>
                </a:solidFill>
              </a:rPr>
              <a:t>(Follow the directions below)</a:t>
            </a:r>
            <a:endParaRPr lang="en-US" sz="2400" dirty="0">
              <a:solidFill>
                <a:prstClr val="black"/>
              </a:solidFill>
            </a:endParaRPr>
          </a:p>
          <a:p>
            <a:pPr marL="0" indent="0" algn="ctr">
              <a:spcBef>
                <a:spcPct val="0"/>
              </a:spcBef>
              <a:buFont typeface="Arial" charset="0"/>
              <a:buNone/>
              <a:defRPr/>
            </a:pPr>
            <a:r>
              <a:rPr lang="en-US" sz="2400" dirty="0" smtClean="0">
                <a:solidFill>
                  <a:prstClr val="black"/>
                </a:solidFill>
              </a:rPr>
              <a:t>***</a:t>
            </a:r>
            <a:r>
              <a:rPr lang="en-US" sz="2400" dirty="0">
                <a:solidFill>
                  <a:prstClr val="black"/>
                </a:solidFill>
              </a:rPr>
              <a:t>5</a:t>
            </a:r>
            <a:r>
              <a:rPr lang="en-US" sz="2400" dirty="0" smtClean="0">
                <a:solidFill>
                  <a:prstClr val="black"/>
                </a:solidFill>
              </a:rPr>
              <a:t> </a:t>
            </a:r>
            <a:r>
              <a:rPr lang="en-US" sz="2400" dirty="0">
                <a:solidFill>
                  <a:prstClr val="black"/>
                </a:solidFill>
              </a:rPr>
              <a:t>minutes</a:t>
            </a:r>
            <a:r>
              <a:rPr lang="en-US" sz="2400" dirty="0" smtClean="0">
                <a:solidFill>
                  <a:prstClr val="black"/>
                </a:solidFill>
              </a:rPr>
              <a:t>***</a:t>
            </a:r>
          </a:p>
          <a:p>
            <a:pPr marL="0" indent="0" algn="ctr">
              <a:spcBef>
                <a:spcPct val="0"/>
              </a:spcBef>
              <a:buNone/>
              <a:defRPr/>
            </a:pPr>
            <a:r>
              <a:rPr lang="en-US" sz="2400" dirty="0" smtClean="0">
                <a:solidFill>
                  <a:prstClr val="black"/>
                </a:solidFill>
              </a:rPr>
              <a:t>“We must all hang together, or assuredly we shall all hang separately.”</a:t>
            </a:r>
          </a:p>
          <a:p>
            <a:pPr marL="457200" indent="-457200">
              <a:spcBef>
                <a:spcPct val="0"/>
              </a:spcBef>
              <a:buFont typeface="+mj-lt"/>
              <a:buAutoNum type="arabicPeriod"/>
              <a:defRPr/>
            </a:pPr>
            <a:r>
              <a:rPr lang="en-US" sz="2400" dirty="0" smtClean="0">
                <a:solidFill>
                  <a:prstClr val="black"/>
                </a:solidFill>
              </a:rPr>
              <a:t>Explain </a:t>
            </a:r>
            <a:r>
              <a:rPr lang="en-US" sz="2400" dirty="0" smtClean="0">
                <a:solidFill>
                  <a:prstClr val="black"/>
                </a:solidFill>
              </a:rPr>
              <a:t>the meaning behind this quote from Benjamin Franklin at the signing of the Declaration of Independence.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30000"/>
            <a:lum/>
          </a:blip>
          <a:srcRect/>
          <a:stretch>
            <a:fillRect l="-1000" r="-1000"/>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914400"/>
            <a:ext cx="9144000" cy="5943600"/>
          </a:xfrm>
        </p:spPr>
        <p:txBody>
          <a:bodyPr rtlCol="0">
            <a:normAutofit/>
          </a:bodyPr>
          <a:lstStyle/>
          <a:p>
            <a:pPr marL="571500" indent="-571500" eaLnBrk="1" fontAlgn="auto" hangingPunct="1">
              <a:spcBef>
                <a:spcPts val="0"/>
              </a:spcBef>
              <a:spcAft>
                <a:spcPts val="0"/>
              </a:spcAft>
              <a:buFont typeface="+mj-lt"/>
              <a:buAutoNum type="romanUcPeriod"/>
              <a:defRPr/>
            </a:pPr>
            <a:endParaRPr lang="en-US" sz="3200" i="1" dirty="0" smtClean="0">
              <a:ea typeface="Times New Roman"/>
              <a:cs typeface="Times New Roman"/>
            </a:endParaRPr>
          </a:p>
          <a:p>
            <a:pPr marL="571500" indent="-571500" eaLnBrk="1" fontAlgn="auto" hangingPunct="1">
              <a:spcBef>
                <a:spcPts val="0"/>
              </a:spcBef>
              <a:spcAft>
                <a:spcPts val="0"/>
              </a:spcAft>
              <a:buFont typeface="+mj-lt"/>
              <a:buAutoNum type="romanUcPeriod"/>
              <a:defRPr/>
            </a:pPr>
            <a:r>
              <a:rPr lang="en-US" sz="3200" i="1" dirty="0" smtClean="0">
                <a:ea typeface="Times New Roman"/>
                <a:cs typeface="Times New Roman"/>
              </a:rPr>
              <a:t>Social </a:t>
            </a:r>
            <a:r>
              <a:rPr lang="en-US" sz="3200" i="1" dirty="0" smtClean="0">
                <a:ea typeface="Times New Roman"/>
                <a:cs typeface="Times New Roman"/>
              </a:rPr>
              <a:t>Contract Theory &amp; Natural Rights</a:t>
            </a:r>
            <a:endParaRPr lang="en-US" sz="2400" dirty="0">
              <a:solidFill>
                <a:srgbClr val="FF0000"/>
              </a:solidFill>
              <a:ea typeface="Times New Roman"/>
              <a:cs typeface="Times New Roman"/>
            </a:endParaRPr>
          </a:p>
          <a:p>
            <a:pPr lvl="2" eaLnBrk="1" fontAlgn="auto" hangingPunct="1">
              <a:spcBef>
                <a:spcPts val="0"/>
              </a:spcBef>
              <a:spcAft>
                <a:spcPts val="0"/>
              </a:spcAft>
              <a:buFont typeface="+mj-lt"/>
              <a:buAutoNum type="arabicPeriod"/>
              <a:defRPr/>
            </a:pPr>
            <a:r>
              <a:rPr lang="en-US" sz="2800" dirty="0" smtClean="0">
                <a:ea typeface="Times New Roman"/>
                <a:cs typeface="Times New Roman"/>
              </a:rPr>
              <a:t>    </a:t>
            </a:r>
            <a:r>
              <a:rPr lang="en-US" sz="2800" u="sng" dirty="0" smtClean="0">
                <a:ea typeface="Times New Roman"/>
                <a:cs typeface="Times New Roman"/>
              </a:rPr>
              <a:t>John Locke</a:t>
            </a:r>
            <a:r>
              <a:rPr lang="en-US" sz="2800" dirty="0" smtClean="0">
                <a:ea typeface="Times New Roman"/>
                <a:cs typeface="Times New Roman"/>
              </a:rPr>
              <a:t>: </a:t>
            </a:r>
            <a:endParaRPr lang="en-US" sz="2800" dirty="0" smtClean="0">
              <a:ea typeface="Times New Roman"/>
              <a:cs typeface="Times New Roman"/>
            </a:endParaRPr>
          </a:p>
          <a:p>
            <a:pPr lvl="3" eaLnBrk="1" fontAlgn="auto" hangingPunct="1">
              <a:spcBef>
                <a:spcPts val="0"/>
              </a:spcBef>
              <a:spcAft>
                <a:spcPts val="0"/>
              </a:spcAft>
              <a:buFont typeface="+mj-lt"/>
              <a:buAutoNum type="alphaLcParenR"/>
              <a:defRPr/>
            </a:pPr>
            <a:r>
              <a:rPr lang="en-US" dirty="0">
                <a:ea typeface="Times New Roman"/>
                <a:cs typeface="Times New Roman"/>
              </a:rPr>
              <a:t> </a:t>
            </a:r>
            <a:r>
              <a:rPr lang="en-US" dirty="0" smtClean="0">
                <a:ea typeface="Times New Roman"/>
                <a:cs typeface="Times New Roman"/>
              </a:rPr>
              <a:t> </a:t>
            </a:r>
            <a:r>
              <a:rPr lang="en-US" b="1" u="sng" dirty="0" smtClean="0">
                <a:ea typeface="Times New Roman"/>
                <a:cs typeface="Times New Roman"/>
              </a:rPr>
              <a:t>NATURAL RIGHTS</a:t>
            </a:r>
            <a:r>
              <a:rPr lang="en-US" dirty="0">
                <a:ea typeface="Times New Roman"/>
                <a:cs typeface="Times New Roman"/>
              </a:rPr>
              <a:t> </a:t>
            </a:r>
            <a:r>
              <a:rPr lang="en-US" dirty="0" smtClean="0">
                <a:solidFill>
                  <a:srgbClr val="FF0000"/>
                </a:solidFill>
                <a:ea typeface="Times New Roman"/>
                <a:cs typeface="Times New Roman"/>
              </a:rPr>
              <a:t>=</a:t>
            </a:r>
            <a:r>
              <a:rPr lang="en-US" dirty="0" smtClean="0">
                <a:solidFill>
                  <a:srgbClr val="FF0000"/>
                </a:solidFill>
                <a:ea typeface="Times New Roman"/>
                <a:cs typeface="Times New Roman"/>
              </a:rPr>
              <a:t> </a:t>
            </a:r>
            <a:r>
              <a:rPr lang="en-US" dirty="0">
                <a:solidFill>
                  <a:srgbClr val="FF0000"/>
                </a:solidFill>
                <a:ea typeface="Times New Roman"/>
                <a:cs typeface="Times New Roman"/>
              </a:rPr>
              <a:t>Life, liberty, and property</a:t>
            </a:r>
          </a:p>
          <a:p>
            <a:pPr marL="1714500" lvl="3" indent="-342900" eaLnBrk="1" fontAlgn="auto" hangingPunct="1">
              <a:spcBef>
                <a:spcPts val="0"/>
              </a:spcBef>
              <a:spcAft>
                <a:spcPts val="0"/>
              </a:spcAft>
              <a:buFont typeface="+mj-lt"/>
              <a:buAutoNum type="alphaLcParenR"/>
              <a:defRPr/>
            </a:pPr>
            <a:r>
              <a:rPr lang="en-US" sz="2400" dirty="0" err="1" smtClean="0">
                <a:ea typeface="Times New Roman"/>
                <a:cs typeface="Times New Roman"/>
              </a:rPr>
              <a:t>Govt’s</a:t>
            </a:r>
            <a:r>
              <a:rPr lang="en-US" sz="2400" dirty="0" smtClean="0">
                <a:ea typeface="Times New Roman"/>
                <a:cs typeface="Times New Roman"/>
              </a:rPr>
              <a:t> </a:t>
            </a:r>
            <a:r>
              <a:rPr lang="en-US" sz="2400" dirty="0">
                <a:ea typeface="Times New Roman"/>
                <a:cs typeface="Times New Roman"/>
              </a:rPr>
              <a:t>job </a:t>
            </a:r>
            <a:r>
              <a:rPr lang="en-US" sz="2400" dirty="0">
                <a:ea typeface="Times New Roman"/>
                <a:cs typeface="Times New Roman"/>
              </a:rPr>
              <a:t>=</a:t>
            </a:r>
            <a:r>
              <a:rPr lang="en-US" sz="2400" dirty="0" smtClean="0">
                <a:ea typeface="Times New Roman"/>
                <a:cs typeface="Times New Roman"/>
              </a:rPr>
              <a:t> </a:t>
            </a:r>
            <a:r>
              <a:rPr lang="en-US" sz="2400" dirty="0">
                <a:ea typeface="Times New Roman"/>
                <a:cs typeface="Times New Roman"/>
              </a:rPr>
              <a:t>protect </a:t>
            </a:r>
            <a:r>
              <a:rPr lang="en-US" sz="2400" dirty="0" smtClean="0">
                <a:ea typeface="Times New Roman"/>
                <a:cs typeface="Times New Roman"/>
              </a:rPr>
              <a:t>rights</a:t>
            </a:r>
          </a:p>
          <a:p>
            <a:pPr marL="1714500" lvl="3" indent="-342900" eaLnBrk="1" fontAlgn="auto" hangingPunct="1">
              <a:spcBef>
                <a:spcPts val="0"/>
              </a:spcBef>
              <a:spcAft>
                <a:spcPts val="0"/>
              </a:spcAft>
              <a:buFont typeface="+mj-lt"/>
              <a:buAutoNum type="alphaLcParenR"/>
              <a:defRPr/>
            </a:pPr>
            <a:r>
              <a:rPr lang="en-US" sz="2400" dirty="0" smtClean="0">
                <a:ea typeface="Times New Roman"/>
                <a:cs typeface="Times New Roman"/>
              </a:rPr>
              <a:t>people </a:t>
            </a:r>
            <a:r>
              <a:rPr lang="en-US" sz="2400" dirty="0">
                <a:ea typeface="Times New Roman"/>
                <a:cs typeface="Times New Roman"/>
              </a:rPr>
              <a:t>willingly “contract” with the </a:t>
            </a:r>
            <a:r>
              <a:rPr lang="en-US" sz="2400" dirty="0" err="1" smtClean="0">
                <a:ea typeface="Times New Roman"/>
                <a:cs typeface="Times New Roman"/>
              </a:rPr>
              <a:t>govt</a:t>
            </a:r>
            <a:r>
              <a:rPr lang="en-US" sz="2400" dirty="0" smtClean="0">
                <a:ea typeface="Times New Roman"/>
                <a:cs typeface="Times New Roman"/>
              </a:rPr>
              <a:t> </a:t>
            </a:r>
            <a:r>
              <a:rPr lang="en-US" sz="2400" dirty="0">
                <a:solidFill>
                  <a:srgbClr val="FF0000"/>
                </a:solidFill>
                <a:ea typeface="Times New Roman"/>
                <a:cs typeface="Times New Roman"/>
              </a:rPr>
              <a:t>= less freedom for protection</a:t>
            </a:r>
          </a:p>
          <a:p>
            <a:pPr lvl="3" eaLnBrk="1" fontAlgn="auto" hangingPunct="1">
              <a:spcBef>
                <a:spcPts val="0"/>
              </a:spcBef>
              <a:spcAft>
                <a:spcPts val="0"/>
              </a:spcAft>
              <a:buFont typeface="+mj-lt"/>
              <a:buAutoNum type="alphaLcParenR"/>
              <a:defRPr/>
            </a:pPr>
            <a:r>
              <a:rPr lang="en-US" sz="2400" dirty="0" smtClean="0">
                <a:ea typeface="Times New Roman"/>
                <a:cs typeface="Times New Roman"/>
              </a:rPr>
              <a:t>  If </a:t>
            </a:r>
            <a:r>
              <a:rPr lang="en-US" sz="2400" dirty="0" err="1" smtClean="0">
                <a:ea typeface="Times New Roman"/>
                <a:cs typeface="Times New Roman"/>
              </a:rPr>
              <a:t>govt</a:t>
            </a:r>
            <a:r>
              <a:rPr lang="en-US" sz="2400" dirty="0" smtClean="0">
                <a:ea typeface="Times New Roman"/>
                <a:cs typeface="Times New Roman"/>
              </a:rPr>
              <a:t> </a:t>
            </a:r>
            <a:r>
              <a:rPr lang="en-US" sz="2400" dirty="0">
                <a:ea typeface="Times New Roman"/>
                <a:cs typeface="Times New Roman"/>
              </a:rPr>
              <a:t>“breaks</a:t>
            </a:r>
            <a:r>
              <a:rPr lang="en-US" sz="2400" dirty="0" smtClean="0">
                <a:ea typeface="Times New Roman"/>
                <a:cs typeface="Times New Roman"/>
              </a:rPr>
              <a:t>” contract = </a:t>
            </a:r>
            <a:r>
              <a:rPr lang="en-US" sz="2400" dirty="0">
                <a:ea typeface="Times New Roman"/>
                <a:cs typeface="Times New Roman"/>
              </a:rPr>
              <a:t>people have the right to </a:t>
            </a:r>
            <a:r>
              <a:rPr lang="en-US" sz="2400" dirty="0" smtClean="0">
                <a:ea typeface="Times New Roman"/>
                <a:cs typeface="Times New Roman"/>
              </a:rPr>
              <a:t>form a </a:t>
            </a:r>
            <a:r>
              <a:rPr lang="en-US" sz="2400" dirty="0">
                <a:ea typeface="Times New Roman"/>
                <a:cs typeface="Times New Roman"/>
              </a:rPr>
              <a:t>new government</a:t>
            </a:r>
          </a:p>
          <a:p>
            <a:pPr marL="0" indent="0" eaLnBrk="1" fontAlgn="auto" hangingPunct="1">
              <a:spcAft>
                <a:spcPts val="0"/>
              </a:spcAft>
              <a:buFont typeface="Arial" pitchFamily="34" charset="0"/>
              <a:buNone/>
              <a:defRPr/>
            </a:pPr>
            <a:endParaRPr lang="en-US" dirty="0"/>
          </a:p>
        </p:txBody>
      </p:sp>
      <p:sp>
        <p:nvSpPr>
          <p:cNvPr id="3" name="Title 1"/>
          <p:cNvSpPr>
            <a:spLocks noGrp="1"/>
          </p:cNvSpPr>
          <p:nvPr>
            <p:ph type="title"/>
          </p:nvPr>
        </p:nvSpPr>
        <p:spPr>
          <a:xfrm>
            <a:off x="0" y="0"/>
            <a:ext cx="9144000" cy="914400"/>
          </a:xfrm>
        </p:spPr>
        <p:txBody>
          <a:bodyPr/>
          <a:lstStyle/>
          <a:p>
            <a:r>
              <a:rPr lang="en-US" altLang="en-US" sz="3600" b="1" dirty="0" err="1" smtClean="0"/>
              <a:t>Ch</a:t>
            </a:r>
            <a:r>
              <a:rPr lang="en-US" altLang="en-US" sz="3600" b="1" dirty="0" smtClean="0"/>
              <a:t> 2 Sec </a:t>
            </a:r>
            <a:r>
              <a:rPr lang="en-US" altLang="en-US" sz="3600" b="1" dirty="0" smtClean="0"/>
              <a:t>2</a:t>
            </a:r>
            <a:r>
              <a:rPr lang="en-US" altLang="en-US" sz="3600" b="1" dirty="0" smtClean="0"/>
              <a:t/>
            </a:r>
            <a:br>
              <a:rPr lang="en-US" altLang="en-US" sz="3600" b="1" dirty="0" smtClean="0"/>
            </a:br>
            <a:r>
              <a:rPr lang="en-US" altLang="en-US" sz="3600" b="1" dirty="0" smtClean="0"/>
              <a:t>TITLE: </a:t>
            </a:r>
            <a:r>
              <a:rPr lang="en-US" altLang="en-US" sz="3600" b="1" dirty="0" smtClean="0"/>
              <a:t>Coming of Independence</a:t>
            </a:r>
            <a:endParaRPr lang="en-US" altLang="en-US" sz="3600" b="1" dirty="0" smtClean="0"/>
          </a:p>
        </p:txBody>
      </p:sp>
    </p:spTree>
    <p:extLst>
      <p:ext uri="{BB962C8B-B14F-4D97-AF65-F5344CB8AC3E}">
        <p14:creationId xmlns:p14="http://schemas.microsoft.com/office/powerpoint/2010/main" val="422406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30000"/>
            <a:lum/>
          </a:blip>
          <a:srcRect/>
          <a:stretch>
            <a:fillRect l="-1000" r="-1000"/>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9144000" cy="914400"/>
          </a:xfrm>
        </p:spPr>
        <p:txBody>
          <a:bodyPr/>
          <a:lstStyle/>
          <a:p>
            <a:r>
              <a:rPr lang="en-US" altLang="en-US" sz="3600" b="1" dirty="0" err="1" smtClean="0"/>
              <a:t>Ch</a:t>
            </a:r>
            <a:r>
              <a:rPr lang="en-US" altLang="en-US" sz="3600" b="1" dirty="0" smtClean="0"/>
              <a:t> 2 Sec </a:t>
            </a:r>
            <a:r>
              <a:rPr lang="en-US" altLang="en-US" sz="3600" b="1" dirty="0" smtClean="0"/>
              <a:t>2</a:t>
            </a:r>
            <a:r>
              <a:rPr lang="en-US" altLang="en-US" sz="3600" b="1" dirty="0" smtClean="0"/>
              <a:t/>
            </a:r>
            <a:br>
              <a:rPr lang="en-US" altLang="en-US" sz="3600" b="1" dirty="0" smtClean="0"/>
            </a:br>
            <a:r>
              <a:rPr lang="en-US" altLang="en-US" sz="3600" b="1" dirty="0" smtClean="0"/>
              <a:t>TITLE: </a:t>
            </a:r>
            <a:r>
              <a:rPr lang="en-US" altLang="en-US" sz="3600" b="1" dirty="0" smtClean="0"/>
              <a:t>Coming of Independence</a:t>
            </a:r>
            <a:endParaRPr lang="en-US" altLang="en-US" sz="3600" b="1" dirty="0" smtClean="0"/>
          </a:p>
        </p:txBody>
      </p:sp>
      <p:sp>
        <p:nvSpPr>
          <p:cNvPr id="2" name="Content Placeholder 1"/>
          <p:cNvSpPr>
            <a:spLocks noGrp="1"/>
          </p:cNvSpPr>
          <p:nvPr>
            <p:ph idx="1"/>
          </p:nvPr>
        </p:nvSpPr>
        <p:spPr>
          <a:xfrm>
            <a:off x="0" y="914400"/>
            <a:ext cx="9144000" cy="5943600"/>
          </a:xfrm>
        </p:spPr>
        <p:txBody>
          <a:bodyPr>
            <a:normAutofit/>
          </a:bodyPr>
          <a:lstStyle/>
          <a:p>
            <a:pPr marL="514350" indent="-514350">
              <a:spcBef>
                <a:spcPts val="0"/>
              </a:spcBef>
              <a:spcAft>
                <a:spcPts val="0"/>
              </a:spcAft>
              <a:buFont typeface="+mj-lt"/>
              <a:buAutoNum type="romanUcPeriod" startAt="2"/>
              <a:defRPr/>
            </a:pPr>
            <a:r>
              <a:rPr lang="en-US" sz="2400" b="1" dirty="0">
                <a:ea typeface="Calibri"/>
                <a:cs typeface="Times New Roman"/>
              </a:rPr>
              <a:t>The Colonies on Their Own</a:t>
            </a:r>
            <a:endParaRPr lang="en-US" sz="2400" dirty="0">
              <a:ea typeface="Calibri"/>
              <a:cs typeface="Times New Roman"/>
            </a:endParaRPr>
          </a:p>
          <a:p>
            <a:pPr lvl="1">
              <a:spcBef>
                <a:spcPts val="0"/>
              </a:spcBef>
              <a:spcAft>
                <a:spcPts val="0"/>
              </a:spcAft>
              <a:buFont typeface="+mj-lt"/>
              <a:buAutoNum type="alphaUcPeriod"/>
              <a:defRPr/>
            </a:pPr>
            <a:r>
              <a:rPr lang="en-US" sz="2000" dirty="0">
                <a:ea typeface="Calibri"/>
                <a:cs typeface="Times New Roman"/>
              </a:rPr>
              <a:t>Britain Tightens Control:  </a:t>
            </a:r>
            <a:endParaRPr lang="en-US" sz="2000" dirty="0" smtClean="0">
              <a:ea typeface="Calibri"/>
              <a:cs typeface="Times New Roman"/>
            </a:endParaRPr>
          </a:p>
          <a:p>
            <a:pPr marL="914400" lvl="2" indent="0">
              <a:spcBef>
                <a:spcPts val="0"/>
              </a:spcBef>
              <a:spcAft>
                <a:spcPts val="0"/>
              </a:spcAft>
              <a:buFont typeface="Arial" charset="0"/>
              <a:buNone/>
              <a:defRPr/>
            </a:pPr>
            <a:r>
              <a:rPr lang="en-US" sz="1800" dirty="0" smtClean="0">
                <a:solidFill>
                  <a:srgbClr val="FF0000"/>
                </a:solidFill>
                <a:ea typeface="Calibri"/>
                <a:cs typeface="Times New Roman"/>
              </a:rPr>
              <a:t>French-Indian </a:t>
            </a:r>
            <a:r>
              <a:rPr lang="en-US" sz="1800" dirty="0">
                <a:solidFill>
                  <a:srgbClr val="FF0000"/>
                </a:solidFill>
                <a:ea typeface="Calibri"/>
                <a:cs typeface="Times New Roman"/>
              </a:rPr>
              <a:t>War, 1754-1763 = Taxes</a:t>
            </a:r>
          </a:p>
          <a:p>
            <a:pPr lvl="2">
              <a:spcBef>
                <a:spcPts val="0"/>
              </a:spcBef>
              <a:spcAft>
                <a:spcPts val="0"/>
              </a:spcAft>
              <a:buFont typeface="+mj-lt"/>
              <a:buAutoNum type="arabicPeriod"/>
              <a:defRPr/>
            </a:pPr>
            <a:r>
              <a:rPr lang="en-US" sz="1800" dirty="0">
                <a:ea typeface="Calibri"/>
                <a:cs typeface="Times New Roman"/>
              </a:rPr>
              <a:t>The Stamp Act, 1765 </a:t>
            </a:r>
            <a:r>
              <a:rPr lang="en-US" sz="1800" dirty="0">
                <a:ea typeface="Calibri"/>
                <a:cs typeface="Times New Roman"/>
                <a:sym typeface="Wingdings"/>
              </a:rPr>
              <a:t></a:t>
            </a:r>
            <a:r>
              <a:rPr lang="en-US" sz="1800" dirty="0">
                <a:ea typeface="Calibri"/>
                <a:cs typeface="Times New Roman"/>
              </a:rPr>
              <a:t> Intolerable </a:t>
            </a:r>
            <a:r>
              <a:rPr lang="en-US" sz="1800" dirty="0" smtClean="0">
                <a:ea typeface="Calibri"/>
                <a:cs typeface="Times New Roman"/>
              </a:rPr>
              <a:t>Acts</a:t>
            </a:r>
          </a:p>
          <a:p>
            <a:pPr lvl="2">
              <a:spcBef>
                <a:spcPts val="0"/>
              </a:spcBef>
              <a:spcAft>
                <a:spcPts val="0"/>
              </a:spcAft>
              <a:buFont typeface="+mj-lt"/>
              <a:buAutoNum type="arabicPeriod"/>
              <a:defRPr/>
            </a:pPr>
            <a:r>
              <a:rPr lang="en-US" sz="1800" dirty="0" smtClean="0">
                <a:ea typeface="Calibri"/>
                <a:cs typeface="Times New Roman"/>
              </a:rPr>
              <a:t>Colonists angry, begin to organize</a:t>
            </a:r>
            <a:endParaRPr lang="en-US" sz="1800" dirty="0">
              <a:ea typeface="Calibri"/>
              <a:cs typeface="Times New Roman"/>
            </a:endParaRPr>
          </a:p>
          <a:p>
            <a:pPr lvl="1">
              <a:spcBef>
                <a:spcPts val="0"/>
              </a:spcBef>
              <a:spcAft>
                <a:spcPts val="0"/>
              </a:spcAft>
              <a:buFont typeface="+mj-lt"/>
              <a:buAutoNum type="alphaUcPeriod"/>
              <a:defRPr/>
            </a:pPr>
            <a:r>
              <a:rPr lang="en-US" sz="2000" dirty="0">
                <a:ea typeface="Calibri"/>
                <a:cs typeface="Times New Roman"/>
              </a:rPr>
              <a:t>First Continental Congress, Sept </a:t>
            </a:r>
            <a:r>
              <a:rPr lang="en-US" sz="2000" dirty="0" smtClean="0">
                <a:ea typeface="Calibri"/>
                <a:cs typeface="Times New Roman"/>
              </a:rPr>
              <a:t>1774 </a:t>
            </a:r>
            <a:r>
              <a:rPr lang="en-US" sz="1600" dirty="0" smtClean="0">
                <a:solidFill>
                  <a:srgbClr val="FF0000"/>
                </a:solidFill>
                <a:ea typeface="Calibri"/>
                <a:cs typeface="Times New Roman"/>
              </a:rPr>
              <a:t>– embargo on British goods</a:t>
            </a:r>
            <a:endParaRPr lang="en-US" sz="1600" dirty="0">
              <a:ea typeface="Calibri"/>
              <a:cs typeface="Times New Roman"/>
            </a:endParaRPr>
          </a:p>
          <a:p>
            <a:pPr lvl="1">
              <a:spcBef>
                <a:spcPts val="0"/>
              </a:spcBef>
              <a:spcAft>
                <a:spcPts val="0"/>
              </a:spcAft>
              <a:buFont typeface="+mj-lt"/>
              <a:buAutoNum type="alphaUcPeriod"/>
              <a:defRPr/>
            </a:pPr>
            <a:r>
              <a:rPr lang="en-US" sz="2000" dirty="0">
                <a:ea typeface="Calibri"/>
                <a:cs typeface="Times New Roman"/>
              </a:rPr>
              <a:t>Second Continental Congress, 1775, </a:t>
            </a:r>
            <a:r>
              <a:rPr lang="en-US" sz="1600" dirty="0">
                <a:solidFill>
                  <a:srgbClr val="FF0000"/>
                </a:solidFill>
                <a:ea typeface="Calibri"/>
                <a:cs typeface="Times New Roman"/>
              </a:rPr>
              <a:t>first acting gov’t </a:t>
            </a:r>
            <a:r>
              <a:rPr lang="en-US" sz="1600" dirty="0" smtClean="0">
                <a:solidFill>
                  <a:srgbClr val="FF0000"/>
                </a:solidFill>
                <a:ea typeface="Calibri"/>
                <a:cs typeface="Times New Roman"/>
              </a:rPr>
              <a:t>- </a:t>
            </a:r>
            <a:r>
              <a:rPr lang="en-US" sz="1600" dirty="0" smtClean="0">
                <a:solidFill>
                  <a:srgbClr val="FF0000"/>
                </a:solidFill>
                <a:ea typeface="Calibri"/>
                <a:cs typeface="Times New Roman"/>
              </a:rPr>
              <a:t>organized army/navy</a:t>
            </a:r>
            <a:endParaRPr lang="en-US" sz="1600" dirty="0">
              <a:solidFill>
                <a:srgbClr val="FF0000"/>
              </a:solidFill>
              <a:ea typeface="Calibri"/>
              <a:cs typeface="Times New Roman"/>
            </a:endParaRPr>
          </a:p>
          <a:p>
            <a:pPr marL="400050" indent="-400050">
              <a:spcBef>
                <a:spcPts val="0"/>
              </a:spcBef>
              <a:spcAft>
                <a:spcPts val="0"/>
              </a:spcAft>
              <a:buFont typeface="+mj-lt"/>
              <a:buAutoNum type="romanUcPeriod" startAt="2"/>
              <a:defRPr/>
            </a:pPr>
            <a:endParaRPr lang="en-US" sz="2400" b="1" dirty="0" smtClean="0">
              <a:ea typeface="Calibri"/>
              <a:cs typeface="Times New Roman"/>
            </a:endParaRPr>
          </a:p>
          <a:p>
            <a:pPr marL="400050" indent="-400050">
              <a:spcBef>
                <a:spcPts val="0"/>
              </a:spcBef>
              <a:spcAft>
                <a:spcPts val="0"/>
              </a:spcAft>
              <a:buFont typeface="+mj-lt"/>
              <a:buAutoNum type="romanUcPeriod" startAt="2"/>
              <a:defRPr/>
            </a:pPr>
            <a:r>
              <a:rPr lang="en-US" sz="2400" b="1" dirty="0" smtClean="0">
                <a:ea typeface="Calibri"/>
                <a:cs typeface="Times New Roman"/>
              </a:rPr>
              <a:t>Independence</a:t>
            </a:r>
            <a:endParaRPr lang="en-US" sz="2000" dirty="0">
              <a:ea typeface="Calibri"/>
              <a:cs typeface="Times New Roman"/>
            </a:endParaRPr>
          </a:p>
          <a:p>
            <a:pPr lvl="1">
              <a:spcBef>
                <a:spcPts val="0"/>
              </a:spcBef>
              <a:spcAft>
                <a:spcPts val="0"/>
              </a:spcAft>
              <a:buFont typeface="+mj-lt"/>
              <a:buAutoNum type="alphaUcPeriod"/>
              <a:defRPr/>
            </a:pPr>
            <a:r>
              <a:rPr lang="en-US" sz="2000" dirty="0">
                <a:ea typeface="Calibri"/>
                <a:cs typeface="Times New Roman"/>
              </a:rPr>
              <a:t>Declaration of Independence, Thomas Jefferson</a:t>
            </a:r>
          </a:p>
          <a:p>
            <a:pPr marL="914400" lvl="2" indent="0">
              <a:spcBef>
                <a:spcPts val="0"/>
              </a:spcBef>
              <a:spcAft>
                <a:spcPts val="0"/>
              </a:spcAft>
              <a:buFont typeface="Arial" charset="0"/>
              <a:buNone/>
              <a:defRPr/>
            </a:pPr>
            <a:r>
              <a:rPr lang="en-US" sz="1800" dirty="0">
                <a:solidFill>
                  <a:srgbClr val="FF0000"/>
                </a:solidFill>
                <a:ea typeface="Calibri"/>
                <a:cs typeface="Times New Roman"/>
              </a:rPr>
              <a:t>July 4, 1776.  “We hold these truths to be self-evident…”</a:t>
            </a:r>
          </a:p>
          <a:p>
            <a:pPr marL="914400" lvl="2" indent="0">
              <a:spcBef>
                <a:spcPts val="0"/>
              </a:spcBef>
              <a:spcAft>
                <a:spcPts val="0"/>
              </a:spcAft>
              <a:buFont typeface="Arial" charset="0"/>
              <a:buNone/>
              <a:defRPr/>
            </a:pPr>
            <a:r>
              <a:rPr lang="en-US" sz="1800" dirty="0">
                <a:solidFill>
                  <a:srgbClr val="FF0000"/>
                </a:solidFill>
                <a:ea typeface="Calibri"/>
                <a:cs typeface="Times New Roman"/>
              </a:rPr>
              <a:t>Argued that governments should protect “inalienable rights… life, liberty, &amp; pursuit of happiness</a:t>
            </a:r>
            <a:r>
              <a:rPr lang="en-US" sz="1800" dirty="0" smtClean="0">
                <a:solidFill>
                  <a:srgbClr val="FF0000"/>
                </a:solidFill>
                <a:ea typeface="Calibri"/>
                <a:cs typeface="Times New Roman"/>
              </a:rPr>
              <a:t>.”</a:t>
            </a:r>
            <a:endParaRPr lang="en-US" sz="1800" dirty="0">
              <a:solidFill>
                <a:srgbClr val="FF0000"/>
              </a:solidFill>
              <a:ea typeface="Calibri"/>
              <a:cs typeface="Times New Roman"/>
            </a:endParaRPr>
          </a:p>
        </p:txBody>
      </p:sp>
    </p:spTree>
    <p:extLst>
      <p:ext uri="{BB962C8B-B14F-4D97-AF65-F5344CB8AC3E}">
        <p14:creationId xmlns:p14="http://schemas.microsoft.com/office/powerpoint/2010/main" val="30621175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dirty="0" smtClean="0">
                <a:effectLst>
                  <a:outerShdw blurRad="38100" dist="38100" dir="2700000" algn="tl">
                    <a:srgbClr val="000000">
                      <a:alpha val="43137"/>
                    </a:srgbClr>
                  </a:outerShdw>
                </a:effectLst>
              </a:rPr>
              <a:t>SKILL: Analyzing the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Declaration of Independence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219200"/>
            <a:ext cx="9144000" cy="5638800"/>
          </a:xfrm>
        </p:spPr>
        <p:txBody>
          <a:bodyPr/>
          <a:lstStyle/>
          <a:p>
            <a:pPr marL="0" indent="0">
              <a:buNone/>
            </a:pPr>
            <a:r>
              <a:rPr lang="en-US" dirty="0" smtClean="0"/>
              <a:t>STEP 1 – We will read the first part of the </a:t>
            </a:r>
            <a:r>
              <a:rPr lang="en-US" dirty="0" err="1" smtClean="0"/>
              <a:t>D.o.I</a:t>
            </a:r>
            <a:r>
              <a:rPr lang="en-US" dirty="0" smtClean="0"/>
              <a:t>. 	together and correctly fill out this chart.</a:t>
            </a:r>
          </a:p>
          <a:p>
            <a:pPr marL="0" indent="0">
              <a:buNone/>
            </a:pPr>
            <a:r>
              <a:rPr lang="en-US" dirty="0" smtClean="0"/>
              <a:t>STEP 2 – With your Committee, read through the 	rest of the </a:t>
            </a:r>
            <a:r>
              <a:rPr lang="en-US" dirty="0" err="1" smtClean="0"/>
              <a:t>D.o.I</a:t>
            </a:r>
            <a:r>
              <a:rPr lang="en-US" dirty="0" smtClean="0"/>
              <a:t>. and finish filling out the 	chart.  		(P. 40)</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24910541"/>
              </p:ext>
            </p:extLst>
          </p:nvPr>
        </p:nvGraphicFramePr>
        <p:xfrm>
          <a:off x="228600" y="3962400"/>
          <a:ext cx="8686800" cy="2783732"/>
        </p:xfrm>
        <a:graphic>
          <a:graphicData uri="http://schemas.openxmlformats.org/drawingml/2006/table">
            <a:tbl>
              <a:tblPr firstRow="1" bandRow="1">
                <a:tableStyleId>{5C22544A-7EE6-4342-B048-85BDC9FD1C3A}</a:tableStyleId>
              </a:tblPr>
              <a:tblGrid>
                <a:gridCol w="2895600"/>
                <a:gridCol w="2895600"/>
                <a:gridCol w="2895600"/>
              </a:tblGrid>
              <a:tr h="457200">
                <a:tc>
                  <a:txBody>
                    <a:bodyPr/>
                    <a:lstStyle/>
                    <a:p>
                      <a:pPr algn="ctr"/>
                      <a:r>
                        <a:rPr lang="en-US" dirty="0" smtClean="0"/>
                        <a:t>RIGHTS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GRIEVENCES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INTENTIONS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26532">
                <a:tc>
                  <a:txBody>
                    <a:bodyPr/>
                    <a:lstStyle/>
                    <a:p>
                      <a:r>
                        <a:rPr lang="en-US" dirty="0" smtClean="0"/>
                        <a:t>Examples</a:t>
                      </a:r>
                      <a:r>
                        <a:rPr lang="en-US" baseline="0" dirty="0" smtClean="0"/>
                        <a:t> – </a:t>
                      </a:r>
                    </a:p>
                    <a:p>
                      <a:r>
                        <a:rPr lang="en-US" dirty="0" smtClean="0"/>
                        <a:t>   -</a:t>
                      </a:r>
                      <a:r>
                        <a:rPr lang="en-US" baseline="0" dirty="0" smtClean="0"/>
                        <a:t> </a:t>
                      </a:r>
                      <a:r>
                        <a:rPr lang="en-US" dirty="0" smtClean="0"/>
                        <a:t>Life</a:t>
                      </a:r>
                    </a:p>
                    <a:p>
                      <a:r>
                        <a:rPr lang="en-US" dirty="0" smtClean="0"/>
                        <a:t>   -</a:t>
                      </a:r>
                      <a:r>
                        <a:rPr lang="en-US" baseline="0" dirty="0" smtClean="0"/>
                        <a:t> </a:t>
                      </a:r>
                      <a:r>
                        <a:rPr lang="en-US" dirty="0" smtClean="0"/>
                        <a:t>Liberty</a:t>
                      </a:r>
                    </a:p>
                    <a:p>
                      <a:r>
                        <a:rPr lang="en-US" baseline="0" dirty="0" smtClean="0"/>
                        <a:t>   - Pursuit of happiness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Example</a:t>
                      </a:r>
                      <a:r>
                        <a:rPr lang="en-US" baseline="0" dirty="0" smtClean="0"/>
                        <a:t> – </a:t>
                      </a:r>
                    </a:p>
                    <a:p>
                      <a:r>
                        <a:rPr lang="en-US" baseline="0" dirty="0" smtClean="0"/>
                        <a:t>   - </a:t>
                      </a:r>
                      <a:r>
                        <a:rPr lang="en-US" dirty="0" smtClean="0"/>
                        <a:t>Abolishing</a:t>
                      </a:r>
                    </a:p>
                    <a:p>
                      <a:endParaRPr lang="en-US" sz="1400" dirty="0" smtClean="0"/>
                    </a:p>
                    <a:p>
                      <a:r>
                        <a:rPr lang="en-US" sz="1400" dirty="0" smtClean="0"/>
                        <a:t>***Only</a:t>
                      </a:r>
                      <a:r>
                        <a:rPr lang="en-US" sz="1400" baseline="0" dirty="0" smtClean="0"/>
                        <a:t> need 8 for this column***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Example – </a:t>
                      </a:r>
                    </a:p>
                    <a:p>
                      <a:r>
                        <a:rPr lang="en-US" dirty="0" smtClean="0"/>
                        <a:t>   -</a:t>
                      </a:r>
                      <a:r>
                        <a:rPr lang="en-US" baseline="0" dirty="0" smtClean="0"/>
                        <a:t> </a:t>
                      </a:r>
                      <a:r>
                        <a:rPr lang="en-US" dirty="0" smtClean="0"/>
                        <a:t>Declare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44753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09"/>
            <a:ext cx="9144000" cy="1143000"/>
          </a:xfrm>
        </p:spPr>
        <p:txBody>
          <a:bodyPr/>
          <a:lstStyle/>
          <a:p>
            <a:r>
              <a:rPr lang="en-US" b="1" u="sng" dirty="0" smtClean="0"/>
              <a:t>ASSIGNMENT</a:t>
            </a:r>
            <a:r>
              <a:rPr lang="en-US" dirty="0" smtClean="0"/>
              <a:t>: </a:t>
            </a:r>
            <a:br>
              <a:rPr lang="en-US" dirty="0" smtClean="0"/>
            </a:br>
            <a:r>
              <a:rPr lang="en-US" dirty="0" smtClean="0"/>
              <a:t>Declaration News Article</a:t>
            </a:r>
            <a:endParaRPr lang="en-US" dirty="0"/>
          </a:p>
        </p:txBody>
      </p:sp>
      <p:sp>
        <p:nvSpPr>
          <p:cNvPr id="3" name="Content Placeholder 2"/>
          <p:cNvSpPr>
            <a:spLocks noGrp="1"/>
          </p:cNvSpPr>
          <p:nvPr>
            <p:ph idx="1"/>
          </p:nvPr>
        </p:nvSpPr>
        <p:spPr/>
        <p:txBody>
          <a:bodyPr/>
          <a:lstStyle/>
          <a:p>
            <a:pPr marL="0" indent="0">
              <a:buNone/>
            </a:pPr>
            <a:r>
              <a:rPr lang="en-US" b="1" u="sng" dirty="0" smtClean="0"/>
              <a:t>DIRECTIONS</a:t>
            </a:r>
            <a:r>
              <a:rPr lang="en-US" dirty="0" smtClean="0"/>
              <a:t>: Each committee will suppose 	they are news paper editors on the day 	of the signing of the Declaration of 	Independence.  Your committee’s task 	is to complete the front page of the 	newspaper with 4 articles relating to the 	event.</a:t>
            </a:r>
            <a:endParaRPr lang="en-US" dirty="0"/>
          </a:p>
        </p:txBody>
      </p:sp>
    </p:spTree>
    <p:extLst>
      <p:ext uri="{BB962C8B-B14F-4D97-AF65-F5344CB8AC3E}">
        <p14:creationId xmlns:p14="http://schemas.microsoft.com/office/powerpoint/2010/main" val="3393388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ln w="38100">
            <a:solidFill>
              <a:schemeClr val="tx1"/>
            </a:solidFill>
          </a:ln>
        </p:spPr>
        <p:txBody>
          <a:bodyPr/>
          <a:lstStyle/>
          <a:p>
            <a:r>
              <a:rPr lang="en-US" sz="3600" dirty="0" smtClean="0">
                <a:latin typeface="Algerian" panose="04020705040A02060702" pitchFamily="82" charset="0"/>
              </a:rPr>
              <a:t>Newspaper Title</a:t>
            </a:r>
            <a:r>
              <a:rPr lang="en-US" sz="3600" dirty="0" smtClean="0"/>
              <a:t/>
            </a:r>
            <a:br>
              <a:rPr lang="en-US" sz="3600" dirty="0" smtClean="0"/>
            </a:br>
            <a:r>
              <a:rPr lang="en-US" sz="3600" dirty="0" smtClean="0">
                <a:latin typeface="Arial Black" panose="020B0A04020102020204" pitchFamily="34" charset="0"/>
              </a:rPr>
              <a:t>HEADLINE!!!</a:t>
            </a:r>
            <a:endParaRPr lang="en-US" sz="3600" dirty="0">
              <a:latin typeface="Arial Black" panose="020B0A04020102020204" pitchFamily="34" charset="0"/>
            </a:endParaRPr>
          </a:p>
        </p:txBody>
      </p:sp>
      <p:sp>
        <p:nvSpPr>
          <p:cNvPr id="3" name="Content Placeholder 2"/>
          <p:cNvSpPr>
            <a:spLocks noGrp="1"/>
          </p:cNvSpPr>
          <p:nvPr>
            <p:ph idx="1"/>
          </p:nvPr>
        </p:nvSpPr>
        <p:spPr>
          <a:xfrm>
            <a:off x="0" y="1143001"/>
            <a:ext cx="3048000" cy="3581400"/>
          </a:xfrm>
          <a:ln w="38100">
            <a:solidFill>
              <a:schemeClr val="tx1"/>
            </a:solidFill>
          </a:ln>
        </p:spPr>
        <p:txBody>
          <a:bodyPr/>
          <a:lstStyle/>
          <a:p>
            <a:pPr marL="0" indent="0" algn="ctr">
              <a:buNone/>
            </a:pPr>
            <a:r>
              <a:rPr lang="en-US" sz="2400" b="1" i="1" dirty="0" smtClean="0">
                <a:latin typeface="Bradley Hand ITC" panose="03070402050302030203" pitchFamily="66" charset="0"/>
              </a:rPr>
              <a:t>Article Title</a:t>
            </a:r>
          </a:p>
          <a:p>
            <a:pPr marL="0" indent="0" algn="ctr">
              <a:buNone/>
            </a:pPr>
            <a:endParaRPr lang="en-US" sz="2000" b="1" i="1" dirty="0" smtClean="0">
              <a:latin typeface="Bradley Hand ITC" panose="03070402050302030203" pitchFamily="66" charset="0"/>
            </a:endParaRPr>
          </a:p>
          <a:p>
            <a:pPr marL="0" indent="0" algn="ctr">
              <a:buNone/>
            </a:pPr>
            <a:endParaRPr lang="en-US" sz="2400" b="1" i="1" dirty="0">
              <a:latin typeface="Bradley Hand ITC" panose="03070402050302030203" pitchFamily="66" charset="0"/>
            </a:endParaRPr>
          </a:p>
          <a:p>
            <a:pPr marL="0" indent="0" algn="ctr">
              <a:buNone/>
            </a:pPr>
            <a:r>
              <a:rPr lang="en-US" sz="2400" b="1" i="1" dirty="0" smtClean="0">
                <a:latin typeface="Bradley Hand ITC" panose="03070402050302030203" pitchFamily="66" charset="0"/>
              </a:rPr>
              <a:t>Summary of Rights</a:t>
            </a:r>
          </a:p>
          <a:p>
            <a:pPr marL="0" indent="0" algn="ctr">
              <a:buNone/>
            </a:pPr>
            <a:r>
              <a:rPr lang="en-US" sz="2400" b="1" i="1" dirty="0" smtClean="0">
                <a:latin typeface="Bradley Hand ITC" panose="03070402050302030203" pitchFamily="66" charset="0"/>
              </a:rPr>
              <a:t>(Make sure to give credit to Thomas Jefferson and John Locke)</a:t>
            </a:r>
            <a:endParaRPr lang="en-US" sz="2400" b="1" i="1" dirty="0">
              <a:latin typeface="Bradley Hand ITC" panose="03070402050302030203" pitchFamily="66" charset="0"/>
            </a:endParaRPr>
          </a:p>
        </p:txBody>
      </p:sp>
      <p:sp>
        <p:nvSpPr>
          <p:cNvPr id="4" name="Content Placeholder 2"/>
          <p:cNvSpPr txBox="1">
            <a:spLocks/>
          </p:cNvSpPr>
          <p:nvPr/>
        </p:nvSpPr>
        <p:spPr bwMode="auto">
          <a:xfrm>
            <a:off x="6091382" y="1143000"/>
            <a:ext cx="3048000" cy="35814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i="1" dirty="0" smtClean="0">
                <a:latin typeface="Bradley Hand ITC" panose="03070402050302030203" pitchFamily="66" charset="0"/>
              </a:rPr>
              <a:t>Article Title</a:t>
            </a:r>
          </a:p>
          <a:p>
            <a:pPr marL="0" indent="0" algn="ctr">
              <a:buFont typeface="Arial" pitchFamily="34" charset="0"/>
              <a:buNone/>
            </a:pPr>
            <a:endParaRPr lang="en-US" sz="2000" b="1" i="1" dirty="0" smtClean="0">
              <a:latin typeface="Bradley Hand ITC" panose="03070402050302030203" pitchFamily="66" charset="0"/>
            </a:endParaRPr>
          </a:p>
          <a:p>
            <a:pPr marL="0" indent="0" algn="ctr">
              <a:buFont typeface="Arial" pitchFamily="34" charset="0"/>
              <a:buNone/>
            </a:pPr>
            <a:endParaRPr lang="en-US" sz="2400" b="1" i="1" dirty="0">
              <a:latin typeface="Bradley Hand ITC" panose="03070402050302030203" pitchFamily="66" charset="0"/>
            </a:endParaRPr>
          </a:p>
          <a:p>
            <a:pPr marL="0" indent="0" algn="ctr">
              <a:buFont typeface="Arial" pitchFamily="34" charset="0"/>
              <a:buNone/>
            </a:pPr>
            <a:r>
              <a:rPr lang="en-US" sz="2400" b="1" i="1" dirty="0" smtClean="0">
                <a:latin typeface="Bradley Hand ITC" panose="03070402050302030203" pitchFamily="66" charset="0"/>
              </a:rPr>
              <a:t>Importance /</a:t>
            </a:r>
          </a:p>
          <a:p>
            <a:pPr marL="0" indent="0" algn="ctr">
              <a:buFont typeface="Arial" pitchFamily="34" charset="0"/>
              <a:buNone/>
            </a:pPr>
            <a:r>
              <a:rPr lang="en-US" sz="2400" b="1" i="1" dirty="0" smtClean="0">
                <a:latin typeface="Bradley Hand ITC" panose="03070402050302030203" pitchFamily="66" charset="0"/>
              </a:rPr>
              <a:t>Significance </a:t>
            </a:r>
          </a:p>
          <a:p>
            <a:pPr marL="0" indent="0" algn="ctr">
              <a:buFont typeface="Arial" pitchFamily="34" charset="0"/>
              <a:buNone/>
            </a:pPr>
            <a:r>
              <a:rPr lang="en-US" sz="2400" b="1" i="1" dirty="0" smtClean="0">
                <a:latin typeface="Bradley Hand ITC" panose="03070402050302030203" pitchFamily="66" charset="0"/>
              </a:rPr>
              <a:t>of Declaration</a:t>
            </a:r>
            <a:endParaRPr lang="en-US" sz="2400" b="1" i="1" dirty="0">
              <a:latin typeface="Bradley Hand ITC" panose="03070402050302030203" pitchFamily="66" charset="0"/>
            </a:endParaRPr>
          </a:p>
        </p:txBody>
      </p:sp>
      <p:sp>
        <p:nvSpPr>
          <p:cNvPr id="5" name="Content Placeholder 2"/>
          <p:cNvSpPr txBox="1">
            <a:spLocks/>
          </p:cNvSpPr>
          <p:nvPr/>
        </p:nvSpPr>
        <p:spPr bwMode="auto">
          <a:xfrm>
            <a:off x="0" y="4724400"/>
            <a:ext cx="4572000" cy="21336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i="1" dirty="0" smtClean="0">
                <a:latin typeface="Bradley Hand ITC" panose="03070402050302030203" pitchFamily="66" charset="0"/>
              </a:rPr>
              <a:t>Article Title</a:t>
            </a:r>
          </a:p>
          <a:p>
            <a:pPr marL="0" indent="0" algn="ctr">
              <a:buFont typeface="Arial" pitchFamily="34" charset="0"/>
              <a:buNone/>
            </a:pPr>
            <a:endParaRPr lang="en-US" sz="2000" b="1" i="1" dirty="0">
              <a:latin typeface="Bradley Hand ITC" panose="03070402050302030203" pitchFamily="66" charset="0"/>
            </a:endParaRPr>
          </a:p>
          <a:p>
            <a:pPr marL="0" indent="0" algn="ctr">
              <a:buFont typeface="Arial" pitchFamily="34" charset="0"/>
              <a:buNone/>
            </a:pPr>
            <a:r>
              <a:rPr lang="en-US" sz="2400" b="1" i="1" dirty="0" smtClean="0">
                <a:latin typeface="Bradley Hand ITC" panose="03070402050302030203" pitchFamily="66" charset="0"/>
              </a:rPr>
              <a:t>Summary of Grievances</a:t>
            </a:r>
            <a:endParaRPr lang="en-US" sz="2400" b="1" i="1" dirty="0">
              <a:latin typeface="Bradley Hand ITC" panose="03070402050302030203" pitchFamily="66" charset="0"/>
            </a:endParaRPr>
          </a:p>
        </p:txBody>
      </p:sp>
      <p:sp>
        <p:nvSpPr>
          <p:cNvPr id="6" name="Content Placeholder 2"/>
          <p:cNvSpPr txBox="1">
            <a:spLocks/>
          </p:cNvSpPr>
          <p:nvPr/>
        </p:nvSpPr>
        <p:spPr bwMode="auto">
          <a:xfrm>
            <a:off x="4567382" y="4724400"/>
            <a:ext cx="4572000" cy="21336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i="1" dirty="0" smtClean="0">
                <a:latin typeface="Bradley Hand ITC" panose="03070402050302030203" pitchFamily="66" charset="0"/>
              </a:rPr>
              <a:t>Article Title</a:t>
            </a:r>
          </a:p>
          <a:p>
            <a:pPr marL="0" indent="0" algn="ctr">
              <a:buFont typeface="Arial" pitchFamily="34" charset="0"/>
              <a:buNone/>
            </a:pPr>
            <a:endParaRPr lang="en-US" sz="2000" b="1" i="1" dirty="0">
              <a:latin typeface="Bradley Hand ITC" panose="03070402050302030203" pitchFamily="66" charset="0"/>
            </a:endParaRPr>
          </a:p>
          <a:p>
            <a:pPr marL="0" indent="0" algn="ctr">
              <a:buFont typeface="Arial" pitchFamily="34" charset="0"/>
              <a:buNone/>
            </a:pPr>
            <a:r>
              <a:rPr lang="en-US" sz="2000" b="1" i="1" dirty="0" smtClean="0">
                <a:latin typeface="Bradley Hand ITC" panose="03070402050302030203" pitchFamily="66" charset="0"/>
              </a:rPr>
              <a:t>2 Interviews:</a:t>
            </a:r>
          </a:p>
          <a:p>
            <a:pPr marL="0" indent="0" algn="ctr">
              <a:buFont typeface="Arial" pitchFamily="34" charset="0"/>
              <a:buNone/>
            </a:pPr>
            <a:r>
              <a:rPr lang="en-US" sz="2000" b="1" i="1" dirty="0" smtClean="0">
                <a:latin typeface="Bradley Hand ITC" panose="03070402050302030203" pitchFamily="66" charset="0"/>
              </a:rPr>
              <a:t>1 with a patriot (supporter) and</a:t>
            </a:r>
          </a:p>
          <a:p>
            <a:pPr marL="0" indent="0" algn="ctr">
              <a:buFont typeface="Arial" pitchFamily="34" charset="0"/>
              <a:buNone/>
            </a:pPr>
            <a:r>
              <a:rPr lang="en-US" sz="2000" b="1" i="1" dirty="0" smtClean="0">
                <a:latin typeface="Bradley Hand ITC" panose="03070402050302030203" pitchFamily="66" charset="0"/>
              </a:rPr>
              <a:t>1 with a loyalist (against/</a:t>
            </a:r>
            <a:r>
              <a:rPr lang="en-US" sz="2000" b="1" i="1" dirty="0" err="1" smtClean="0">
                <a:latin typeface="Bradley Hand ITC" panose="03070402050302030203" pitchFamily="66" charset="0"/>
              </a:rPr>
              <a:t>skepticlal</a:t>
            </a:r>
            <a:r>
              <a:rPr lang="en-US" sz="2000" b="1" i="1" dirty="0" smtClean="0">
                <a:latin typeface="Bradley Hand ITC" panose="03070402050302030203" pitchFamily="66"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143000"/>
            <a:ext cx="3043382"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2048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ln w="38100">
            <a:solidFill>
              <a:schemeClr val="tx1"/>
            </a:solidFill>
          </a:ln>
        </p:spPr>
        <p:txBody>
          <a:bodyPr/>
          <a:lstStyle/>
          <a:p>
            <a:r>
              <a:rPr lang="en-US" sz="3600" dirty="0" smtClean="0">
                <a:latin typeface="Algerian" panose="04020705040A02060702" pitchFamily="82" charset="0"/>
              </a:rPr>
              <a:t>Newspaper Title</a:t>
            </a:r>
            <a:r>
              <a:rPr lang="en-US" sz="3600" dirty="0" smtClean="0"/>
              <a:t/>
            </a:r>
            <a:br>
              <a:rPr lang="en-US" sz="3600" dirty="0" smtClean="0"/>
            </a:br>
            <a:r>
              <a:rPr lang="en-US" sz="3600" dirty="0" smtClean="0">
                <a:latin typeface="Arial Black" panose="020B0A04020102020204" pitchFamily="34" charset="0"/>
              </a:rPr>
              <a:t>HEADLINE!!!</a:t>
            </a:r>
            <a:endParaRPr lang="en-US" sz="3600" dirty="0">
              <a:latin typeface="Arial Black" panose="020B0A04020102020204" pitchFamily="34" charset="0"/>
            </a:endParaRPr>
          </a:p>
        </p:txBody>
      </p:sp>
      <p:sp>
        <p:nvSpPr>
          <p:cNvPr id="3" name="Content Placeholder 2"/>
          <p:cNvSpPr>
            <a:spLocks noGrp="1"/>
          </p:cNvSpPr>
          <p:nvPr>
            <p:ph idx="1"/>
          </p:nvPr>
        </p:nvSpPr>
        <p:spPr>
          <a:xfrm>
            <a:off x="0" y="1143001"/>
            <a:ext cx="3048000" cy="3581400"/>
          </a:xfrm>
          <a:ln w="38100">
            <a:solidFill>
              <a:schemeClr val="tx1"/>
            </a:solidFill>
          </a:ln>
        </p:spPr>
        <p:txBody>
          <a:bodyPr/>
          <a:lstStyle/>
          <a:p>
            <a:pPr marL="0" indent="0" algn="ctr">
              <a:buNone/>
            </a:pPr>
            <a:r>
              <a:rPr lang="en-US" sz="2400" b="1" i="1" dirty="0" smtClean="0">
                <a:latin typeface="Bradley Hand ITC" panose="03070402050302030203" pitchFamily="66" charset="0"/>
              </a:rPr>
              <a:t>Article Title</a:t>
            </a:r>
            <a:endParaRPr lang="en-US" sz="2000" b="1" i="1" dirty="0">
              <a:latin typeface="Bradley Hand ITC" panose="03070402050302030203" pitchFamily="66" charset="0"/>
            </a:endParaRPr>
          </a:p>
          <a:p>
            <a:pPr>
              <a:buFont typeface="Wingdings" panose="05000000000000000000" pitchFamily="2" charset="2"/>
              <a:buChar char="Ø"/>
            </a:pPr>
            <a:r>
              <a:rPr lang="en-US" sz="1400" i="1" dirty="0" smtClean="0">
                <a:latin typeface="Arial Narrow" panose="020B0606020202030204" pitchFamily="34" charset="0"/>
              </a:rPr>
              <a:t>Summary of Rights … (Make sure to give credit to Thomas Jefferson and John Locke)</a:t>
            </a:r>
          </a:p>
        </p:txBody>
      </p:sp>
      <p:sp>
        <p:nvSpPr>
          <p:cNvPr id="4" name="Content Placeholder 2"/>
          <p:cNvSpPr txBox="1">
            <a:spLocks/>
          </p:cNvSpPr>
          <p:nvPr/>
        </p:nvSpPr>
        <p:spPr bwMode="auto">
          <a:xfrm>
            <a:off x="6091382" y="1143000"/>
            <a:ext cx="3048000" cy="35814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i="1" dirty="0" smtClean="0">
                <a:solidFill>
                  <a:prstClr val="black"/>
                </a:solidFill>
                <a:latin typeface="Bradley Hand ITC" panose="03070402050302030203" pitchFamily="66" charset="0"/>
              </a:rPr>
              <a:t>Article Title</a:t>
            </a:r>
          </a:p>
          <a:p>
            <a:pPr>
              <a:buFont typeface="Wingdings" panose="05000000000000000000" pitchFamily="2" charset="2"/>
              <a:buChar char="Ø"/>
            </a:pPr>
            <a:r>
              <a:rPr lang="en-US" sz="1400" i="1" dirty="0" smtClean="0">
                <a:solidFill>
                  <a:prstClr val="black"/>
                </a:solidFill>
                <a:latin typeface="Arial Narrow" panose="020B0606020202030204" pitchFamily="34" charset="0"/>
              </a:rPr>
              <a:t>Importance/Significance of Declaration …</a:t>
            </a:r>
          </a:p>
        </p:txBody>
      </p:sp>
      <p:sp>
        <p:nvSpPr>
          <p:cNvPr id="5" name="Content Placeholder 2"/>
          <p:cNvSpPr txBox="1">
            <a:spLocks/>
          </p:cNvSpPr>
          <p:nvPr/>
        </p:nvSpPr>
        <p:spPr bwMode="auto">
          <a:xfrm>
            <a:off x="0" y="4724400"/>
            <a:ext cx="4572000" cy="21336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i="1" dirty="0" smtClean="0">
                <a:solidFill>
                  <a:prstClr val="black"/>
                </a:solidFill>
                <a:latin typeface="Bradley Hand ITC" panose="03070402050302030203" pitchFamily="66" charset="0"/>
              </a:rPr>
              <a:t>Article Title</a:t>
            </a:r>
            <a:endParaRPr lang="en-US" sz="2000" b="1" i="1" dirty="0" smtClean="0">
              <a:solidFill>
                <a:prstClr val="black"/>
              </a:solidFill>
              <a:latin typeface="Bradley Hand ITC" panose="03070402050302030203" pitchFamily="66" charset="0"/>
            </a:endParaRPr>
          </a:p>
          <a:p>
            <a:pPr>
              <a:buFont typeface="Wingdings" panose="05000000000000000000" pitchFamily="2" charset="2"/>
              <a:buChar char="Ø"/>
            </a:pPr>
            <a:r>
              <a:rPr lang="en-US" sz="1400" i="1" dirty="0" smtClean="0">
                <a:solidFill>
                  <a:prstClr val="black"/>
                </a:solidFill>
                <a:latin typeface="Arial Narrow" panose="020B0606020202030204" pitchFamily="34" charset="0"/>
              </a:rPr>
              <a:t>Summary of Grievances …</a:t>
            </a:r>
          </a:p>
        </p:txBody>
      </p:sp>
      <p:sp>
        <p:nvSpPr>
          <p:cNvPr id="6" name="Content Placeholder 2"/>
          <p:cNvSpPr txBox="1">
            <a:spLocks/>
          </p:cNvSpPr>
          <p:nvPr/>
        </p:nvSpPr>
        <p:spPr bwMode="auto">
          <a:xfrm>
            <a:off x="4567382" y="4724400"/>
            <a:ext cx="4572000" cy="21336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i="1" dirty="0" smtClean="0">
                <a:solidFill>
                  <a:prstClr val="black"/>
                </a:solidFill>
                <a:latin typeface="Bradley Hand ITC" panose="03070402050302030203" pitchFamily="66" charset="0"/>
              </a:rPr>
              <a:t>Article Title</a:t>
            </a:r>
          </a:p>
          <a:p>
            <a:pPr>
              <a:buFont typeface="Wingdings" panose="05000000000000000000" pitchFamily="2" charset="2"/>
              <a:buChar char="Ø"/>
            </a:pPr>
            <a:r>
              <a:rPr lang="en-US" sz="1400" i="1" dirty="0" smtClean="0">
                <a:solidFill>
                  <a:prstClr val="black"/>
                </a:solidFill>
                <a:latin typeface="Arial Narrow" panose="020B0606020202030204" pitchFamily="34" charset="0"/>
              </a:rPr>
              <a:t>2 Interviews: 1 with a patriot (supporter) and 1 with a loyalist (against/skeptical) …</a:t>
            </a:r>
            <a:endParaRPr lang="en-US" sz="1400" i="1" dirty="0">
              <a:solidFill>
                <a:prstClr val="black"/>
              </a:solidFill>
              <a:latin typeface="Arial Narrow" panose="020B0606020202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143000"/>
            <a:ext cx="3043382"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0628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19200"/>
            <a:ext cx="5613399"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3788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14_TP0300040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2_TP03000403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3995</TotalTime>
  <Words>452</Words>
  <Application>Microsoft Office PowerPoint</Application>
  <PresentationFormat>On-screen Show (4:3)</PresentationFormat>
  <Paragraphs>86</Paragraphs>
  <Slides>8</Slides>
  <Notes>1</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14_TP030004031</vt:lpstr>
      <vt:lpstr>1_Office Theme</vt:lpstr>
      <vt:lpstr>Thursday January 15, 2015 Mr. Goblirsch – American Government</vt:lpstr>
      <vt:lpstr>Ch 2 Sec 2 TITLE: Coming of Independence</vt:lpstr>
      <vt:lpstr>Ch 2 Sec 2 TITLE: Coming of Independence</vt:lpstr>
      <vt:lpstr>SKILL: Analyzing the  Declaration of Independence</vt:lpstr>
      <vt:lpstr>ASSIGNMENT:  Declaration News Article</vt:lpstr>
      <vt:lpstr>Newspaper Title HEADLINE!!!</vt:lpstr>
      <vt:lpstr>Newspaper Title HEADLINE!!!</vt:lpstr>
      <vt:lpstr>PowerPoint Presentation</vt:lpstr>
    </vt:vector>
  </TitlesOfParts>
  <Company>Manteca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September 30, 2013 Mr. Goblirsch – American Government</dc:title>
  <dc:creator>Windows User</dc:creator>
  <cp:lastModifiedBy>cgoblirsch</cp:lastModifiedBy>
  <cp:revision>121</cp:revision>
  <cp:lastPrinted>2015-01-15T15:18:36Z</cp:lastPrinted>
  <dcterms:created xsi:type="dcterms:W3CDTF">2013-09-30T13:16:32Z</dcterms:created>
  <dcterms:modified xsi:type="dcterms:W3CDTF">2015-01-15T20:17:53Z</dcterms:modified>
</cp:coreProperties>
</file>