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6" r:id="rId1"/>
  </p:sldMasterIdLst>
  <p:notesMasterIdLst>
    <p:notesMasterId r:id="rId9"/>
  </p:notesMasterIdLst>
  <p:handoutMasterIdLst>
    <p:handoutMasterId r:id="rId10"/>
  </p:handoutMasterIdLst>
  <p:sldIdLst>
    <p:sldId id="283" r:id="rId2"/>
    <p:sldId id="292" r:id="rId3"/>
    <p:sldId id="290" r:id="rId4"/>
    <p:sldId id="284" r:id="rId5"/>
    <p:sldId id="285" r:id="rId6"/>
    <p:sldId id="286" r:id="rId7"/>
    <p:sldId id="287" r:id="rId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660033"/>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11D1AD0-7A22-4E15-8DFF-71C29FEE0273}" type="datetimeFigureOut">
              <a:rPr lang="en-US" smtClean="0"/>
              <a:t>1/16/2015</a:t>
            </a:fld>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2AE8FB6C-A12C-46A5-8400-96C8760E3CDA}" type="slidenum">
              <a:rPr lang="en-US" smtClean="0"/>
              <a:t>‹#›</a:t>
            </a:fld>
            <a:endParaRPr lang="en-US"/>
          </a:p>
        </p:txBody>
      </p:sp>
    </p:spTree>
    <p:extLst>
      <p:ext uri="{BB962C8B-B14F-4D97-AF65-F5344CB8AC3E}">
        <p14:creationId xmlns:p14="http://schemas.microsoft.com/office/powerpoint/2010/main" val="31316215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B54FCB49-41A7-466D-BDF7-14202483BD2A}" type="datetimeFigureOut">
              <a:rPr lang="en-US" smtClean="0"/>
              <a:t>1/16/2015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30"/>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615C71F8-1A24-4991-8A5B-5CBE9BD546F7}" type="slidenum">
              <a:rPr lang="en-US" smtClean="0"/>
              <a:t>‹#›</a:t>
            </a:fld>
            <a:endParaRPr lang="en-US"/>
          </a:p>
        </p:txBody>
      </p:sp>
    </p:spTree>
    <p:extLst>
      <p:ext uri="{BB962C8B-B14F-4D97-AF65-F5344CB8AC3E}">
        <p14:creationId xmlns:p14="http://schemas.microsoft.com/office/powerpoint/2010/main" val="1818505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5469B914-499F-4E30-B66A-313BE553F442}" type="datetimeFigureOut">
              <a:rPr lang="en-US"/>
              <a:pPr>
                <a:defRPr/>
              </a:pPr>
              <a:t>1/16/2015</a:t>
            </a:fld>
            <a:endParaRPr lang="en-US" dirty="0"/>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D802B193-406F-4290-AC3D-96112A6769B2}" type="slidenum">
              <a:rPr lang="en-US"/>
              <a:pPr>
                <a:defRPr/>
              </a:pPr>
              <a:t>‹#›</a:t>
            </a:fld>
            <a:endParaRPr lang="en-US" dirty="0"/>
          </a:p>
        </p:txBody>
      </p:sp>
    </p:spTree>
    <p:extLst>
      <p:ext uri="{BB962C8B-B14F-4D97-AF65-F5344CB8AC3E}">
        <p14:creationId xmlns:p14="http://schemas.microsoft.com/office/powerpoint/2010/main" val="1207681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7E48102E-C648-4D0F-ACBA-D7CC99A12E24}" type="datetimeFigureOut">
              <a:rPr lang="en-US"/>
              <a:pPr>
                <a:defRPr/>
              </a:pPr>
              <a:t>1/16/2015</a:t>
            </a:fld>
            <a:endParaRPr lang="en-US" dirty="0"/>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42A44F84-4177-4974-8461-87895934AFD7}" type="slidenum">
              <a:rPr lang="en-US"/>
              <a:pPr>
                <a:defRPr/>
              </a:pPr>
              <a:t>‹#›</a:t>
            </a:fld>
            <a:endParaRPr lang="en-US" dirty="0"/>
          </a:p>
        </p:txBody>
      </p:sp>
    </p:spTree>
    <p:extLst>
      <p:ext uri="{BB962C8B-B14F-4D97-AF65-F5344CB8AC3E}">
        <p14:creationId xmlns:p14="http://schemas.microsoft.com/office/powerpoint/2010/main" val="1825526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67EA61B3-8916-4176-830E-99281ABB855E}" type="datetimeFigureOut">
              <a:rPr lang="en-US"/>
              <a:pPr>
                <a:defRPr/>
              </a:pPr>
              <a:t>1/16/2015</a:t>
            </a:fld>
            <a:endParaRPr lang="en-US" dirty="0"/>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B02591A8-71C9-427D-A848-F920478C0FE2}" type="slidenum">
              <a:rPr lang="en-US"/>
              <a:pPr>
                <a:defRPr/>
              </a:pPr>
              <a:t>‹#›</a:t>
            </a:fld>
            <a:endParaRPr lang="en-US" dirty="0"/>
          </a:p>
        </p:txBody>
      </p:sp>
    </p:spTree>
    <p:extLst>
      <p:ext uri="{BB962C8B-B14F-4D97-AF65-F5344CB8AC3E}">
        <p14:creationId xmlns:p14="http://schemas.microsoft.com/office/powerpoint/2010/main" val="3384506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9D47A348-0167-4739-BFDD-FFC2F1606776}" type="datetimeFigureOut">
              <a:rPr lang="en-US"/>
              <a:pPr>
                <a:defRPr/>
              </a:pPr>
              <a:t>1/16/2015</a:t>
            </a:fld>
            <a:endParaRPr lang="en-US" dirty="0"/>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0048609B-2151-4F50-B99E-D9CDDA3035E5}" type="slidenum">
              <a:rPr lang="en-US"/>
              <a:pPr>
                <a:defRPr/>
              </a:pPr>
              <a:t>‹#›</a:t>
            </a:fld>
            <a:endParaRPr lang="en-US" dirty="0"/>
          </a:p>
        </p:txBody>
      </p:sp>
    </p:spTree>
    <p:extLst>
      <p:ext uri="{BB962C8B-B14F-4D97-AF65-F5344CB8AC3E}">
        <p14:creationId xmlns:p14="http://schemas.microsoft.com/office/powerpoint/2010/main" val="1019119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227E3742-A7BB-448E-86FC-80AC8CCADE74}" type="datetimeFigureOut">
              <a:rPr lang="en-US"/>
              <a:pPr>
                <a:defRPr/>
              </a:pPr>
              <a:t>1/16/2015</a:t>
            </a:fld>
            <a:endParaRPr lang="en-US" dirty="0"/>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19A4F932-B8CB-4DE1-8EFF-80E5A42E8597}" type="slidenum">
              <a:rPr lang="en-US"/>
              <a:pPr>
                <a:defRPr/>
              </a:pPr>
              <a:t>‹#›</a:t>
            </a:fld>
            <a:endParaRPr lang="en-US" dirty="0"/>
          </a:p>
        </p:txBody>
      </p:sp>
    </p:spTree>
    <p:extLst>
      <p:ext uri="{BB962C8B-B14F-4D97-AF65-F5344CB8AC3E}">
        <p14:creationId xmlns:p14="http://schemas.microsoft.com/office/powerpoint/2010/main" val="173317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DB17EEEA-00A7-4EB1-B699-373CEF9BE67E}" type="datetimeFigureOut">
              <a:rPr lang="en-US"/>
              <a:pPr>
                <a:defRPr/>
              </a:pPr>
              <a:t>1/16/2015</a:t>
            </a:fld>
            <a:endParaRPr lang="en-US" dirty="0"/>
          </a:p>
        </p:txBody>
      </p:sp>
      <p:sp>
        <p:nvSpPr>
          <p:cNvPr id="6"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E7717DE8-8BDB-4E31-AB13-C815A880E75A}" type="slidenum">
              <a:rPr lang="en-US"/>
              <a:pPr>
                <a:defRPr/>
              </a:pPr>
              <a:t>‹#›</a:t>
            </a:fld>
            <a:endParaRPr lang="en-US" dirty="0"/>
          </a:p>
        </p:txBody>
      </p:sp>
    </p:spTree>
    <p:extLst>
      <p:ext uri="{BB962C8B-B14F-4D97-AF65-F5344CB8AC3E}">
        <p14:creationId xmlns:p14="http://schemas.microsoft.com/office/powerpoint/2010/main" val="2848450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515FB454-DDF0-415C-9DE3-0714F807C3E1}" type="datetimeFigureOut">
              <a:rPr lang="en-US"/>
              <a:pPr>
                <a:defRPr/>
              </a:pPr>
              <a:t>1/16/2015</a:t>
            </a:fld>
            <a:endParaRPr lang="en-US" dirty="0"/>
          </a:p>
        </p:txBody>
      </p:sp>
      <p:sp>
        <p:nvSpPr>
          <p:cNvPr id="8"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5B86434B-DFB1-4A09-9CDE-6B03B26BDD6F}" type="slidenum">
              <a:rPr lang="en-US"/>
              <a:pPr>
                <a:defRPr/>
              </a:pPr>
              <a:t>‹#›</a:t>
            </a:fld>
            <a:endParaRPr lang="en-US" dirty="0"/>
          </a:p>
        </p:txBody>
      </p:sp>
    </p:spTree>
    <p:extLst>
      <p:ext uri="{BB962C8B-B14F-4D97-AF65-F5344CB8AC3E}">
        <p14:creationId xmlns:p14="http://schemas.microsoft.com/office/powerpoint/2010/main" val="2460791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DA035294-0DAF-420C-B329-10A31E145B62}" type="datetimeFigureOut">
              <a:rPr lang="en-US"/>
              <a:pPr>
                <a:defRPr/>
              </a:pPr>
              <a:t>1/16/2015</a:t>
            </a:fld>
            <a:endParaRPr lang="en-US" dirty="0"/>
          </a:p>
        </p:txBody>
      </p:sp>
      <p:sp>
        <p:nvSpPr>
          <p:cNvPr id="4"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F596B8FC-CF67-4F30-AE67-5EF9C8AA470F}" type="slidenum">
              <a:rPr lang="en-US"/>
              <a:pPr>
                <a:defRPr/>
              </a:pPr>
              <a:t>‹#›</a:t>
            </a:fld>
            <a:endParaRPr lang="en-US" dirty="0"/>
          </a:p>
        </p:txBody>
      </p:sp>
    </p:spTree>
    <p:extLst>
      <p:ext uri="{BB962C8B-B14F-4D97-AF65-F5344CB8AC3E}">
        <p14:creationId xmlns:p14="http://schemas.microsoft.com/office/powerpoint/2010/main" val="3351812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5EC5DAB9-2498-4181-B2A8-8D3122C13100}" type="datetimeFigureOut">
              <a:rPr lang="en-US"/>
              <a:pPr>
                <a:defRPr/>
              </a:pPr>
              <a:t>1/16/2015</a:t>
            </a:fld>
            <a:endParaRPr lang="en-US" dirty="0"/>
          </a:p>
        </p:txBody>
      </p:sp>
      <p:sp>
        <p:nvSpPr>
          <p:cNvPr id="3"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9C1C27B4-2633-44F6-B37D-22E7CA516265}" type="slidenum">
              <a:rPr lang="en-US"/>
              <a:pPr>
                <a:defRPr/>
              </a:pPr>
              <a:t>‹#›</a:t>
            </a:fld>
            <a:endParaRPr lang="en-US" dirty="0"/>
          </a:p>
        </p:txBody>
      </p:sp>
    </p:spTree>
    <p:extLst>
      <p:ext uri="{BB962C8B-B14F-4D97-AF65-F5344CB8AC3E}">
        <p14:creationId xmlns:p14="http://schemas.microsoft.com/office/powerpoint/2010/main" val="1522275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4E675799-3422-4686-97F0-3950EBDCDEA5}" type="datetimeFigureOut">
              <a:rPr lang="en-US"/>
              <a:pPr>
                <a:defRPr/>
              </a:pPr>
              <a:t>1/16/2015</a:t>
            </a:fld>
            <a:endParaRPr lang="en-US" dirty="0"/>
          </a:p>
        </p:txBody>
      </p:sp>
      <p:sp>
        <p:nvSpPr>
          <p:cNvPr id="6"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14A02DEC-315B-4E2C-BE67-54CEBE64C239}" type="slidenum">
              <a:rPr lang="en-US"/>
              <a:pPr>
                <a:defRPr/>
              </a:pPr>
              <a:t>‹#›</a:t>
            </a:fld>
            <a:endParaRPr lang="en-US" dirty="0"/>
          </a:p>
        </p:txBody>
      </p:sp>
    </p:spTree>
    <p:extLst>
      <p:ext uri="{BB962C8B-B14F-4D97-AF65-F5344CB8AC3E}">
        <p14:creationId xmlns:p14="http://schemas.microsoft.com/office/powerpoint/2010/main" val="1837921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A79B1EB1-4EAD-46DE-B4EC-00F4CED1CEAB}" type="datetimeFigureOut">
              <a:rPr lang="en-US"/>
              <a:pPr>
                <a:defRPr/>
              </a:pPr>
              <a:t>1/16/2015</a:t>
            </a:fld>
            <a:endParaRPr lang="en-US" dirty="0"/>
          </a:p>
        </p:txBody>
      </p:sp>
      <p:sp>
        <p:nvSpPr>
          <p:cNvPr id="6"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4A7C81B5-8784-4645-B266-FD96F85D05D3}" type="slidenum">
              <a:rPr lang="en-US"/>
              <a:pPr>
                <a:defRPr/>
              </a:pPr>
              <a:t>‹#›</a:t>
            </a:fld>
            <a:endParaRPr lang="en-US" dirty="0"/>
          </a:p>
        </p:txBody>
      </p:sp>
    </p:spTree>
    <p:extLst>
      <p:ext uri="{BB962C8B-B14F-4D97-AF65-F5344CB8AC3E}">
        <p14:creationId xmlns:p14="http://schemas.microsoft.com/office/powerpoint/2010/main" val="360356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cs typeface="+mn-cs"/>
              </a:defRPr>
            </a:lvl1pPr>
          </a:lstStyle>
          <a:p>
            <a:pPr>
              <a:defRPr/>
            </a:pPr>
            <a:fld id="{FAF32870-3CE8-4FE9-BB66-69F840335EA6}" type="datetimeFigureOut">
              <a:rPr lang="en-US"/>
              <a:pPr>
                <a:defRPr/>
              </a:pPr>
              <a:t>1/16/2015</a:t>
            </a:fld>
            <a:endParaRPr lang="en-US" dirty="0"/>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cs typeface="+mn-cs"/>
              </a:defRPr>
            </a:lvl1pPr>
          </a:lstStyle>
          <a:p>
            <a:pPr>
              <a:defRPr/>
            </a:pPr>
            <a:endParaRPr lang="en-US" dirty="0"/>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cs typeface="+mn-cs"/>
              </a:defRPr>
            </a:lvl1pPr>
          </a:lstStyle>
          <a:p>
            <a:pPr>
              <a:defRPr/>
            </a:pPr>
            <a:fld id="{7CE1198E-5052-417F-8C19-1C211290A22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txStyles>
    <p:titleStyle>
      <a:lvl1pPr algn="ctr" rtl="0" eaLnBrk="0" fontAlgn="base" hangingPunct="0">
        <a:spcBef>
          <a:spcPct val="0"/>
        </a:spcBef>
        <a:spcAft>
          <a:spcPct val="0"/>
        </a:spcAft>
        <a:defRPr sz="4400" kern="1200">
          <a:solidFill>
            <a:schemeClr val="tx1"/>
          </a:solidFill>
          <a:latin typeface="Arial" charset="0"/>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65000"/>
            <a:lum/>
          </a:blip>
          <a:srcRect/>
          <a:stretch>
            <a:fillRect/>
          </a:stretch>
        </a:blipFill>
        <a:effectLst/>
      </p:bgPr>
    </p:bg>
    <p:spTree>
      <p:nvGrpSpPr>
        <p:cNvPr id="1" name=""/>
        <p:cNvGrpSpPr/>
        <p:nvPr/>
      </p:nvGrpSpPr>
      <p:grpSpPr>
        <a:xfrm>
          <a:off x="0" y="0"/>
          <a:ext cx="0" cy="0"/>
          <a:chOff x="0" y="0"/>
          <a:chExt cx="0" cy="0"/>
        </a:xfrm>
      </p:grpSpPr>
      <p:sp>
        <p:nvSpPr>
          <p:cNvPr id="17410" name="Title 5"/>
          <p:cNvSpPr>
            <a:spLocks noGrp="1"/>
          </p:cNvSpPr>
          <p:nvPr>
            <p:ph type="title" idx="4294967295"/>
          </p:nvPr>
        </p:nvSpPr>
        <p:spPr>
          <a:xfrm>
            <a:off x="0" y="0"/>
            <a:ext cx="9144000" cy="838200"/>
          </a:xfrm>
        </p:spPr>
        <p:txBody>
          <a:bodyPr/>
          <a:lstStyle/>
          <a:p>
            <a:pPr>
              <a:defRPr/>
            </a:pPr>
            <a:r>
              <a:rPr lang="en-US" altLang="en-US" b="1" dirty="0" smtClean="0">
                <a:solidFill>
                  <a:srgbClr val="FF0000"/>
                </a:solidFill>
              </a:rPr>
              <a:t>Friday January 16, 2015</a:t>
            </a:r>
            <a:r>
              <a:rPr lang="en-US" altLang="en-US" b="1" dirty="0" smtClean="0">
                <a:solidFill>
                  <a:schemeClr val="bg1">
                    <a:lumMod val="50000"/>
                  </a:schemeClr>
                </a:solidFill>
              </a:rPr>
              <a:t/>
            </a:r>
            <a:br>
              <a:rPr lang="en-US" altLang="en-US" b="1" dirty="0" smtClean="0">
                <a:solidFill>
                  <a:schemeClr val="bg1">
                    <a:lumMod val="50000"/>
                  </a:schemeClr>
                </a:solidFill>
              </a:rPr>
            </a:br>
            <a:r>
              <a:rPr lang="en-US" altLang="en-US" sz="2000" b="1" dirty="0" smtClean="0">
                <a:solidFill>
                  <a:schemeClr val="bg1">
                    <a:lumMod val="50000"/>
                  </a:schemeClr>
                </a:solidFill>
              </a:rPr>
              <a:t>Mr. Goblirsch – American Government</a:t>
            </a:r>
          </a:p>
        </p:txBody>
      </p:sp>
      <p:sp>
        <p:nvSpPr>
          <p:cNvPr id="20483" name="Content Placeholder 6"/>
          <p:cNvSpPr>
            <a:spLocks noGrp="1"/>
          </p:cNvSpPr>
          <p:nvPr>
            <p:ph idx="4294967295"/>
          </p:nvPr>
        </p:nvSpPr>
        <p:spPr>
          <a:xfrm>
            <a:off x="0" y="838200"/>
            <a:ext cx="9144000" cy="6019800"/>
          </a:xfrm>
        </p:spPr>
        <p:txBody>
          <a:bodyPr>
            <a:normAutofit fontScale="85000" lnSpcReduction="20000"/>
          </a:bodyPr>
          <a:lstStyle/>
          <a:p>
            <a:pPr marL="609600" indent="-609600">
              <a:spcBef>
                <a:spcPct val="0"/>
              </a:spcBef>
              <a:buFontTx/>
              <a:buNone/>
              <a:defRPr/>
            </a:pPr>
            <a:r>
              <a:rPr lang="en-US" sz="2800" b="1" dirty="0" smtClean="0">
                <a:solidFill>
                  <a:schemeClr val="tx2"/>
                </a:solidFill>
              </a:rPr>
              <a:t>OBJECTIVE – </a:t>
            </a:r>
            <a:r>
              <a:rPr lang="en-US" sz="2800" b="1" u="sng" dirty="0" smtClean="0">
                <a:solidFill>
                  <a:schemeClr val="tx2"/>
                </a:solidFill>
              </a:rPr>
              <a:t>S</a:t>
            </a:r>
            <a:r>
              <a:rPr lang="en-US" sz="2800" b="1" dirty="0" smtClean="0">
                <a:solidFill>
                  <a:schemeClr val="tx2"/>
                </a:solidFill>
              </a:rPr>
              <a:t>tudents </a:t>
            </a:r>
            <a:r>
              <a:rPr lang="en-US" sz="2800" b="1" u="sng" dirty="0" smtClean="0">
                <a:solidFill>
                  <a:schemeClr val="tx2"/>
                </a:solidFill>
              </a:rPr>
              <a:t>W</a:t>
            </a:r>
            <a:r>
              <a:rPr lang="en-US" sz="2800" b="1" dirty="0" smtClean="0">
                <a:solidFill>
                  <a:schemeClr val="tx2"/>
                </a:solidFill>
              </a:rPr>
              <a:t>ill </a:t>
            </a:r>
            <a:r>
              <a:rPr lang="en-US" sz="2800" b="1" u="sng" dirty="0" smtClean="0">
                <a:solidFill>
                  <a:schemeClr val="tx2"/>
                </a:solidFill>
              </a:rPr>
              <a:t>B</a:t>
            </a:r>
            <a:r>
              <a:rPr lang="en-US" sz="2800" b="1" dirty="0" smtClean="0">
                <a:solidFill>
                  <a:schemeClr val="tx2"/>
                </a:solidFill>
              </a:rPr>
              <a:t>e </a:t>
            </a:r>
            <a:r>
              <a:rPr lang="en-US" sz="2800" b="1" u="sng" dirty="0" smtClean="0">
                <a:solidFill>
                  <a:schemeClr val="tx2"/>
                </a:solidFill>
              </a:rPr>
              <a:t>A</a:t>
            </a:r>
            <a:r>
              <a:rPr lang="en-US" sz="2800" b="1" dirty="0" smtClean="0">
                <a:solidFill>
                  <a:schemeClr val="tx2"/>
                </a:solidFill>
              </a:rPr>
              <a:t>ble </a:t>
            </a:r>
            <a:r>
              <a:rPr lang="en-US" sz="2800" b="1" u="sng" dirty="0" smtClean="0">
                <a:solidFill>
                  <a:schemeClr val="tx2"/>
                </a:solidFill>
              </a:rPr>
              <a:t>T</a:t>
            </a:r>
            <a:r>
              <a:rPr lang="en-US" sz="2800" b="1" dirty="0" smtClean="0">
                <a:solidFill>
                  <a:schemeClr val="tx2"/>
                </a:solidFill>
              </a:rPr>
              <a:t>o – SWBAT:</a:t>
            </a:r>
            <a:endParaRPr lang="en-US" sz="2800" dirty="0"/>
          </a:p>
          <a:p>
            <a:pPr marL="609600" indent="-609600">
              <a:spcBef>
                <a:spcPct val="0"/>
              </a:spcBef>
              <a:buFontTx/>
              <a:buNone/>
              <a:defRPr/>
            </a:pPr>
            <a:r>
              <a:rPr lang="en-US" sz="2400" dirty="0" smtClean="0"/>
              <a:t> - Analyze the purpose, reasons for, and significance of the Declaration of Independence.</a:t>
            </a:r>
          </a:p>
          <a:p>
            <a:pPr marL="0" indent="0">
              <a:spcBef>
                <a:spcPct val="0"/>
              </a:spcBef>
              <a:buFont typeface="Arial" charset="0"/>
              <a:buNone/>
              <a:defRPr/>
            </a:pPr>
            <a:endParaRPr lang="en-US" sz="1200" b="1" dirty="0" smtClean="0">
              <a:solidFill>
                <a:srgbClr val="FF0000"/>
              </a:solidFill>
            </a:endParaRPr>
          </a:p>
          <a:p>
            <a:pPr marL="609600" indent="-609600">
              <a:spcBef>
                <a:spcPct val="0"/>
              </a:spcBef>
              <a:buFontTx/>
              <a:buNone/>
              <a:defRPr/>
            </a:pPr>
            <a:r>
              <a:rPr lang="en-US" sz="2800" b="1" dirty="0" smtClean="0">
                <a:solidFill>
                  <a:srgbClr val="FF0000"/>
                </a:solidFill>
              </a:rPr>
              <a:t>AGENDA:</a:t>
            </a:r>
            <a:endParaRPr lang="en-US" sz="2400" dirty="0" smtClean="0"/>
          </a:p>
          <a:p>
            <a:pPr marL="609600" indent="-609600">
              <a:spcBef>
                <a:spcPct val="0"/>
              </a:spcBef>
              <a:buFontTx/>
              <a:buAutoNum type="arabicParenR"/>
              <a:defRPr/>
            </a:pPr>
            <a:r>
              <a:rPr lang="en-US" sz="2400" dirty="0" smtClean="0"/>
              <a:t>WARM-UP: Tax Day</a:t>
            </a:r>
            <a:endParaRPr lang="en-US" sz="2400" dirty="0" smtClean="0">
              <a:solidFill>
                <a:prstClr val="black"/>
              </a:solidFill>
            </a:endParaRPr>
          </a:p>
          <a:p>
            <a:pPr marL="609600" lvl="0" indent="-609600">
              <a:spcBef>
                <a:spcPct val="0"/>
              </a:spcBef>
              <a:buFontTx/>
              <a:buAutoNum type="arabicParenR"/>
              <a:defRPr/>
            </a:pPr>
            <a:r>
              <a:rPr lang="en-US" sz="2400" dirty="0" smtClean="0">
                <a:solidFill>
                  <a:prstClr val="black"/>
                </a:solidFill>
              </a:rPr>
              <a:t>COMMITTEE WORK: Declaration News Article</a:t>
            </a:r>
            <a:endParaRPr lang="en-US" sz="1900" dirty="0" smtClean="0">
              <a:solidFill>
                <a:prstClr val="black"/>
              </a:solidFill>
            </a:endParaRPr>
          </a:p>
          <a:p>
            <a:pPr marL="609600" lvl="0" indent="-609600">
              <a:spcBef>
                <a:spcPct val="0"/>
              </a:spcBef>
              <a:buFontTx/>
              <a:buAutoNum type="arabicParenR"/>
              <a:defRPr/>
            </a:pPr>
            <a:endParaRPr lang="en-US" sz="1200" dirty="0">
              <a:solidFill>
                <a:prstClr val="black"/>
              </a:solidFill>
            </a:endParaRPr>
          </a:p>
          <a:p>
            <a:pPr marL="0" lvl="0" indent="0">
              <a:spcBef>
                <a:spcPct val="0"/>
              </a:spcBef>
              <a:buNone/>
              <a:defRPr/>
            </a:pPr>
            <a:r>
              <a:rPr lang="en-US" sz="2000" b="1" dirty="0" smtClean="0">
                <a:solidFill>
                  <a:prstClr val="black"/>
                </a:solidFill>
              </a:rPr>
              <a:t>***HW: 2 Political Surveys – DUE FRIDAY (actually 8:00 pm Sunday)***</a:t>
            </a:r>
            <a:endParaRPr lang="en-US" sz="900" b="1" dirty="0"/>
          </a:p>
          <a:p>
            <a:pPr marL="0" indent="0">
              <a:spcBef>
                <a:spcPct val="0"/>
              </a:spcBef>
              <a:buFont typeface="Arial" charset="0"/>
              <a:buNone/>
              <a:defRPr/>
            </a:pPr>
            <a:endParaRPr lang="en-US" sz="1200" b="1" dirty="0" smtClean="0"/>
          </a:p>
          <a:p>
            <a:pPr marL="609600" indent="-609600">
              <a:spcBef>
                <a:spcPct val="0"/>
              </a:spcBef>
              <a:buFont typeface="Arial" charset="0"/>
              <a:buNone/>
              <a:defRPr/>
            </a:pPr>
            <a:r>
              <a:rPr lang="en-US" sz="2800" b="1" dirty="0" smtClean="0">
                <a:solidFill>
                  <a:srgbClr val="1F497D"/>
                </a:solidFill>
              </a:rPr>
              <a:t>Tax Day WARM-UP</a:t>
            </a:r>
            <a:r>
              <a:rPr lang="en-US" sz="2800" dirty="0" smtClean="0">
                <a:solidFill>
                  <a:srgbClr val="1F497D"/>
                </a:solidFill>
              </a:rPr>
              <a:t>: </a:t>
            </a:r>
            <a:r>
              <a:rPr lang="en-US" sz="1050" dirty="0" smtClean="0">
                <a:solidFill>
                  <a:srgbClr val="000000"/>
                </a:solidFill>
              </a:rPr>
              <a:t>(Follow the directions below)</a:t>
            </a:r>
            <a:endParaRPr lang="en-US" sz="2400" dirty="0" smtClean="0">
              <a:solidFill>
                <a:prstClr val="black"/>
              </a:solidFill>
            </a:endParaRPr>
          </a:p>
          <a:p>
            <a:pPr marL="0" indent="0" algn="ctr">
              <a:spcBef>
                <a:spcPct val="0"/>
              </a:spcBef>
              <a:buFont typeface="Arial" charset="0"/>
              <a:buNone/>
              <a:defRPr/>
            </a:pPr>
            <a:r>
              <a:rPr lang="en-US" sz="2400" dirty="0" smtClean="0">
                <a:solidFill>
                  <a:prstClr val="black"/>
                </a:solidFill>
              </a:rPr>
              <a:t>***5 minutes***</a:t>
            </a:r>
          </a:p>
          <a:p>
            <a:pPr marL="0" indent="0">
              <a:lnSpc>
                <a:spcPct val="120000"/>
              </a:lnSpc>
              <a:spcBef>
                <a:spcPct val="0"/>
              </a:spcBef>
              <a:buNone/>
              <a:defRPr/>
            </a:pPr>
            <a:r>
              <a:rPr lang="en-US" sz="2400" dirty="0" smtClean="0">
                <a:solidFill>
                  <a:prstClr val="black"/>
                </a:solidFill>
              </a:rPr>
              <a:t>Calculate your weekly taxes and make your Weekly Deposit.</a:t>
            </a:r>
          </a:p>
          <a:p>
            <a:pPr marL="457200" indent="-457200">
              <a:lnSpc>
                <a:spcPct val="120000"/>
              </a:lnSpc>
              <a:spcBef>
                <a:spcPct val="0"/>
              </a:spcBef>
              <a:buFont typeface="+mj-lt"/>
              <a:buAutoNum type="arabicPeriod"/>
              <a:defRPr/>
            </a:pPr>
            <a:r>
              <a:rPr lang="en-US" sz="2400" dirty="0" smtClean="0">
                <a:solidFill>
                  <a:prstClr val="black"/>
                </a:solidFill>
              </a:rPr>
              <a:t>Ask your Section Leader if you received any daily bonus pay</a:t>
            </a:r>
          </a:p>
          <a:p>
            <a:pPr marL="857250" lvl="1" indent="-457200">
              <a:lnSpc>
                <a:spcPct val="120000"/>
              </a:lnSpc>
              <a:spcBef>
                <a:spcPct val="0"/>
              </a:spcBef>
              <a:buFont typeface="Wingdings" panose="05000000000000000000" pitchFamily="2" charset="2"/>
              <a:buChar char="Ø"/>
              <a:defRPr/>
            </a:pPr>
            <a:r>
              <a:rPr lang="en-US" sz="2400" dirty="0" smtClean="0">
                <a:solidFill>
                  <a:prstClr val="black"/>
                </a:solidFill>
              </a:rPr>
              <a:t>If so, add it to your pay for that day on your Weekly Time Sheet</a:t>
            </a:r>
          </a:p>
          <a:p>
            <a:pPr marL="457200" indent="-457200">
              <a:lnSpc>
                <a:spcPct val="120000"/>
              </a:lnSpc>
              <a:spcBef>
                <a:spcPct val="0"/>
              </a:spcBef>
              <a:buFont typeface="+mj-lt"/>
              <a:buAutoNum type="arabicPeriod"/>
              <a:defRPr/>
            </a:pPr>
            <a:r>
              <a:rPr lang="en-US" sz="2400" dirty="0" smtClean="0">
                <a:solidFill>
                  <a:prstClr val="black"/>
                </a:solidFill>
              </a:rPr>
              <a:t>Add up your daily pay from the week to get your Gross Total</a:t>
            </a:r>
          </a:p>
          <a:p>
            <a:pPr marL="457200" indent="-457200">
              <a:lnSpc>
                <a:spcPct val="120000"/>
              </a:lnSpc>
              <a:spcBef>
                <a:spcPct val="0"/>
              </a:spcBef>
              <a:buFont typeface="+mj-lt"/>
              <a:buAutoNum type="arabicPeriod"/>
              <a:defRPr/>
            </a:pPr>
            <a:r>
              <a:rPr lang="en-US" sz="2400" dirty="0" smtClean="0">
                <a:solidFill>
                  <a:prstClr val="black"/>
                </a:solidFill>
              </a:rPr>
              <a:t>Calculate your taxes using the TAX BRACKETS below:</a:t>
            </a:r>
          </a:p>
          <a:p>
            <a:pPr marL="1257300" lvl="2" indent="-457200">
              <a:lnSpc>
                <a:spcPct val="120000"/>
              </a:lnSpc>
              <a:spcBef>
                <a:spcPct val="0"/>
              </a:spcBef>
              <a:buFont typeface="Wingdings" panose="05000000000000000000" pitchFamily="2" charset="2"/>
              <a:buChar char="Ø"/>
              <a:defRPr/>
            </a:pPr>
            <a:r>
              <a:rPr lang="en-US" dirty="0" smtClean="0">
                <a:solidFill>
                  <a:srgbClr val="00B050"/>
                </a:solidFill>
              </a:rPr>
              <a:t>Gross Total </a:t>
            </a:r>
            <a:r>
              <a:rPr lang="en-US" b="1" i="1" dirty="0" smtClean="0">
                <a:solidFill>
                  <a:srgbClr val="00B050"/>
                </a:solidFill>
                <a:effectLst>
                  <a:outerShdw blurRad="38100" dist="38100" dir="2700000" algn="tl">
                    <a:srgbClr val="000000">
                      <a:alpha val="43137"/>
                    </a:srgbClr>
                  </a:outerShdw>
                </a:effectLst>
              </a:rPr>
              <a:t>Less than $45.00 </a:t>
            </a:r>
            <a:r>
              <a:rPr lang="en-US" dirty="0" smtClean="0"/>
              <a:t>=========</a:t>
            </a:r>
            <a:r>
              <a:rPr lang="en-US" dirty="0" smtClean="0">
                <a:sym typeface="Wingdings" panose="05000000000000000000" pitchFamily="2" charset="2"/>
              </a:rPr>
              <a:t></a:t>
            </a:r>
            <a:r>
              <a:rPr lang="en-US" dirty="0" smtClean="0">
                <a:solidFill>
                  <a:srgbClr val="FF0000"/>
                </a:solidFill>
              </a:rPr>
              <a:t>	</a:t>
            </a:r>
            <a:r>
              <a:rPr lang="en-US" b="1" u="sng" dirty="0" smtClean="0">
                <a:solidFill>
                  <a:srgbClr val="FF0000"/>
                </a:solidFill>
              </a:rPr>
              <a:t>28%</a:t>
            </a:r>
            <a:r>
              <a:rPr lang="en-US" dirty="0" smtClean="0">
                <a:solidFill>
                  <a:srgbClr val="FF0000"/>
                </a:solidFill>
              </a:rPr>
              <a:t> tax rate (X 0.28)</a:t>
            </a:r>
          </a:p>
          <a:p>
            <a:pPr marL="1257300" lvl="2" indent="-457200">
              <a:lnSpc>
                <a:spcPct val="120000"/>
              </a:lnSpc>
              <a:spcBef>
                <a:spcPct val="0"/>
              </a:spcBef>
              <a:buFont typeface="Wingdings" panose="05000000000000000000" pitchFamily="2" charset="2"/>
              <a:buChar char="Ø"/>
              <a:defRPr/>
            </a:pPr>
            <a:r>
              <a:rPr lang="en-US" dirty="0" smtClean="0">
                <a:solidFill>
                  <a:srgbClr val="00B050"/>
                </a:solidFill>
              </a:rPr>
              <a:t>Gross Total </a:t>
            </a:r>
            <a:r>
              <a:rPr lang="en-US" b="1" i="1" dirty="0" smtClean="0">
                <a:solidFill>
                  <a:srgbClr val="00B050"/>
                </a:solidFill>
                <a:effectLst>
                  <a:outerShdw blurRad="38100" dist="38100" dir="2700000" algn="tl">
                    <a:srgbClr val="000000">
                      <a:alpha val="43137"/>
                    </a:srgbClr>
                  </a:outerShdw>
                </a:effectLst>
              </a:rPr>
              <a:t>$45 through $55.00</a:t>
            </a:r>
            <a:r>
              <a:rPr lang="en-US" dirty="0" smtClean="0">
                <a:solidFill>
                  <a:srgbClr val="00B050"/>
                </a:solidFill>
              </a:rPr>
              <a:t> </a:t>
            </a:r>
            <a:r>
              <a:rPr lang="en-US" dirty="0" smtClean="0"/>
              <a:t>=======</a:t>
            </a:r>
            <a:r>
              <a:rPr lang="en-US" dirty="0" smtClean="0">
                <a:sym typeface="Wingdings" panose="05000000000000000000" pitchFamily="2" charset="2"/>
              </a:rPr>
              <a:t></a:t>
            </a:r>
            <a:r>
              <a:rPr lang="en-US" dirty="0" smtClean="0">
                <a:solidFill>
                  <a:srgbClr val="FF0000"/>
                </a:solidFill>
              </a:rPr>
              <a:t>	</a:t>
            </a:r>
            <a:r>
              <a:rPr lang="en-US" b="1" u="sng" dirty="0" smtClean="0">
                <a:solidFill>
                  <a:srgbClr val="FF0000"/>
                </a:solidFill>
              </a:rPr>
              <a:t>33%</a:t>
            </a:r>
            <a:r>
              <a:rPr lang="en-US" dirty="0" smtClean="0">
                <a:solidFill>
                  <a:srgbClr val="FF0000"/>
                </a:solidFill>
              </a:rPr>
              <a:t> tax rate (X 0.33)</a:t>
            </a:r>
          </a:p>
          <a:p>
            <a:pPr marL="1257300" lvl="2" indent="-457200">
              <a:lnSpc>
                <a:spcPct val="120000"/>
              </a:lnSpc>
              <a:spcBef>
                <a:spcPct val="0"/>
              </a:spcBef>
              <a:buFont typeface="Wingdings" panose="05000000000000000000" pitchFamily="2" charset="2"/>
              <a:buChar char="Ø"/>
              <a:defRPr/>
            </a:pPr>
            <a:r>
              <a:rPr lang="en-US" dirty="0" smtClean="0">
                <a:solidFill>
                  <a:srgbClr val="00B050"/>
                </a:solidFill>
              </a:rPr>
              <a:t>Gross Total </a:t>
            </a:r>
            <a:r>
              <a:rPr lang="en-US" b="1" i="1" dirty="0" smtClean="0">
                <a:solidFill>
                  <a:srgbClr val="00B050"/>
                </a:solidFill>
                <a:effectLst>
                  <a:outerShdw blurRad="38100" dist="38100" dir="2700000" algn="tl">
                    <a:srgbClr val="000000">
                      <a:alpha val="43137"/>
                    </a:srgbClr>
                  </a:outerShdw>
                </a:effectLst>
              </a:rPr>
              <a:t>More than $55.00</a:t>
            </a:r>
            <a:r>
              <a:rPr lang="en-US" dirty="0" smtClean="0">
                <a:solidFill>
                  <a:srgbClr val="00B050"/>
                </a:solidFill>
              </a:rPr>
              <a:t> </a:t>
            </a:r>
            <a:r>
              <a:rPr lang="en-US" dirty="0" smtClean="0"/>
              <a:t>=========</a:t>
            </a:r>
            <a:r>
              <a:rPr lang="en-US" dirty="0" smtClean="0">
                <a:sym typeface="Wingdings" panose="05000000000000000000" pitchFamily="2" charset="2"/>
              </a:rPr>
              <a:t></a:t>
            </a:r>
            <a:r>
              <a:rPr lang="en-US" dirty="0" smtClean="0">
                <a:solidFill>
                  <a:srgbClr val="FF0000"/>
                </a:solidFill>
              </a:rPr>
              <a:t>	</a:t>
            </a:r>
            <a:r>
              <a:rPr lang="en-US" b="1" u="sng" dirty="0" smtClean="0">
                <a:solidFill>
                  <a:srgbClr val="FF0000"/>
                </a:solidFill>
              </a:rPr>
              <a:t>38%</a:t>
            </a:r>
            <a:r>
              <a:rPr lang="en-US" b="1" dirty="0" smtClean="0">
                <a:solidFill>
                  <a:srgbClr val="FF0000"/>
                </a:solidFill>
              </a:rPr>
              <a:t> </a:t>
            </a:r>
            <a:r>
              <a:rPr lang="en-US" dirty="0" smtClean="0">
                <a:solidFill>
                  <a:srgbClr val="FF0000"/>
                </a:solidFill>
              </a:rPr>
              <a:t>tax rate (X 0.38)</a:t>
            </a:r>
          </a:p>
          <a:p>
            <a:pPr marL="457200" indent="-457200">
              <a:lnSpc>
                <a:spcPct val="120000"/>
              </a:lnSpc>
              <a:spcBef>
                <a:spcPct val="0"/>
              </a:spcBef>
              <a:buFont typeface="+mj-lt"/>
              <a:buAutoNum type="arabicPeriod"/>
              <a:defRPr/>
            </a:pPr>
            <a:r>
              <a:rPr lang="en-US" sz="2400" dirty="0" smtClean="0">
                <a:solidFill>
                  <a:prstClr val="black"/>
                </a:solidFill>
              </a:rPr>
              <a:t>Subtract your taxes from your gross to get your net pay</a:t>
            </a:r>
          </a:p>
          <a:p>
            <a:pPr marL="457200" indent="-457200">
              <a:lnSpc>
                <a:spcPct val="120000"/>
              </a:lnSpc>
              <a:spcBef>
                <a:spcPct val="0"/>
              </a:spcBef>
              <a:buFont typeface="+mj-lt"/>
              <a:buAutoNum type="arabicPeriod"/>
              <a:defRPr/>
            </a:pPr>
            <a:r>
              <a:rPr lang="en-US" sz="2400" dirty="0" smtClean="0">
                <a:solidFill>
                  <a:prstClr val="black"/>
                </a:solidFill>
              </a:rPr>
              <a:t>Your net pay for the week = you Weekly Deposit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sz="3600" b="1" dirty="0" smtClean="0">
                <a:effectLst>
                  <a:outerShdw blurRad="38100" dist="38100" dir="2700000" algn="tl">
                    <a:srgbClr val="000000">
                      <a:alpha val="43137"/>
                    </a:srgbClr>
                  </a:outerShdw>
                </a:effectLst>
              </a:rPr>
              <a:t>Section Leader </a:t>
            </a:r>
            <a:br>
              <a:rPr lang="en-US" sz="3600" b="1" dirty="0" smtClean="0">
                <a:effectLst>
                  <a:outerShdw blurRad="38100" dist="38100" dir="2700000" algn="tl">
                    <a:srgbClr val="000000">
                      <a:alpha val="43137"/>
                    </a:srgbClr>
                  </a:outerShdw>
                </a:effectLst>
              </a:rPr>
            </a:br>
            <a:r>
              <a:rPr lang="en-US" sz="3600" b="1" dirty="0" smtClean="0">
                <a:effectLst>
                  <a:outerShdw blurRad="38100" dist="38100" dir="2700000" algn="tl">
                    <a:srgbClr val="000000">
                      <a:alpha val="43137"/>
                    </a:srgbClr>
                  </a:outerShdw>
                </a:effectLst>
              </a:rPr>
              <a:t>Bonus Pay Summary</a:t>
            </a:r>
            <a:endParaRPr lang="en-US" sz="3600" b="1" dirty="0">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13864870"/>
              </p:ext>
            </p:extLst>
          </p:nvPr>
        </p:nvGraphicFramePr>
        <p:xfrm>
          <a:off x="9427" y="3058847"/>
          <a:ext cx="9144000" cy="3016445"/>
        </p:xfrm>
        <a:graphic>
          <a:graphicData uri="http://schemas.openxmlformats.org/drawingml/2006/table">
            <a:tbl>
              <a:tblPr firstRow="1" bandRow="1">
                <a:tableStyleId>{5C22544A-7EE6-4342-B048-85BDC9FD1C3A}</a:tableStyleId>
              </a:tblPr>
              <a:tblGrid>
                <a:gridCol w="1828800"/>
                <a:gridCol w="1828800"/>
                <a:gridCol w="1828800"/>
                <a:gridCol w="1828800"/>
                <a:gridCol w="1828800"/>
              </a:tblGrid>
              <a:tr h="358554">
                <a:tc>
                  <a:txBody>
                    <a:bodyPr/>
                    <a:lstStyle/>
                    <a:p>
                      <a:pPr algn="ctr"/>
                      <a:r>
                        <a:rPr lang="en-US" sz="2000" dirty="0" smtClean="0">
                          <a:effectLst>
                            <a:outerShdw blurRad="38100" dist="38100" dir="2700000" algn="tl">
                              <a:srgbClr val="000000">
                                <a:alpha val="43137"/>
                              </a:srgbClr>
                            </a:outerShdw>
                          </a:effectLst>
                        </a:rPr>
                        <a:t>MONDAY</a:t>
                      </a:r>
                      <a:endParaRPr lang="en-US" sz="2000"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algn="ctr"/>
                      <a:r>
                        <a:rPr lang="en-US" sz="2000" dirty="0" smtClean="0">
                          <a:effectLst>
                            <a:outerShdw blurRad="38100" dist="38100" dir="2700000" algn="tl">
                              <a:srgbClr val="000000">
                                <a:alpha val="43137"/>
                              </a:srgbClr>
                            </a:outerShdw>
                          </a:effectLst>
                        </a:rPr>
                        <a:t>TUESDAY</a:t>
                      </a:r>
                      <a:endParaRPr lang="en-US" sz="2000"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algn="ctr"/>
                      <a:r>
                        <a:rPr lang="en-US" sz="2000" dirty="0" smtClean="0">
                          <a:effectLst>
                            <a:outerShdw blurRad="38100" dist="38100" dir="2700000" algn="tl">
                              <a:srgbClr val="000000">
                                <a:alpha val="43137"/>
                              </a:srgbClr>
                            </a:outerShdw>
                          </a:effectLst>
                        </a:rPr>
                        <a:t>WEDNESDAY</a:t>
                      </a:r>
                      <a:endParaRPr lang="en-US" sz="2000"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algn="ctr"/>
                      <a:r>
                        <a:rPr lang="en-US" sz="2000" dirty="0" smtClean="0">
                          <a:effectLst>
                            <a:outerShdw blurRad="38100" dist="38100" dir="2700000" algn="tl">
                              <a:srgbClr val="000000">
                                <a:alpha val="43137"/>
                              </a:srgbClr>
                            </a:outerShdw>
                          </a:effectLst>
                        </a:rPr>
                        <a:t>THURSDAY</a:t>
                      </a:r>
                      <a:endParaRPr lang="en-US" sz="2000"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algn="ctr"/>
                      <a:r>
                        <a:rPr lang="en-US" sz="2000" dirty="0" smtClean="0">
                          <a:effectLst>
                            <a:outerShdw blurRad="38100" dist="38100" dir="2700000" algn="tl">
                              <a:srgbClr val="000000">
                                <a:alpha val="43137"/>
                              </a:srgbClr>
                            </a:outerShdw>
                          </a:effectLst>
                        </a:rPr>
                        <a:t>FRIDAY</a:t>
                      </a:r>
                      <a:endParaRPr lang="en-US" sz="2000"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tr>
              <a:tr h="524041">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24041">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24041">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24041">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24041">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TextBox 4"/>
          <p:cNvSpPr txBox="1"/>
          <p:nvPr/>
        </p:nvSpPr>
        <p:spPr>
          <a:xfrm>
            <a:off x="0" y="990600"/>
            <a:ext cx="9144000" cy="2031325"/>
          </a:xfrm>
          <a:prstGeom prst="rect">
            <a:avLst/>
          </a:prstGeom>
          <a:noFill/>
        </p:spPr>
        <p:txBody>
          <a:bodyPr wrap="square" rtlCol="0">
            <a:spAutoFit/>
          </a:bodyPr>
          <a:lstStyle/>
          <a:p>
            <a:r>
              <a:rPr lang="en-US" b="1" u="sng" dirty="0" smtClean="0">
                <a:effectLst>
                  <a:outerShdw blurRad="38100" dist="38100" dir="2700000" algn="tl">
                    <a:srgbClr val="000000">
                      <a:alpha val="43137"/>
                    </a:srgbClr>
                  </a:outerShdw>
                </a:effectLst>
              </a:rPr>
              <a:t>DIRECTIONS</a:t>
            </a:r>
            <a:r>
              <a:rPr lang="en-US" dirty="0" smtClean="0"/>
              <a:t>: Each section leader has $5 a day in Bonus Pay to distribute to workers 	within their section.  This includes any Bonus Pay the section leaders pay 	themselves, and any Bonus Pay they pay any employees they hired.</a:t>
            </a:r>
          </a:p>
          <a:p>
            <a:endParaRPr lang="en-US" dirty="0"/>
          </a:p>
          <a:p>
            <a:r>
              <a:rPr lang="en-US" dirty="0" smtClean="0"/>
              <a:t>On the chart below, write down the amount of Bonus Pay each member received each day.  EXAMPLE – If Mr. Goblirsch received a $2 bonus on Monday, then I would write Mr. Goblirsch - $2 under the Monday column.</a:t>
            </a:r>
            <a:endParaRPr lang="en-US" dirty="0"/>
          </a:p>
        </p:txBody>
      </p:sp>
    </p:spTree>
    <p:extLst>
      <p:ext uri="{BB962C8B-B14F-4D97-AF65-F5344CB8AC3E}">
        <p14:creationId xmlns:p14="http://schemas.microsoft.com/office/powerpoint/2010/main" val="2919541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b="1" dirty="0" smtClean="0">
                <a:effectLst>
                  <a:outerShdw blurRad="38100" dist="38100" dir="2700000" algn="tl">
                    <a:srgbClr val="000000">
                      <a:alpha val="43137"/>
                    </a:srgbClr>
                  </a:outerShdw>
                </a:effectLst>
              </a:rPr>
              <a:t>SKILL: Analyzing the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Declaration of Independence</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219200"/>
            <a:ext cx="9144000" cy="5638800"/>
          </a:xfrm>
        </p:spPr>
        <p:txBody>
          <a:bodyPr/>
          <a:lstStyle/>
          <a:p>
            <a:pPr marL="0" indent="0">
              <a:buNone/>
            </a:pPr>
            <a:r>
              <a:rPr lang="en-US" dirty="0" smtClean="0"/>
              <a:t>STEP 1 – We will read the first part of the </a:t>
            </a:r>
            <a:r>
              <a:rPr lang="en-US" dirty="0" err="1" smtClean="0"/>
              <a:t>D.o.I</a:t>
            </a:r>
            <a:r>
              <a:rPr lang="en-US" dirty="0" smtClean="0"/>
              <a:t>. 	together and correctly fill out this chart.</a:t>
            </a:r>
          </a:p>
          <a:p>
            <a:pPr marL="0" indent="0">
              <a:buNone/>
            </a:pPr>
            <a:r>
              <a:rPr lang="en-US" dirty="0" smtClean="0"/>
              <a:t>STEP 2 – With your Committee, read through the 	rest of the </a:t>
            </a:r>
            <a:r>
              <a:rPr lang="en-US" dirty="0" err="1" smtClean="0"/>
              <a:t>D.o.I</a:t>
            </a:r>
            <a:r>
              <a:rPr lang="en-US" dirty="0" smtClean="0"/>
              <a:t>. and finish filling out the 	chart.  		(P. 40)</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524910541"/>
              </p:ext>
            </p:extLst>
          </p:nvPr>
        </p:nvGraphicFramePr>
        <p:xfrm>
          <a:off x="228600" y="3962400"/>
          <a:ext cx="8686800" cy="2783732"/>
        </p:xfrm>
        <a:graphic>
          <a:graphicData uri="http://schemas.openxmlformats.org/drawingml/2006/table">
            <a:tbl>
              <a:tblPr firstRow="1" bandRow="1">
                <a:tableStyleId>{5C22544A-7EE6-4342-B048-85BDC9FD1C3A}</a:tableStyleId>
              </a:tblPr>
              <a:tblGrid>
                <a:gridCol w="2895600"/>
                <a:gridCol w="2895600"/>
                <a:gridCol w="2895600"/>
              </a:tblGrid>
              <a:tr h="457200">
                <a:tc>
                  <a:txBody>
                    <a:bodyPr/>
                    <a:lstStyle/>
                    <a:p>
                      <a:pPr algn="ctr"/>
                      <a:r>
                        <a:rPr lang="en-US" dirty="0" smtClean="0"/>
                        <a:t>RIGHTS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GRIEVENCES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INTENTIONS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26532">
                <a:tc>
                  <a:txBody>
                    <a:bodyPr/>
                    <a:lstStyle/>
                    <a:p>
                      <a:r>
                        <a:rPr lang="en-US" dirty="0" smtClean="0"/>
                        <a:t>Examples</a:t>
                      </a:r>
                      <a:r>
                        <a:rPr lang="en-US" baseline="0" dirty="0" smtClean="0"/>
                        <a:t> – </a:t>
                      </a:r>
                    </a:p>
                    <a:p>
                      <a:r>
                        <a:rPr lang="en-US" dirty="0" smtClean="0"/>
                        <a:t>   -</a:t>
                      </a:r>
                      <a:r>
                        <a:rPr lang="en-US" baseline="0" dirty="0" smtClean="0"/>
                        <a:t> </a:t>
                      </a:r>
                      <a:r>
                        <a:rPr lang="en-US" dirty="0" smtClean="0"/>
                        <a:t>Life</a:t>
                      </a:r>
                    </a:p>
                    <a:p>
                      <a:r>
                        <a:rPr lang="en-US" dirty="0" smtClean="0"/>
                        <a:t>   -</a:t>
                      </a:r>
                      <a:r>
                        <a:rPr lang="en-US" baseline="0" dirty="0" smtClean="0"/>
                        <a:t> </a:t>
                      </a:r>
                      <a:r>
                        <a:rPr lang="en-US" dirty="0" smtClean="0"/>
                        <a:t>Liberty</a:t>
                      </a:r>
                    </a:p>
                    <a:p>
                      <a:r>
                        <a:rPr lang="en-US" baseline="0" dirty="0" smtClean="0"/>
                        <a:t>   - Pursuit of happiness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Example</a:t>
                      </a:r>
                      <a:r>
                        <a:rPr lang="en-US" baseline="0" dirty="0" smtClean="0"/>
                        <a:t> – </a:t>
                      </a:r>
                    </a:p>
                    <a:p>
                      <a:r>
                        <a:rPr lang="en-US" baseline="0" dirty="0" smtClean="0"/>
                        <a:t>   - </a:t>
                      </a:r>
                      <a:r>
                        <a:rPr lang="en-US" dirty="0" smtClean="0"/>
                        <a:t>Abolishing</a:t>
                      </a:r>
                    </a:p>
                    <a:p>
                      <a:endParaRPr lang="en-US" sz="1400" dirty="0" smtClean="0"/>
                    </a:p>
                    <a:p>
                      <a:r>
                        <a:rPr lang="en-US" sz="1400" dirty="0" smtClean="0"/>
                        <a:t>***Only</a:t>
                      </a:r>
                      <a:r>
                        <a:rPr lang="en-US" sz="1400" baseline="0" dirty="0" smtClean="0"/>
                        <a:t> need 8 for this column***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Example – </a:t>
                      </a:r>
                    </a:p>
                    <a:p>
                      <a:r>
                        <a:rPr lang="en-US" dirty="0" smtClean="0"/>
                        <a:t>   -</a:t>
                      </a:r>
                      <a:r>
                        <a:rPr lang="en-US" baseline="0" dirty="0" smtClean="0"/>
                        <a:t> </a:t>
                      </a:r>
                      <a:r>
                        <a:rPr lang="en-US" dirty="0" smtClean="0"/>
                        <a:t>Declare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447534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709"/>
            <a:ext cx="9144000" cy="1143000"/>
          </a:xfrm>
        </p:spPr>
        <p:txBody>
          <a:bodyPr/>
          <a:lstStyle/>
          <a:p>
            <a:r>
              <a:rPr lang="en-US" b="1" u="sng" dirty="0" smtClean="0"/>
              <a:t>ASSIGNMENT</a:t>
            </a:r>
            <a:r>
              <a:rPr lang="en-US" dirty="0" smtClean="0"/>
              <a:t>: </a:t>
            </a:r>
            <a:br>
              <a:rPr lang="en-US" dirty="0" smtClean="0"/>
            </a:br>
            <a:r>
              <a:rPr lang="en-US" dirty="0" smtClean="0"/>
              <a:t>Declaration News Article</a:t>
            </a:r>
            <a:endParaRPr lang="en-US" dirty="0"/>
          </a:p>
        </p:txBody>
      </p:sp>
      <p:sp>
        <p:nvSpPr>
          <p:cNvPr id="3" name="Content Placeholder 2"/>
          <p:cNvSpPr>
            <a:spLocks noGrp="1"/>
          </p:cNvSpPr>
          <p:nvPr>
            <p:ph idx="1"/>
          </p:nvPr>
        </p:nvSpPr>
        <p:spPr/>
        <p:txBody>
          <a:bodyPr/>
          <a:lstStyle/>
          <a:p>
            <a:pPr marL="0" indent="0">
              <a:buNone/>
            </a:pPr>
            <a:r>
              <a:rPr lang="en-US" b="1" u="sng" dirty="0" smtClean="0"/>
              <a:t>DIRECTIONS</a:t>
            </a:r>
            <a:r>
              <a:rPr lang="en-US" dirty="0" smtClean="0"/>
              <a:t>: Each committee will suppose 	they are news paper editors on the day 	of the signing of the Declaration of 	Independence.  Your committee’s task 	is to complete the front page of the 	newspaper with 4 articles relating to the 	event.</a:t>
            </a:r>
            <a:endParaRPr lang="en-US" dirty="0"/>
          </a:p>
        </p:txBody>
      </p:sp>
    </p:spTree>
    <p:extLst>
      <p:ext uri="{BB962C8B-B14F-4D97-AF65-F5344CB8AC3E}">
        <p14:creationId xmlns:p14="http://schemas.microsoft.com/office/powerpoint/2010/main" val="33933889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ln w="38100">
            <a:solidFill>
              <a:schemeClr val="tx1"/>
            </a:solidFill>
          </a:ln>
        </p:spPr>
        <p:txBody>
          <a:bodyPr/>
          <a:lstStyle/>
          <a:p>
            <a:r>
              <a:rPr lang="en-US" sz="3600" dirty="0" smtClean="0">
                <a:latin typeface="Algerian" panose="04020705040A02060702" pitchFamily="82" charset="0"/>
              </a:rPr>
              <a:t>Newspaper Title</a:t>
            </a:r>
            <a:r>
              <a:rPr lang="en-US" sz="3600" dirty="0" smtClean="0"/>
              <a:t/>
            </a:r>
            <a:br>
              <a:rPr lang="en-US" sz="3600" dirty="0" smtClean="0"/>
            </a:br>
            <a:r>
              <a:rPr lang="en-US" sz="3600" dirty="0" smtClean="0">
                <a:latin typeface="Arial Black" panose="020B0A04020102020204" pitchFamily="34" charset="0"/>
              </a:rPr>
              <a:t>HEADLINE!!!</a:t>
            </a:r>
            <a:endParaRPr lang="en-US" sz="3600" dirty="0">
              <a:latin typeface="Arial Black" panose="020B0A04020102020204" pitchFamily="34" charset="0"/>
            </a:endParaRPr>
          </a:p>
        </p:txBody>
      </p:sp>
      <p:sp>
        <p:nvSpPr>
          <p:cNvPr id="3" name="Content Placeholder 2"/>
          <p:cNvSpPr>
            <a:spLocks noGrp="1"/>
          </p:cNvSpPr>
          <p:nvPr>
            <p:ph idx="1"/>
          </p:nvPr>
        </p:nvSpPr>
        <p:spPr>
          <a:xfrm>
            <a:off x="0" y="1143001"/>
            <a:ext cx="3048000" cy="3581400"/>
          </a:xfrm>
          <a:ln w="38100">
            <a:solidFill>
              <a:schemeClr val="tx1"/>
            </a:solidFill>
          </a:ln>
        </p:spPr>
        <p:txBody>
          <a:bodyPr/>
          <a:lstStyle/>
          <a:p>
            <a:pPr marL="0" indent="0" algn="ctr">
              <a:buNone/>
            </a:pPr>
            <a:r>
              <a:rPr lang="en-US" sz="2400" b="1" i="1" dirty="0" smtClean="0">
                <a:latin typeface="Bradley Hand ITC" panose="03070402050302030203" pitchFamily="66" charset="0"/>
              </a:rPr>
              <a:t>Article Title</a:t>
            </a:r>
          </a:p>
          <a:p>
            <a:pPr marL="0" indent="0" algn="ctr">
              <a:buNone/>
            </a:pPr>
            <a:endParaRPr lang="en-US" sz="2000" b="1" i="1" dirty="0" smtClean="0">
              <a:latin typeface="Bradley Hand ITC" panose="03070402050302030203" pitchFamily="66" charset="0"/>
            </a:endParaRPr>
          </a:p>
          <a:p>
            <a:pPr marL="0" indent="0" algn="ctr">
              <a:buNone/>
            </a:pPr>
            <a:endParaRPr lang="en-US" sz="2400" b="1" i="1" dirty="0">
              <a:latin typeface="Bradley Hand ITC" panose="03070402050302030203" pitchFamily="66" charset="0"/>
            </a:endParaRPr>
          </a:p>
          <a:p>
            <a:pPr marL="0" indent="0" algn="ctr">
              <a:buNone/>
            </a:pPr>
            <a:r>
              <a:rPr lang="en-US" sz="2400" b="1" i="1" dirty="0" smtClean="0">
                <a:latin typeface="Bradley Hand ITC" panose="03070402050302030203" pitchFamily="66" charset="0"/>
              </a:rPr>
              <a:t>Summary of Rights</a:t>
            </a:r>
          </a:p>
          <a:p>
            <a:pPr marL="0" indent="0" algn="ctr">
              <a:buNone/>
            </a:pPr>
            <a:r>
              <a:rPr lang="en-US" sz="2400" b="1" i="1" dirty="0" smtClean="0">
                <a:latin typeface="Bradley Hand ITC" panose="03070402050302030203" pitchFamily="66" charset="0"/>
              </a:rPr>
              <a:t>(Make sure to give credit to Thomas Jefferson and John Locke)</a:t>
            </a:r>
            <a:endParaRPr lang="en-US" sz="2400" b="1" i="1" dirty="0">
              <a:latin typeface="Bradley Hand ITC" panose="03070402050302030203" pitchFamily="66" charset="0"/>
            </a:endParaRPr>
          </a:p>
        </p:txBody>
      </p:sp>
      <p:sp>
        <p:nvSpPr>
          <p:cNvPr id="4" name="Content Placeholder 2"/>
          <p:cNvSpPr txBox="1">
            <a:spLocks/>
          </p:cNvSpPr>
          <p:nvPr/>
        </p:nvSpPr>
        <p:spPr bwMode="auto">
          <a:xfrm>
            <a:off x="6091382" y="1143000"/>
            <a:ext cx="3048000" cy="35814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b="1" i="1" dirty="0" smtClean="0">
                <a:latin typeface="Bradley Hand ITC" panose="03070402050302030203" pitchFamily="66" charset="0"/>
              </a:rPr>
              <a:t>Article Title</a:t>
            </a:r>
          </a:p>
          <a:p>
            <a:pPr marL="0" indent="0" algn="ctr">
              <a:buFont typeface="Arial" pitchFamily="34" charset="0"/>
              <a:buNone/>
            </a:pPr>
            <a:endParaRPr lang="en-US" sz="2000" b="1" i="1" dirty="0" smtClean="0">
              <a:latin typeface="Bradley Hand ITC" panose="03070402050302030203" pitchFamily="66" charset="0"/>
            </a:endParaRPr>
          </a:p>
          <a:p>
            <a:pPr marL="0" indent="0" algn="ctr">
              <a:buFont typeface="Arial" pitchFamily="34" charset="0"/>
              <a:buNone/>
            </a:pPr>
            <a:endParaRPr lang="en-US" sz="2400" b="1" i="1" dirty="0">
              <a:latin typeface="Bradley Hand ITC" panose="03070402050302030203" pitchFamily="66" charset="0"/>
            </a:endParaRPr>
          </a:p>
          <a:p>
            <a:pPr marL="0" indent="0" algn="ctr">
              <a:buFont typeface="Arial" pitchFamily="34" charset="0"/>
              <a:buNone/>
            </a:pPr>
            <a:r>
              <a:rPr lang="en-US" sz="2400" b="1" i="1" dirty="0" smtClean="0">
                <a:latin typeface="Bradley Hand ITC" panose="03070402050302030203" pitchFamily="66" charset="0"/>
              </a:rPr>
              <a:t>Importance /</a:t>
            </a:r>
          </a:p>
          <a:p>
            <a:pPr marL="0" indent="0" algn="ctr">
              <a:buFont typeface="Arial" pitchFamily="34" charset="0"/>
              <a:buNone/>
            </a:pPr>
            <a:r>
              <a:rPr lang="en-US" sz="2400" b="1" i="1" dirty="0" smtClean="0">
                <a:latin typeface="Bradley Hand ITC" panose="03070402050302030203" pitchFamily="66" charset="0"/>
              </a:rPr>
              <a:t>Significance </a:t>
            </a:r>
          </a:p>
          <a:p>
            <a:pPr marL="0" indent="0" algn="ctr">
              <a:buFont typeface="Arial" pitchFamily="34" charset="0"/>
              <a:buNone/>
            </a:pPr>
            <a:r>
              <a:rPr lang="en-US" sz="2400" b="1" i="1" dirty="0" smtClean="0">
                <a:latin typeface="Bradley Hand ITC" panose="03070402050302030203" pitchFamily="66" charset="0"/>
              </a:rPr>
              <a:t>of Declaration</a:t>
            </a:r>
            <a:endParaRPr lang="en-US" sz="2400" b="1" i="1" dirty="0">
              <a:latin typeface="Bradley Hand ITC" panose="03070402050302030203" pitchFamily="66" charset="0"/>
            </a:endParaRPr>
          </a:p>
        </p:txBody>
      </p:sp>
      <p:sp>
        <p:nvSpPr>
          <p:cNvPr id="5" name="Content Placeholder 2"/>
          <p:cNvSpPr txBox="1">
            <a:spLocks/>
          </p:cNvSpPr>
          <p:nvPr/>
        </p:nvSpPr>
        <p:spPr bwMode="auto">
          <a:xfrm>
            <a:off x="0" y="4724400"/>
            <a:ext cx="4572000" cy="21336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b="1" i="1" dirty="0" smtClean="0">
                <a:latin typeface="Bradley Hand ITC" panose="03070402050302030203" pitchFamily="66" charset="0"/>
              </a:rPr>
              <a:t>Article Title</a:t>
            </a:r>
          </a:p>
          <a:p>
            <a:pPr marL="0" indent="0" algn="ctr">
              <a:buFont typeface="Arial" pitchFamily="34" charset="0"/>
              <a:buNone/>
            </a:pPr>
            <a:endParaRPr lang="en-US" sz="2000" b="1" i="1" dirty="0">
              <a:latin typeface="Bradley Hand ITC" panose="03070402050302030203" pitchFamily="66" charset="0"/>
            </a:endParaRPr>
          </a:p>
          <a:p>
            <a:pPr marL="0" indent="0" algn="ctr">
              <a:buFont typeface="Arial" pitchFamily="34" charset="0"/>
              <a:buNone/>
            </a:pPr>
            <a:r>
              <a:rPr lang="en-US" sz="2400" b="1" i="1" dirty="0" smtClean="0">
                <a:latin typeface="Bradley Hand ITC" panose="03070402050302030203" pitchFamily="66" charset="0"/>
              </a:rPr>
              <a:t>Summary of Grievances</a:t>
            </a:r>
            <a:endParaRPr lang="en-US" sz="2400" b="1" i="1" dirty="0">
              <a:latin typeface="Bradley Hand ITC" panose="03070402050302030203" pitchFamily="66" charset="0"/>
            </a:endParaRPr>
          </a:p>
        </p:txBody>
      </p:sp>
      <p:sp>
        <p:nvSpPr>
          <p:cNvPr id="6" name="Content Placeholder 2"/>
          <p:cNvSpPr txBox="1">
            <a:spLocks/>
          </p:cNvSpPr>
          <p:nvPr/>
        </p:nvSpPr>
        <p:spPr bwMode="auto">
          <a:xfrm>
            <a:off x="4567382" y="4724400"/>
            <a:ext cx="4572000" cy="21336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b="1" i="1" dirty="0" smtClean="0">
                <a:latin typeface="Bradley Hand ITC" panose="03070402050302030203" pitchFamily="66" charset="0"/>
              </a:rPr>
              <a:t>Article Title</a:t>
            </a:r>
          </a:p>
          <a:p>
            <a:pPr marL="0" indent="0" algn="ctr">
              <a:buFont typeface="Arial" pitchFamily="34" charset="0"/>
              <a:buNone/>
            </a:pPr>
            <a:endParaRPr lang="en-US" sz="2000" b="1" i="1" dirty="0">
              <a:latin typeface="Bradley Hand ITC" panose="03070402050302030203" pitchFamily="66" charset="0"/>
            </a:endParaRPr>
          </a:p>
          <a:p>
            <a:pPr marL="0" indent="0" algn="ctr">
              <a:buFont typeface="Arial" pitchFamily="34" charset="0"/>
              <a:buNone/>
            </a:pPr>
            <a:r>
              <a:rPr lang="en-US" sz="2000" b="1" i="1" dirty="0" smtClean="0">
                <a:latin typeface="Bradley Hand ITC" panose="03070402050302030203" pitchFamily="66" charset="0"/>
              </a:rPr>
              <a:t>2 Interviews:</a:t>
            </a:r>
          </a:p>
          <a:p>
            <a:pPr marL="0" indent="0" algn="ctr">
              <a:buFont typeface="Arial" pitchFamily="34" charset="0"/>
              <a:buNone/>
            </a:pPr>
            <a:r>
              <a:rPr lang="en-US" sz="2000" b="1" i="1" dirty="0" smtClean="0">
                <a:latin typeface="Bradley Hand ITC" panose="03070402050302030203" pitchFamily="66" charset="0"/>
              </a:rPr>
              <a:t>1 with a patriot (supporter) and</a:t>
            </a:r>
          </a:p>
          <a:p>
            <a:pPr marL="0" indent="0" algn="ctr">
              <a:buFont typeface="Arial" pitchFamily="34" charset="0"/>
              <a:buNone/>
            </a:pPr>
            <a:r>
              <a:rPr lang="en-US" sz="2000" b="1" i="1" dirty="0" smtClean="0">
                <a:latin typeface="Bradley Hand ITC" panose="03070402050302030203" pitchFamily="66" charset="0"/>
              </a:rPr>
              <a:t>1 with a loyalist (against/</a:t>
            </a:r>
            <a:r>
              <a:rPr lang="en-US" sz="2000" b="1" i="1" dirty="0" err="1" smtClean="0">
                <a:latin typeface="Bradley Hand ITC" panose="03070402050302030203" pitchFamily="66" charset="0"/>
              </a:rPr>
              <a:t>skepticlal</a:t>
            </a:r>
            <a:r>
              <a:rPr lang="en-US" sz="2000" b="1" i="1" dirty="0" smtClean="0">
                <a:latin typeface="Bradley Hand ITC" panose="03070402050302030203" pitchFamily="66" charset="0"/>
              </a:rPr>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143000"/>
            <a:ext cx="3043382"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20481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ln w="38100">
            <a:solidFill>
              <a:schemeClr val="tx1"/>
            </a:solidFill>
          </a:ln>
        </p:spPr>
        <p:txBody>
          <a:bodyPr/>
          <a:lstStyle/>
          <a:p>
            <a:r>
              <a:rPr lang="en-US" sz="3600" dirty="0" smtClean="0">
                <a:latin typeface="Algerian" panose="04020705040A02060702" pitchFamily="82" charset="0"/>
              </a:rPr>
              <a:t>Newspaper Title</a:t>
            </a:r>
            <a:r>
              <a:rPr lang="en-US" sz="3600" dirty="0" smtClean="0"/>
              <a:t/>
            </a:r>
            <a:br>
              <a:rPr lang="en-US" sz="3600" dirty="0" smtClean="0"/>
            </a:br>
            <a:r>
              <a:rPr lang="en-US" sz="3600" dirty="0" smtClean="0">
                <a:latin typeface="Arial Black" panose="020B0A04020102020204" pitchFamily="34" charset="0"/>
              </a:rPr>
              <a:t>HEADLINE!!!</a:t>
            </a:r>
            <a:endParaRPr lang="en-US" sz="3600" dirty="0">
              <a:latin typeface="Arial Black" panose="020B0A04020102020204" pitchFamily="34" charset="0"/>
            </a:endParaRPr>
          </a:p>
        </p:txBody>
      </p:sp>
      <p:sp>
        <p:nvSpPr>
          <p:cNvPr id="3" name="Content Placeholder 2"/>
          <p:cNvSpPr>
            <a:spLocks noGrp="1"/>
          </p:cNvSpPr>
          <p:nvPr>
            <p:ph idx="1"/>
          </p:nvPr>
        </p:nvSpPr>
        <p:spPr>
          <a:xfrm>
            <a:off x="0" y="1143001"/>
            <a:ext cx="3048000" cy="3581400"/>
          </a:xfrm>
          <a:ln w="38100">
            <a:solidFill>
              <a:schemeClr val="tx1"/>
            </a:solidFill>
          </a:ln>
        </p:spPr>
        <p:txBody>
          <a:bodyPr/>
          <a:lstStyle/>
          <a:p>
            <a:pPr marL="0" indent="0" algn="ctr">
              <a:buNone/>
            </a:pPr>
            <a:r>
              <a:rPr lang="en-US" sz="2400" b="1" i="1" dirty="0" smtClean="0">
                <a:latin typeface="Bradley Hand ITC" panose="03070402050302030203" pitchFamily="66" charset="0"/>
              </a:rPr>
              <a:t>Article Title</a:t>
            </a:r>
            <a:endParaRPr lang="en-US" sz="2000" b="1" i="1" dirty="0">
              <a:latin typeface="Bradley Hand ITC" panose="03070402050302030203" pitchFamily="66" charset="0"/>
            </a:endParaRPr>
          </a:p>
          <a:p>
            <a:pPr>
              <a:buFont typeface="Wingdings" panose="05000000000000000000" pitchFamily="2" charset="2"/>
              <a:buChar char="Ø"/>
            </a:pPr>
            <a:r>
              <a:rPr lang="en-US" sz="1400" i="1" dirty="0" smtClean="0">
                <a:latin typeface="Arial Narrow" panose="020B0606020202030204" pitchFamily="34" charset="0"/>
              </a:rPr>
              <a:t>Summary of Rights … (Make sure to give credit to Thomas Jefferson and John Locke)</a:t>
            </a:r>
          </a:p>
        </p:txBody>
      </p:sp>
      <p:sp>
        <p:nvSpPr>
          <p:cNvPr id="4" name="Content Placeholder 2"/>
          <p:cNvSpPr txBox="1">
            <a:spLocks/>
          </p:cNvSpPr>
          <p:nvPr/>
        </p:nvSpPr>
        <p:spPr bwMode="auto">
          <a:xfrm>
            <a:off x="6091382" y="1143000"/>
            <a:ext cx="3048000" cy="35814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b="1" i="1" dirty="0" smtClean="0">
                <a:solidFill>
                  <a:prstClr val="black"/>
                </a:solidFill>
                <a:latin typeface="Bradley Hand ITC" panose="03070402050302030203" pitchFamily="66" charset="0"/>
              </a:rPr>
              <a:t>Article Title</a:t>
            </a:r>
          </a:p>
          <a:p>
            <a:pPr>
              <a:buFont typeface="Wingdings" panose="05000000000000000000" pitchFamily="2" charset="2"/>
              <a:buChar char="Ø"/>
            </a:pPr>
            <a:r>
              <a:rPr lang="en-US" sz="1400" i="1" dirty="0" smtClean="0">
                <a:solidFill>
                  <a:prstClr val="black"/>
                </a:solidFill>
                <a:latin typeface="Arial Narrow" panose="020B0606020202030204" pitchFamily="34" charset="0"/>
              </a:rPr>
              <a:t>Importance/Significance of Declaration …</a:t>
            </a:r>
          </a:p>
        </p:txBody>
      </p:sp>
      <p:sp>
        <p:nvSpPr>
          <p:cNvPr id="5" name="Content Placeholder 2"/>
          <p:cNvSpPr txBox="1">
            <a:spLocks/>
          </p:cNvSpPr>
          <p:nvPr/>
        </p:nvSpPr>
        <p:spPr bwMode="auto">
          <a:xfrm>
            <a:off x="0" y="4724400"/>
            <a:ext cx="4572000" cy="21336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b="1" i="1" dirty="0" smtClean="0">
                <a:solidFill>
                  <a:prstClr val="black"/>
                </a:solidFill>
                <a:latin typeface="Bradley Hand ITC" panose="03070402050302030203" pitchFamily="66" charset="0"/>
              </a:rPr>
              <a:t>Article Title</a:t>
            </a:r>
            <a:endParaRPr lang="en-US" sz="2000" b="1" i="1" dirty="0" smtClean="0">
              <a:solidFill>
                <a:prstClr val="black"/>
              </a:solidFill>
              <a:latin typeface="Bradley Hand ITC" panose="03070402050302030203" pitchFamily="66" charset="0"/>
            </a:endParaRPr>
          </a:p>
          <a:p>
            <a:pPr>
              <a:buFont typeface="Wingdings" panose="05000000000000000000" pitchFamily="2" charset="2"/>
              <a:buChar char="Ø"/>
            </a:pPr>
            <a:r>
              <a:rPr lang="en-US" sz="1400" i="1" dirty="0" smtClean="0">
                <a:solidFill>
                  <a:prstClr val="black"/>
                </a:solidFill>
                <a:latin typeface="Arial Narrow" panose="020B0606020202030204" pitchFamily="34" charset="0"/>
              </a:rPr>
              <a:t>Summary of Grievances …</a:t>
            </a:r>
          </a:p>
        </p:txBody>
      </p:sp>
      <p:sp>
        <p:nvSpPr>
          <p:cNvPr id="6" name="Content Placeholder 2"/>
          <p:cNvSpPr txBox="1">
            <a:spLocks/>
          </p:cNvSpPr>
          <p:nvPr/>
        </p:nvSpPr>
        <p:spPr bwMode="auto">
          <a:xfrm>
            <a:off x="4567382" y="4724400"/>
            <a:ext cx="4572000" cy="21336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b="1" i="1" dirty="0" smtClean="0">
                <a:solidFill>
                  <a:prstClr val="black"/>
                </a:solidFill>
                <a:latin typeface="Bradley Hand ITC" panose="03070402050302030203" pitchFamily="66" charset="0"/>
              </a:rPr>
              <a:t>Article Title</a:t>
            </a:r>
          </a:p>
          <a:p>
            <a:pPr>
              <a:buFont typeface="Wingdings" panose="05000000000000000000" pitchFamily="2" charset="2"/>
              <a:buChar char="Ø"/>
            </a:pPr>
            <a:r>
              <a:rPr lang="en-US" sz="1400" i="1" dirty="0" smtClean="0">
                <a:solidFill>
                  <a:prstClr val="black"/>
                </a:solidFill>
                <a:latin typeface="Arial Narrow" panose="020B0606020202030204" pitchFamily="34" charset="0"/>
              </a:rPr>
              <a:t>2 Interviews: 1 with a patriot (supporter) and 1 with a loyalist (against/skeptical) …</a:t>
            </a:r>
            <a:endParaRPr lang="en-US" sz="1400" i="1" dirty="0">
              <a:solidFill>
                <a:prstClr val="black"/>
              </a:solidFill>
              <a:latin typeface="Arial Narrow" panose="020B060602020203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143000"/>
            <a:ext cx="3043382"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06282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219200"/>
            <a:ext cx="5613399" cy="421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3788669"/>
      </p:ext>
    </p:extLst>
  </p:cSld>
  <p:clrMapOvr>
    <a:masterClrMapping/>
  </p:clrMapOvr>
  <p:timing>
    <p:tnLst>
      <p:par>
        <p:cTn id="1" dur="indefinite" restart="never" nodeType="tmRoot"/>
      </p:par>
    </p:tnLst>
  </p:timing>
</p:sld>
</file>

<file path=ppt/theme/theme1.xml><?xml version="1.0" encoding="utf-8"?>
<a:theme xmlns:a="http://schemas.openxmlformats.org/drawingml/2006/main" name="14_TP03000403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2_TP030004031">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4254</TotalTime>
  <Words>329</Words>
  <Application>Microsoft Office PowerPoint</Application>
  <PresentationFormat>On-screen Show (4:3)</PresentationFormat>
  <Paragraphs>78</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14_TP030004031</vt:lpstr>
      <vt:lpstr>Friday January 16, 2015 Mr. Goblirsch – American Government</vt:lpstr>
      <vt:lpstr>Section Leader  Bonus Pay Summary</vt:lpstr>
      <vt:lpstr>SKILL: Analyzing the  Declaration of Independence</vt:lpstr>
      <vt:lpstr>ASSIGNMENT:  Declaration News Article</vt:lpstr>
      <vt:lpstr>Newspaper Title HEADLINE!!!</vt:lpstr>
      <vt:lpstr>Newspaper Title HEADLINE!!!</vt:lpstr>
      <vt:lpstr>PowerPoint Presentation</vt:lpstr>
    </vt:vector>
  </TitlesOfParts>
  <Company>Manteca Unified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Monday September 30, 2013 Mr. Goblirsch – American Government</dc:title>
  <dc:creator>Windows User</dc:creator>
  <cp:lastModifiedBy>cgoblirsch</cp:lastModifiedBy>
  <cp:revision>127</cp:revision>
  <cp:lastPrinted>2015-01-16T15:29:46Z</cp:lastPrinted>
  <dcterms:created xsi:type="dcterms:W3CDTF">2013-09-30T13:16:32Z</dcterms:created>
  <dcterms:modified xsi:type="dcterms:W3CDTF">2015-01-16T16:25:30Z</dcterms:modified>
</cp:coreProperties>
</file>